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383" r:id="rId4"/>
    <p:sldMasterId id="2147484479" r:id="rId5"/>
    <p:sldMasterId id="2147484506" r:id="rId6"/>
  </p:sldMasterIdLst>
  <p:notesMasterIdLst>
    <p:notesMasterId r:id="rId86"/>
  </p:notesMasterIdLst>
  <p:handoutMasterIdLst>
    <p:handoutMasterId r:id="rId87"/>
  </p:handoutMasterIdLst>
  <p:sldIdLst>
    <p:sldId id="1486" r:id="rId7"/>
    <p:sldId id="1374" r:id="rId8"/>
    <p:sldId id="4406" r:id="rId9"/>
    <p:sldId id="1865" r:id="rId10"/>
    <p:sldId id="401" r:id="rId11"/>
    <p:sldId id="1350" r:id="rId12"/>
    <p:sldId id="1690" r:id="rId13"/>
    <p:sldId id="1716" r:id="rId14"/>
    <p:sldId id="1717" r:id="rId15"/>
    <p:sldId id="268" r:id="rId16"/>
    <p:sldId id="360" r:id="rId17"/>
    <p:sldId id="361" r:id="rId18"/>
    <p:sldId id="362" r:id="rId19"/>
    <p:sldId id="1711" r:id="rId20"/>
    <p:sldId id="1355" r:id="rId21"/>
    <p:sldId id="798" r:id="rId22"/>
    <p:sldId id="315" r:id="rId23"/>
    <p:sldId id="388" r:id="rId24"/>
    <p:sldId id="389" r:id="rId25"/>
    <p:sldId id="390" r:id="rId26"/>
    <p:sldId id="1718" r:id="rId27"/>
    <p:sldId id="1703" r:id="rId28"/>
    <p:sldId id="1704" r:id="rId29"/>
    <p:sldId id="1705" r:id="rId30"/>
    <p:sldId id="1694" r:id="rId31"/>
    <p:sldId id="304" r:id="rId32"/>
    <p:sldId id="288" r:id="rId33"/>
    <p:sldId id="318" r:id="rId34"/>
    <p:sldId id="1908" r:id="rId35"/>
    <p:sldId id="1909" r:id="rId36"/>
    <p:sldId id="1900" r:id="rId37"/>
    <p:sldId id="1901" r:id="rId38"/>
    <p:sldId id="1895" r:id="rId39"/>
    <p:sldId id="1904" r:id="rId40"/>
    <p:sldId id="9901" r:id="rId41"/>
    <p:sldId id="9903" r:id="rId42"/>
    <p:sldId id="391" r:id="rId43"/>
    <p:sldId id="317" r:id="rId44"/>
    <p:sldId id="397" r:id="rId45"/>
    <p:sldId id="313" r:id="rId46"/>
    <p:sldId id="9976" r:id="rId47"/>
    <p:sldId id="9902" r:id="rId48"/>
    <p:sldId id="1712" r:id="rId49"/>
    <p:sldId id="1700" r:id="rId50"/>
    <p:sldId id="1701" r:id="rId51"/>
    <p:sldId id="366" r:id="rId52"/>
    <p:sldId id="9954" r:id="rId53"/>
    <p:sldId id="9955" r:id="rId54"/>
    <p:sldId id="9920" r:id="rId55"/>
    <p:sldId id="9921" r:id="rId56"/>
    <p:sldId id="9956" r:id="rId57"/>
    <p:sldId id="9922" r:id="rId58"/>
    <p:sldId id="9929" r:id="rId59"/>
    <p:sldId id="9928" r:id="rId60"/>
    <p:sldId id="1714" r:id="rId61"/>
    <p:sldId id="9971" r:id="rId62"/>
    <p:sldId id="1553" r:id="rId63"/>
    <p:sldId id="9972" r:id="rId64"/>
    <p:sldId id="1720" r:id="rId65"/>
    <p:sldId id="1723" r:id="rId66"/>
    <p:sldId id="1721" r:id="rId67"/>
    <p:sldId id="9973" r:id="rId68"/>
    <p:sldId id="9974" r:id="rId69"/>
    <p:sldId id="9968" r:id="rId70"/>
    <p:sldId id="1724" r:id="rId71"/>
    <p:sldId id="1726" r:id="rId72"/>
    <p:sldId id="1715" r:id="rId73"/>
    <p:sldId id="1708" r:id="rId74"/>
    <p:sldId id="1707" r:id="rId75"/>
    <p:sldId id="292" r:id="rId76"/>
    <p:sldId id="1713" r:id="rId77"/>
    <p:sldId id="1698" r:id="rId78"/>
    <p:sldId id="394" r:id="rId79"/>
    <p:sldId id="9966" r:id="rId80"/>
    <p:sldId id="1870" r:id="rId81"/>
    <p:sldId id="403" r:id="rId82"/>
    <p:sldId id="1702" r:id="rId83"/>
    <p:sldId id="1866" r:id="rId84"/>
    <p:sldId id="1710" r:id="rId8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2A1F27-D551-45A3-9203-EB5A74737748}">
          <p14:sldIdLst>
            <p14:sldId id="1486"/>
            <p14:sldId id="1374"/>
            <p14:sldId id="4406"/>
            <p14:sldId id="1865"/>
            <p14:sldId id="401"/>
            <p14:sldId id="1350"/>
            <p14:sldId id="1690"/>
            <p14:sldId id="1716"/>
            <p14:sldId id="1717"/>
            <p14:sldId id="268"/>
            <p14:sldId id="360"/>
            <p14:sldId id="361"/>
            <p14:sldId id="362"/>
            <p14:sldId id="1711"/>
            <p14:sldId id="1355"/>
            <p14:sldId id="798"/>
            <p14:sldId id="315"/>
            <p14:sldId id="388"/>
            <p14:sldId id="389"/>
            <p14:sldId id="390"/>
            <p14:sldId id="1718"/>
            <p14:sldId id="1703"/>
            <p14:sldId id="1704"/>
            <p14:sldId id="1705"/>
          </p14:sldIdLst>
        </p14:section>
        <p14:section name="Untitled Section" id="{6C350D69-EF2E-4D25-93B9-6B7B96189C5F}">
          <p14:sldIdLst>
            <p14:sldId id="1694"/>
            <p14:sldId id="304"/>
            <p14:sldId id="288"/>
            <p14:sldId id="318"/>
            <p14:sldId id="1908"/>
            <p14:sldId id="1909"/>
            <p14:sldId id="1900"/>
            <p14:sldId id="1901"/>
            <p14:sldId id="1895"/>
            <p14:sldId id="1904"/>
            <p14:sldId id="9901"/>
            <p14:sldId id="9903"/>
            <p14:sldId id="391"/>
            <p14:sldId id="317"/>
            <p14:sldId id="397"/>
            <p14:sldId id="313"/>
            <p14:sldId id="9976"/>
            <p14:sldId id="9902"/>
            <p14:sldId id="1712"/>
            <p14:sldId id="1700"/>
            <p14:sldId id="1701"/>
            <p14:sldId id="366"/>
            <p14:sldId id="9954"/>
            <p14:sldId id="9955"/>
            <p14:sldId id="9920"/>
            <p14:sldId id="9921"/>
            <p14:sldId id="9956"/>
            <p14:sldId id="9922"/>
            <p14:sldId id="9929"/>
            <p14:sldId id="9928"/>
            <p14:sldId id="1714"/>
            <p14:sldId id="9971"/>
            <p14:sldId id="1553"/>
            <p14:sldId id="9972"/>
            <p14:sldId id="1720"/>
            <p14:sldId id="1723"/>
            <p14:sldId id="1721"/>
            <p14:sldId id="9973"/>
            <p14:sldId id="9974"/>
            <p14:sldId id="9968"/>
            <p14:sldId id="1724"/>
            <p14:sldId id="1726"/>
            <p14:sldId id="1715"/>
            <p14:sldId id="1708"/>
            <p14:sldId id="1707"/>
            <p14:sldId id="292"/>
            <p14:sldId id="1713"/>
            <p14:sldId id="1698"/>
            <p14:sldId id="394"/>
            <p14:sldId id="9966"/>
            <p14:sldId id="1870"/>
            <p14:sldId id="403"/>
            <p14:sldId id="1702"/>
            <p14:sldId id="1866"/>
            <p14:sldId id="17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B48900"/>
    <a:srgbClr val="353535"/>
    <a:srgbClr val="282828"/>
    <a:srgbClr val="000000"/>
    <a:srgbClr val="FF8C00"/>
    <a:srgbClr val="525252"/>
    <a:srgbClr val="00BCF2"/>
    <a:srgbClr val="50505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725FB-8B4E-4C93-ABEF-CFC05D6CDEC6}" v="2220" dt="2018-08-31T20:52:52.9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7" autoAdjust="0"/>
    <p:restoredTop sz="64994" autoAdjust="0"/>
  </p:normalViewPr>
  <p:slideViewPr>
    <p:cSldViewPr>
      <p:cViewPr varScale="1">
        <p:scale>
          <a:sx n="54" d="100"/>
          <a:sy n="54" d="100"/>
        </p:scale>
        <p:origin x="1536" y="67"/>
      </p:cViewPr>
      <p:guideLst/>
    </p:cSldViewPr>
  </p:slideViewPr>
  <p:outlineViewPr>
    <p:cViewPr>
      <p:scale>
        <a:sx n="33" d="100"/>
        <a:sy n="33" d="100"/>
      </p:scale>
      <p:origin x="0" y="-1913"/>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0" d="100"/>
          <a:sy n="80" d="100"/>
        </p:scale>
        <p:origin x="3165" y="6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4/12/2019 10:50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4/12/2019 10:49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temporary"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manage-monitor" TargetMode="External"/><Relationship Id="rId2" Type="http://schemas.openxmlformats.org/officeDocument/2006/relationships/slide" Target="../slides/slide68.xml"/><Relationship Id="rId1" Type="http://schemas.openxmlformats.org/officeDocument/2006/relationships/notesMaster" Target="../notesMasters/notesMaster1.xml"/><Relationship Id="rId4" Type="http://schemas.openxmlformats.org/officeDocument/2006/relationships/hyperlink" Target="https://docs.microsoft.com/en-us/azure/sql-data-warehouse/sql-data-warehouse-overview-manage-security"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86911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4/12/2019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98201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Segoe UI Light" pitchFamily="34" charset="0"/>
                <a:ea typeface="+mn-ea"/>
                <a:cs typeface="+mn-cs"/>
              </a:rPr>
              <a:t>Symmetric Multi-Processing (SMP) </a:t>
            </a:r>
          </a:p>
          <a:p>
            <a:r>
              <a:rPr lang="en-GB" sz="900" b="0" i="0" u="none" strike="noStrike" kern="1200" dirty="0">
                <a:solidFill>
                  <a:schemeClr val="tx1"/>
                </a:solidFill>
                <a:effectLst/>
                <a:latin typeface="Segoe UI Light" pitchFamily="34" charset="0"/>
                <a:ea typeface="+mn-ea"/>
                <a:cs typeface="+mn-cs"/>
              </a:rPr>
              <a:t>Massively Parallel Processing (MPP)</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In a </a:t>
            </a:r>
            <a:r>
              <a:rPr lang="en-GB" sz="900" b="1" i="0" u="none" strike="noStrike" kern="1200" dirty="0">
                <a:solidFill>
                  <a:schemeClr val="tx1"/>
                </a:solidFill>
                <a:effectLst/>
                <a:latin typeface="Segoe UI Light" pitchFamily="34" charset="0"/>
                <a:ea typeface="+mn-ea"/>
                <a:cs typeface="+mn-cs"/>
              </a:rPr>
              <a:t>shared nothing architecture</a:t>
            </a:r>
            <a:r>
              <a:rPr lang="en-GB" sz="900" b="0" i="0" u="none" strike="noStrike" kern="1200" dirty="0">
                <a:solidFill>
                  <a:schemeClr val="tx1"/>
                </a:solidFill>
                <a:effectLst/>
                <a:latin typeface="Segoe UI Light" pitchFamily="34" charset="0"/>
                <a:ea typeface="+mn-ea"/>
                <a:cs typeface="+mn-cs"/>
              </a:rPr>
              <a:t>, there is no single point of contention across the system and nodes do not share memory or disk storage. Data is horizontally partitioned across nodes, such that each node has a subset of rows from each table in the database. Each node then processes only the rows on its own disks. Systems based on this architecture can achieve massive scale as there is no single bottleneck to slow down the system</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14049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Compute Node VM hosting two key components of SQL DW.  </a:t>
            </a:r>
          </a:p>
          <a:p>
            <a:r>
              <a:rPr lang="en-US" sz="900" kern="1200" dirty="0">
                <a:solidFill>
                  <a:schemeClr val="tx1"/>
                </a:solidFill>
                <a:effectLst/>
                <a:latin typeface="Segoe UI Light" pitchFamily="34" charset="0"/>
                <a:ea typeface="+mn-ea"/>
                <a:cs typeface="+mn-cs"/>
              </a:rPr>
              <a:t>These two key SQL DB and DMS.  </a:t>
            </a:r>
          </a:p>
          <a:p>
            <a:r>
              <a:rPr lang="en-US" sz="900" kern="1200" dirty="0">
                <a:solidFill>
                  <a:schemeClr val="tx1"/>
                </a:solidFill>
                <a:effectLst/>
                <a:latin typeface="Segoe UI Light" pitchFamily="34" charset="0"/>
                <a:ea typeface="+mn-ea"/>
                <a:cs typeface="+mn-cs"/>
              </a:rPr>
              <a:t>DMS, stands for Data Movement Service</a:t>
            </a:r>
          </a:p>
          <a:p>
            <a:r>
              <a:rPr lang="en-US" sz="900" kern="1200" dirty="0">
                <a:solidFill>
                  <a:schemeClr val="tx1"/>
                </a:solidFill>
                <a:effectLst/>
                <a:latin typeface="Segoe UI Light" pitchFamily="34" charset="0"/>
                <a:ea typeface="+mn-ea"/>
                <a:cs typeface="+mn-cs"/>
              </a:rPr>
              <a:t>cover more later on why move data</a:t>
            </a:r>
          </a:p>
          <a:p>
            <a:r>
              <a:rPr lang="en-US" sz="900" kern="1200" dirty="0">
                <a:solidFill>
                  <a:schemeClr val="tx1"/>
                </a:solidFill>
                <a:effectLst/>
                <a:latin typeface="Segoe UI Light" pitchFamily="34" charset="0"/>
                <a:ea typeface="+mn-ea"/>
                <a:cs typeface="+mn-cs"/>
              </a:rPr>
              <a:t>SQL DB crunching the data and DMS moving </a:t>
            </a:r>
          </a:p>
          <a:p>
            <a:r>
              <a:rPr lang="en-US" sz="900" kern="1200" dirty="0">
                <a:solidFill>
                  <a:schemeClr val="tx1"/>
                </a:solidFill>
                <a:effectLst/>
                <a:latin typeface="Segoe UI Light" pitchFamily="34" charset="0"/>
                <a:ea typeface="+mn-ea"/>
                <a:cs typeface="+mn-cs"/>
              </a:rPr>
              <a:t>Third component to SQL DW, the Engine.  </a:t>
            </a:r>
          </a:p>
          <a:p>
            <a:r>
              <a:rPr lang="en-US" sz="900" kern="1200" dirty="0">
                <a:solidFill>
                  <a:schemeClr val="tx1"/>
                </a:solidFill>
                <a:effectLst/>
                <a:latin typeface="Segoe UI Light" pitchFamily="34" charset="0"/>
                <a:ea typeface="+mn-ea"/>
                <a:cs typeface="+mn-cs"/>
              </a:rPr>
              <a:t>primary function is to optimize and manage incoming work.  </a:t>
            </a:r>
          </a:p>
          <a:p>
            <a:r>
              <a:rPr lang="en-US" sz="900" kern="1200" dirty="0">
                <a:solidFill>
                  <a:schemeClr val="tx1"/>
                </a:solidFill>
                <a:effectLst/>
                <a:latin typeface="Segoe UI Light" pitchFamily="34" charset="0"/>
                <a:ea typeface="+mn-ea"/>
                <a:cs typeface="+mn-cs"/>
              </a:rPr>
              <a:t>Engine parses and creates query plans.</a:t>
            </a:r>
          </a:p>
          <a:p>
            <a:r>
              <a:rPr lang="en-US" sz="900" kern="1200" dirty="0">
                <a:solidFill>
                  <a:schemeClr val="tx1"/>
                </a:solidFill>
                <a:effectLst/>
                <a:latin typeface="Segoe UI Light" pitchFamily="34" charset="0"/>
                <a:ea typeface="+mn-ea"/>
                <a:cs typeface="+mn-cs"/>
              </a:rPr>
              <a:t>Compute node has several SQL databases.  </a:t>
            </a:r>
          </a:p>
          <a:p>
            <a:r>
              <a:rPr lang="en-US" sz="900" kern="1200" dirty="0">
                <a:solidFill>
                  <a:schemeClr val="tx1"/>
                </a:solidFill>
                <a:effectLst/>
                <a:latin typeface="Segoe UI Light" pitchFamily="34" charset="0"/>
                <a:ea typeface="+mn-ea"/>
                <a:cs typeface="+mn-cs"/>
              </a:rPr>
              <a:t>MPP</a:t>
            </a:r>
          </a:p>
          <a:p>
            <a:r>
              <a:rPr lang="en-US" sz="900" kern="1200" dirty="0">
                <a:solidFill>
                  <a:schemeClr val="tx1"/>
                </a:solidFill>
                <a:effectLst/>
                <a:latin typeface="Segoe UI Light" pitchFamily="34" charset="0"/>
                <a:ea typeface="+mn-ea"/>
                <a:cs typeface="+mn-cs"/>
              </a:rPr>
              <a:t>60 databases equally divided </a:t>
            </a:r>
          </a:p>
          <a:p>
            <a:r>
              <a:rPr lang="en-US" sz="900" kern="1200" dirty="0">
                <a:solidFill>
                  <a:schemeClr val="tx1"/>
                </a:solidFill>
                <a:effectLst/>
                <a:latin typeface="Segoe UI Light" pitchFamily="34" charset="0"/>
                <a:ea typeface="+mn-ea"/>
                <a:cs typeface="+mn-cs"/>
              </a:rPr>
              <a:t>This example is DW500, each compute node is hosting 12 databases.</a:t>
            </a:r>
          </a:p>
          <a:p>
            <a:r>
              <a:rPr lang="en-US" sz="900" kern="1200" dirty="0">
                <a:solidFill>
                  <a:schemeClr val="tx1"/>
                </a:solidFill>
                <a:effectLst/>
                <a:latin typeface="Segoe UI Light" pitchFamily="34" charset="0"/>
                <a:ea typeface="+mn-ea"/>
                <a:cs typeface="+mn-cs"/>
              </a:rPr>
              <a:t>Let’s say we want to take this DW500 and scale it up to a DW1000</a:t>
            </a:r>
          </a:p>
          <a:p>
            <a:r>
              <a:rPr lang="en-US" sz="900" kern="1200" dirty="0">
                <a:solidFill>
                  <a:schemeClr val="tx1"/>
                </a:solidFill>
                <a:effectLst/>
                <a:latin typeface="Segoe UI Light" pitchFamily="34" charset="0"/>
                <a:ea typeface="+mn-ea"/>
                <a:cs typeface="+mn-cs"/>
              </a:rPr>
              <a:t>What happens behind the scenes?  </a:t>
            </a:r>
          </a:p>
          <a:p>
            <a:r>
              <a:rPr lang="en-US" sz="900" kern="1200" dirty="0">
                <a:solidFill>
                  <a:schemeClr val="tx1"/>
                </a:solidFill>
                <a:effectLst/>
                <a:latin typeface="Segoe UI Light" pitchFamily="34" charset="0"/>
                <a:ea typeface="+mn-ea"/>
                <a:cs typeface="+mn-cs"/>
              </a:rPr>
              <a:t>(1) take all of the SQL Databases down, (2) add 5 more compute nodes </a:t>
            </a:r>
          </a:p>
          <a:p>
            <a:r>
              <a:rPr lang="en-US" sz="900" kern="1200" dirty="0">
                <a:solidFill>
                  <a:schemeClr val="tx1"/>
                </a:solidFill>
                <a:effectLst/>
                <a:latin typeface="Segoe UI Light" pitchFamily="34" charset="0"/>
                <a:ea typeface="+mn-ea"/>
                <a:cs typeface="+mn-cs"/>
              </a:rPr>
              <a:t>(3) start up the SQL DB databases again.  </a:t>
            </a:r>
          </a:p>
          <a:p>
            <a:r>
              <a:rPr lang="en-US" sz="900" kern="1200" dirty="0">
                <a:solidFill>
                  <a:schemeClr val="tx1"/>
                </a:solidFill>
                <a:effectLst/>
                <a:latin typeface="Segoe UI Light" pitchFamily="34" charset="0"/>
                <a:ea typeface="+mn-ea"/>
                <a:cs typeface="+mn-cs"/>
              </a:rPr>
              <a:t>some of the databases are on different compute nodes </a:t>
            </a:r>
          </a:p>
          <a:p>
            <a:r>
              <a:rPr lang="en-US" sz="900" kern="1200" dirty="0">
                <a:solidFill>
                  <a:schemeClr val="tx1"/>
                </a:solidFill>
                <a:effectLst/>
                <a:latin typeface="Segoe UI Light" pitchFamily="34" charset="0"/>
                <a:ea typeface="+mn-ea"/>
                <a:cs typeface="+mn-cs"/>
              </a:rPr>
              <a:t>6 distributions per node rather than 12</a:t>
            </a:r>
          </a:p>
          <a:p>
            <a:r>
              <a:rPr lang="en-US" sz="900" kern="1200" dirty="0">
                <a:solidFill>
                  <a:schemeClr val="tx1"/>
                </a:solidFill>
                <a:effectLst/>
                <a:latin typeface="Segoe UI Light" pitchFamily="34" charset="0"/>
                <a:ea typeface="+mn-ea"/>
                <a:cs typeface="+mn-cs"/>
              </a:rPr>
              <a:t>Each Node has half the work now</a:t>
            </a:r>
            <a:endParaRPr lang="en-US" baseline="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4/12/2019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92061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17</a:t>
            </a:fld>
            <a:endParaRPr lang="en-US"/>
          </a:p>
        </p:txBody>
      </p:sp>
    </p:spTree>
    <p:extLst>
      <p:ext uri="{BB962C8B-B14F-4D97-AF65-F5344CB8AC3E}">
        <p14:creationId xmlns:p14="http://schemas.microsoft.com/office/powerpoint/2010/main" val="3170745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85352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38590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46649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96934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De-coupled storage from compute &amp; control</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Completely elastic</a:t>
            </a:r>
          </a:p>
          <a:p>
            <a:pPr marL="0" marR="0" indent="0" algn="l" defTabSz="932742" rtl="0" eaLnBrk="1" fontAlgn="auto" latinLnBrk="0" hangingPunct="1">
              <a:lnSpc>
                <a:spcPct val="90000"/>
              </a:lnSpc>
              <a:spcBef>
                <a:spcPts val="0"/>
              </a:spcBef>
              <a:spcAft>
                <a:spcPts val="340"/>
              </a:spcAft>
              <a:buClrTx/>
              <a:buSzTx/>
              <a:buFontTx/>
              <a:buNone/>
              <a:tabLst/>
              <a:defRPr/>
            </a:pPr>
            <a:r>
              <a:rPr lang="en-GB" dirty="0"/>
              <a:t>Pay for the data you store and the compute you provision</a:t>
            </a:r>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574114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4/12/2019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990323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dirty="0" err="1"/>
              <a:t>Gigaom</a:t>
            </a:r>
            <a:r>
              <a:rPr lang="en-US" dirty="0"/>
              <a:t> Cloud DW Benchmark in November 2018, on the TPC-H 30TB benchmark</a:t>
            </a:r>
          </a:p>
        </p:txBody>
      </p:sp>
      <p:sp>
        <p:nvSpPr>
          <p:cNvPr id="4" name="Slide Number Placeholder 3"/>
          <p:cNvSpPr>
            <a:spLocks noGrp="1"/>
          </p:cNvSpPr>
          <p:nvPr>
            <p:ph type="sldNum" sz="quarter" idx="5"/>
          </p:nvPr>
        </p:nvSpPr>
        <p:spPr/>
        <p:txBody>
          <a:bodyPr/>
          <a:lstStyle/>
          <a:p>
            <a:fld id="{67E65352-95B5-4433-84FB-24BF035F4B44}" type="slidenum">
              <a:rPr lang="en-US" smtClean="0"/>
              <a:t>3</a:t>
            </a:fld>
            <a:endParaRPr lang="en-US"/>
          </a:p>
        </p:txBody>
      </p:sp>
    </p:spTree>
    <p:extLst>
      <p:ext uri="{BB962C8B-B14F-4D97-AF65-F5344CB8AC3E}">
        <p14:creationId xmlns:p14="http://schemas.microsoft.com/office/powerpoint/2010/main" val="42915412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526922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86832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72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F52EF-523F-44DE-9D51-FA4F74A2F7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9313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WHY A CACHE? – TO ACHIEVE ELASTICITY</a:t>
            </a:r>
          </a:p>
          <a:p>
            <a:endParaRPr lang="en-US" sz="1000" dirty="0"/>
          </a:p>
          <a:p>
            <a:r>
              <a:rPr lang="en-US" sz="1000" dirty="0"/>
              <a:t>With GA, the replicated table cache is no longer built as a step in the query plan during the runtime of the query.  A select against a replicated table without a cache built submits a request to build the cache to the replication cache manager, asynchronously and is resolved immediately against the round robin table.  The cache manager has a simple queueing mechanism and immediately builds the cache.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0458B7-C791-445F-A930-2F8CA31E1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0711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469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By default, SQL Data Warehouse creates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 when no index options are specified on a table.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offer both the highest level of data compression as well as the best overall query performance.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will generally outperform clustered index or heap tables and are usually the best choice for large tables. For these reasons,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is the best place to start when you are unsure of how to index your table.</a:t>
            </a:r>
          </a:p>
          <a:p>
            <a:r>
              <a:rPr lang="en-US" sz="1200" b="0" i="0" kern="1200">
                <a:solidFill>
                  <a:schemeClr val="tx1"/>
                </a:solidFill>
                <a:effectLst/>
                <a:latin typeface="+mn-lt"/>
                <a:ea typeface="+mn-ea"/>
                <a:cs typeface="+mn-cs"/>
              </a:rPr>
              <a:t>There are a few scenarios where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may not be a good option:</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do not support varchar(max), </a:t>
            </a:r>
            <a:r>
              <a:rPr lang="en-US" sz="1200" b="0" i="0" kern="1200" err="1">
                <a:solidFill>
                  <a:schemeClr val="tx1"/>
                </a:solidFill>
                <a:effectLst/>
                <a:latin typeface="+mn-lt"/>
                <a:ea typeface="+mn-ea"/>
                <a:cs typeface="+mn-cs"/>
              </a:rPr>
              <a:t>nvarchar</a:t>
            </a:r>
            <a:r>
              <a:rPr lang="en-US" sz="1200" b="0" i="0" kern="1200">
                <a:solidFill>
                  <a:schemeClr val="tx1"/>
                </a:solidFill>
                <a:effectLst/>
                <a:latin typeface="+mn-lt"/>
                <a:ea typeface="+mn-ea"/>
                <a:cs typeface="+mn-cs"/>
              </a:rPr>
              <a:t>(max) and </a:t>
            </a:r>
            <a:r>
              <a:rPr lang="en-US" sz="1200" b="0" i="0" kern="1200" err="1">
                <a:solidFill>
                  <a:schemeClr val="tx1"/>
                </a:solidFill>
                <a:effectLst/>
                <a:latin typeface="+mn-lt"/>
                <a:ea typeface="+mn-ea"/>
                <a:cs typeface="+mn-cs"/>
              </a:rPr>
              <a:t>varbinary</a:t>
            </a:r>
            <a:r>
              <a:rPr lang="en-US" sz="1200" b="0" i="0" kern="1200">
                <a:solidFill>
                  <a:schemeClr val="tx1"/>
                </a:solidFill>
                <a:effectLst/>
                <a:latin typeface="+mn-lt"/>
                <a:ea typeface="+mn-ea"/>
                <a:cs typeface="+mn-cs"/>
              </a:rPr>
              <a:t>(max). Consider heap or clustered index instead.</a:t>
            </a: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may be less efficient for transient data. Consider heap and perhaps even temporary tables.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Small tables with less than 100 million rows. Consider heap tables.</a:t>
            </a:r>
          </a:p>
          <a:p>
            <a:endParaRPr lang="en-US" sz="1200" b="0"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Clustered and </a:t>
            </a:r>
            <a:r>
              <a:rPr lang="en-US" sz="1200" b="1" i="0" kern="1200" err="1">
                <a:solidFill>
                  <a:schemeClr val="tx1"/>
                </a:solidFill>
                <a:effectLst/>
                <a:latin typeface="+mn-lt"/>
                <a:ea typeface="+mn-ea"/>
                <a:cs typeface="+mn-cs"/>
              </a:rPr>
              <a:t>nonclustered</a:t>
            </a:r>
            <a:r>
              <a:rPr lang="en-US" sz="1200" b="1" i="0" kern="1200">
                <a:solidFill>
                  <a:schemeClr val="tx1"/>
                </a:solidFill>
                <a:effectLst/>
                <a:latin typeface="+mn-lt"/>
                <a:ea typeface="+mn-ea"/>
                <a:cs typeface="+mn-cs"/>
              </a:rPr>
              <a:t> indexes</a:t>
            </a:r>
          </a:p>
          <a:p>
            <a:r>
              <a:rPr lang="en-US" sz="1200" b="0" i="0" kern="1200">
                <a:solidFill>
                  <a:schemeClr val="tx1"/>
                </a:solidFill>
                <a:effectLst/>
                <a:latin typeface="+mn-lt"/>
                <a:ea typeface="+mn-ea"/>
                <a:cs typeface="+mn-cs"/>
              </a:rPr>
              <a:t>Clustered indexes may outperform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when a single row needs to be quickly retrieved. For queries where a single or very few row lookup is required to performance with extreme speed, consider a cluster index or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secondary index. The disadvantage to using a clustered index is that only queries that benefit are the ones that use a highly selective filter on the clustered index column. To improve filter on other columns a </a:t>
            </a:r>
            <a:r>
              <a:rPr lang="en-US" sz="1200" b="0" i="0" kern="1200" err="1">
                <a:solidFill>
                  <a:schemeClr val="tx1"/>
                </a:solidFill>
                <a:effectLst/>
                <a:latin typeface="+mn-lt"/>
                <a:ea typeface="+mn-ea"/>
                <a:cs typeface="+mn-cs"/>
              </a:rPr>
              <a:t>nonclustered</a:t>
            </a:r>
            <a:r>
              <a:rPr lang="en-US" sz="1200" b="0" i="0" kern="1200">
                <a:solidFill>
                  <a:schemeClr val="tx1"/>
                </a:solidFill>
                <a:effectLst/>
                <a:latin typeface="+mn-lt"/>
                <a:ea typeface="+mn-ea"/>
                <a:cs typeface="+mn-cs"/>
              </a:rPr>
              <a:t> index can be added to other columns. However, each index which is added to a table adds both space and processing time to loads.</a:t>
            </a: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Heap tables</a:t>
            </a:r>
          </a:p>
          <a:p>
            <a:r>
              <a:rPr lang="en-US" sz="1200" b="0" i="0" kern="1200">
                <a:solidFill>
                  <a:schemeClr val="tx1"/>
                </a:solidFill>
                <a:effectLst/>
                <a:latin typeface="+mn-lt"/>
                <a:ea typeface="+mn-ea"/>
                <a:cs typeface="+mn-cs"/>
              </a:rPr>
              <a:t>When you are temporarily landing data on SQL Data Warehouse, you may find that using a heap table makes the overall process faster. This is because loads to heaps are faster than to index tables and in some cases the subsequent read can be done from cache. If you are loading data only to stage it before running more transformations, loading the table to heap table is much faster than loading the data to a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 In addition, loading data to a </a:t>
            </a:r>
            <a:r>
              <a:rPr lang="en-US" sz="1200" b="0" i="0" u="sng" kern="1200">
                <a:solidFill>
                  <a:schemeClr val="tx1"/>
                </a:solidFill>
                <a:effectLst/>
                <a:latin typeface="+mn-lt"/>
                <a:ea typeface="+mn-ea"/>
                <a:cs typeface="+mn-cs"/>
                <a:hlinkClick r:id="rId3"/>
              </a:rPr>
              <a:t>temporary table</a:t>
            </a:r>
            <a:r>
              <a:rPr lang="en-US" sz="1200" b="0" i="0" kern="1200">
                <a:solidFill>
                  <a:schemeClr val="tx1"/>
                </a:solidFill>
                <a:effectLst/>
                <a:latin typeface="+mn-lt"/>
                <a:ea typeface="+mn-ea"/>
                <a:cs typeface="+mn-cs"/>
              </a:rPr>
              <a:t> loads faster than loading a table to permanent storage.</a:t>
            </a:r>
          </a:p>
          <a:p>
            <a:r>
              <a:rPr lang="en-US" sz="1200" b="0" i="0" kern="1200">
                <a:solidFill>
                  <a:schemeClr val="tx1"/>
                </a:solidFill>
                <a:effectLst/>
                <a:latin typeface="+mn-lt"/>
                <a:ea typeface="+mn-ea"/>
                <a:cs typeface="+mn-cs"/>
              </a:rPr>
              <a:t>For small lookup tables, less than 100 million rows, often heap tables make sense.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begin to achieve optimal compression once there is more than 100 million rows.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https://docs.microsoft.com/en-us/azure/sql-data-warehouse/sql-data-warehouse-tables-index</a:t>
            </a: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57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partition aligned </a:t>
            </a:r>
            <a:r>
              <a:rPr lang="en-US" dirty="0" err="1"/>
              <a:t>rowgroups</a:t>
            </a:r>
            <a:r>
              <a:rPr lang="en-US" dirty="0"/>
              <a:t>.  If you have a partition, you will get a</a:t>
            </a:r>
            <a:r>
              <a:rPr lang="en-US" baseline="0" dirty="0"/>
              <a:t> </a:t>
            </a:r>
            <a:r>
              <a:rPr lang="en-US" baseline="0" dirty="0" err="1"/>
              <a:t>rowgroup</a:t>
            </a:r>
            <a:r>
              <a:rPr lang="en-US" baseline="0" dirty="0"/>
              <a:t> per partition.</a:t>
            </a:r>
          </a:p>
          <a:p>
            <a:r>
              <a:rPr lang="en-US" baseline="0" dirty="0"/>
              <a:t>If the partitions are too small, then you won’t have very many </a:t>
            </a:r>
            <a:r>
              <a:rPr lang="en-US" baseline="0" dirty="0" err="1"/>
              <a:t>rowgroups</a:t>
            </a:r>
            <a:r>
              <a:rPr lang="en-US" baseline="0" dirty="0"/>
              <a:t> in each partition and performance will slow.</a:t>
            </a:r>
            <a:endParaRPr lang="en-US" dirty="0"/>
          </a:p>
          <a:p>
            <a:endParaRPr lang="en-GB" dirty="0"/>
          </a:p>
        </p:txBody>
      </p:sp>
      <p:sp>
        <p:nvSpPr>
          <p:cNvPr id="4" name="Slide Number Placeholder 3"/>
          <p:cNvSpPr>
            <a:spLocks noGrp="1"/>
          </p:cNvSpPr>
          <p:nvPr>
            <p:ph type="sldNum" sz="quarter" idx="10"/>
          </p:nvPr>
        </p:nvSpPr>
        <p:spPr/>
        <p:txBody>
          <a:bodyPr/>
          <a:lstStyle/>
          <a:p>
            <a:fld id="{AF5C5AB6-1F1D-442D-AECA-F6C5D7A8D5FD}" type="slidenum">
              <a:rPr lang="en-GB" smtClean="0"/>
              <a:t>38</a:t>
            </a:fld>
            <a:endParaRPr lang="en-GB"/>
          </a:p>
        </p:txBody>
      </p:sp>
    </p:spTree>
    <p:extLst>
      <p:ext uri="{BB962C8B-B14F-4D97-AF65-F5344CB8AC3E}">
        <p14:creationId xmlns:p14="http://schemas.microsoft.com/office/powerpoint/2010/main" val="1097117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9E9AFFF-354B-4475-B8EF-1A50F253B0F0}" type="slidenum">
              <a:rPr lang="en-US" smtClean="0"/>
              <a:t>39</a:t>
            </a:fld>
            <a:endParaRPr lang="en-US"/>
          </a:p>
        </p:txBody>
      </p:sp>
    </p:spTree>
    <p:extLst>
      <p:ext uri="{BB962C8B-B14F-4D97-AF65-F5344CB8AC3E}">
        <p14:creationId xmlns:p14="http://schemas.microsoft.com/office/powerpoint/2010/main" val="3689899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676958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dirty="0"/>
              <a:t>Fully managed</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4/12/2019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2368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What are table partitions?</a:t>
            </a:r>
          </a:p>
          <a:p>
            <a:r>
              <a:rPr lang="en-US" sz="1200" b="0" i="0" kern="1200">
                <a:solidFill>
                  <a:schemeClr val="tx1"/>
                </a:solidFill>
                <a:effectLst/>
                <a:latin typeface="+mn-lt"/>
                <a:ea typeface="+mn-ea"/>
                <a:cs typeface="+mn-cs"/>
              </a:rPr>
              <a:t>Table partitions enable you to divide your data into smaller groups of data. In most cases, table partitions are created on a date column. Partitioning is supported on all SQL Data Warehouse table types; including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clustered index, and heap. Partitioning is also supported on all distribution types, including both hash or round robin distributed.</a:t>
            </a:r>
          </a:p>
          <a:p>
            <a:r>
              <a:rPr lang="en-US" sz="1200" b="0" i="0" kern="1200">
                <a:solidFill>
                  <a:schemeClr val="tx1"/>
                </a:solidFill>
                <a:effectLst/>
                <a:latin typeface="+mn-lt"/>
                <a:ea typeface="+mn-ea"/>
                <a:cs typeface="+mn-cs"/>
              </a:rPr>
              <a:t>Partitioning can benefit data maintenance and query performance. Whether it benefits both or just one is dependent on how data is loaded and whether the same column can be used for both purposes, since partitioning can only be done on one column.</a:t>
            </a:r>
          </a:p>
          <a:p>
            <a:r>
              <a:rPr lang="en-US" sz="1200" b="1" i="0" kern="1200">
                <a:solidFill>
                  <a:schemeClr val="tx1"/>
                </a:solidFill>
                <a:effectLst/>
                <a:latin typeface="+mn-lt"/>
                <a:ea typeface="+mn-ea"/>
                <a:cs typeface="+mn-cs"/>
              </a:rPr>
              <a:t>Benefits to loads</a:t>
            </a:r>
          </a:p>
          <a:p>
            <a:r>
              <a:rPr lang="en-US" sz="1200" b="0" i="0" kern="1200">
                <a:solidFill>
                  <a:schemeClr val="tx1"/>
                </a:solidFill>
                <a:effectLst/>
                <a:latin typeface="+mn-lt"/>
                <a:ea typeface="+mn-ea"/>
                <a:cs typeface="+mn-cs"/>
              </a:rPr>
              <a:t>The primary benefit of partitioning in SQL Data Warehouse is to improve the efficiency and performance of loading data by use of partition deletion, switching and merging. In most cases data is partitioned on a date column that is closely tied to the order in which the data is loaded into the database. One of the greatest benefits of using partitions to maintain data it the avoidance of transaction logging. While simply inserting, updating, or deleting data can be the most straightforward approach, with a little thought and effort, using partitioning during your load process can substantially improve performance.</a:t>
            </a:r>
          </a:p>
          <a:p>
            <a:r>
              <a:rPr lang="en-US" sz="1200" b="0" i="0" kern="1200">
                <a:solidFill>
                  <a:schemeClr val="tx1"/>
                </a:solidFill>
                <a:effectLst/>
                <a:latin typeface="+mn-lt"/>
                <a:ea typeface="+mn-ea"/>
                <a:cs typeface="+mn-cs"/>
              </a:rPr>
              <a:t>Partition switching can be used to quickly remove or replace a section of a table. For example, a sales fact table might contain just data for the past 36 months. At the end of every month, the oldest month of sales data is deleted from the table. This data could be deleted by using a delete statement to delete the data for the oldest month. However, deleting a large amount of data row-by-row with a delete statement can take too much time, as well as create the risk of large transactions that take a long time to rollback if something goes wrong. A more optimal approach is to drop the oldest partition of data. Where deleting the individual rows could take hours, deleting an entire partition could take seconds.</a:t>
            </a:r>
          </a:p>
          <a:p>
            <a:r>
              <a:rPr lang="en-US" sz="1200" b="1" i="0" kern="1200">
                <a:solidFill>
                  <a:schemeClr val="tx1"/>
                </a:solidFill>
                <a:effectLst/>
                <a:latin typeface="+mn-lt"/>
                <a:ea typeface="+mn-ea"/>
                <a:cs typeface="+mn-cs"/>
              </a:rPr>
              <a:t>Benefits to queries</a:t>
            </a:r>
          </a:p>
          <a:p>
            <a:r>
              <a:rPr lang="en-US" sz="1200" b="0" i="0" kern="1200">
                <a:solidFill>
                  <a:schemeClr val="tx1"/>
                </a:solidFill>
                <a:effectLst/>
                <a:latin typeface="+mn-lt"/>
                <a:ea typeface="+mn-ea"/>
                <a:cs typeface="+mn-cs"/>
              </a:rPr>
              <a:t>Partitioning can also be used to improve query performance. A query that applies a filter to partitioned data can limit the scan to only the qualifying partitions. This method of filtering can avoid a full table scan and only scan a smaller subset of data. With the introduction of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indexes, the predicate elimination performance benefits are less beneficial, but in some cases there can be a benefit to queries. For example, if the sales fact table is partitioned into 36 months using the sales date field, then queries that filter on the sale date can skip searching in partitions that don’t match the filter.</a:t>
            </a:r>
          </a:p>
          <a:p>
            <a:r>
              <a:rPr lang="en-US" sz="1200" b="1" i="0" kern="1200">
                <a:solidFill>
                  <a:schemeClr val="tx1"/>
                </a:solidFill>
                <a:effectLst/>
                <a:latin typeface="+mn-lt"/>
                <a:ea typeface="+mn-ea"/>
                <a:cs typeface="+mn-cs"/>
              </a:rPr>
              <a:t>Sizing partitions</a:t>
            </a:r>
          </a:p>
          <a:p>
            <a:r>
              <a:rPr lang="en-US" sz="1200" b="0" i="0" kern="1200">
                <a:solidFill>
                  <a:schemeClr val="tx1"/>
                </a:solidFill>
                <a:effectLst/>
                <a:latin typeface="+mn-lt"/>
                <a:ea typeface="+mn-ea"/>
                <a:cs typeface="+mn-cs"/>
              </a:rPr>
              <a:t>While partitioning can be used to improve performance some scenarios, creating a table with </a:t>
            </a:r>
            <a:r>
              <a:rPr lang="en-US" sz="1200" b="1" i="0" kern="1200">
                <a:solidFill>
                  <a:schemeClr val="tx1"/>
                </a:solidFill>
                <a:effectLst/>
                <a:latin typeface="+mn-lt"/>
                <a:ea typeface="+mn-ea"/>
                <a:cs typeface="+mn-cs"/>
              </a:rPr>
              <a:t>too many</a:t>
            </a:r>
            <a:r>
              <a:rPr lang="en-US" sz="1200" b="0" i="0" kern="1200">
                <a:solidFill>
                  <a:schemeClr val="tx1"/>
                </a:solidFill>
                <a:effectLst/>
                <a:latin typeface="+mn-lt"/>
                <a:ea typeface="+mn-ea"/>
                <a:cs typeface="+mn-cs"/>
              </a:rPr>
              <a:t> partitions can hurt performance under some circumstances. These concerns are especially true for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For partitioning to be helpful, it is important to understand when to use partitioning and the number of partitions to create. There is no hard fast rule as to how many partitions are too many, it depends on your data and how many partitions you loading simultaneously. A successful partitioning scheme usually has tens to hundreds of partitions, not thousands.</a:t>
            </a:r>
          </a:p>
          <a:p>
            <a:r>
              <a:rPr lang="en-US" sz="1200" b="0" i="0" kern="1200">
                <a:solidFill>
                  <a:schemeClr val="tx1"/>
                </a:solidFill>
                <a:effectLst/>
                <a:latin typeface="+mn-lt"/>
                <a:ea typeface="+mn-ea"/>
                <a:cs typeface="+mn-cs"/>
              </a:rPr>
              <a:t>When creating partitions on </a:t>
            </a:r>
            <a:r>
              <a:rPr lang="en-US" sz="1200" b="1" i="0" kern="1200">
                <a:solidFill>
                  <a:schemeClr val="tx1"/>
                </a:solidFill>
                <a:effectLst/>
                <a:latin typeface="+mn-lt"/>
                <a:ea typeface="+mn-ea"/>
                <a:cs typeface="+mn-cs"/>
              </a:rPr>
              <a:t>clustered </a:t>
            </a:r>
            <a:r>
              <a:rPr lang="en-US" sz="1200" b="1"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it is important to consider how many rows belong to each partition. For optimal compression and performance of clustered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tables, a minimum of 1 million rows per distribution and partition is needed. Before partitions are created, SQL Data Warehouse already divides each table into 60 distributed databases. Any partitioning added to a table is in addition to the distributions created behind the scenes. Using this example, if the sales fact table contained 36 monthly partitions, and given that SQL Data Warehouse has 60 distributions, then the sales fact table should contain 60 million rows per month, or 2.1 billion rows when all months are populated. If a table contains fewer than the recommended minimum number of rows per partition, consider using fewer partitions in order to increase the number of rows per partition. For more information, see the </a:t>
            </a:r>
            <a:r>
              <a:rPr lang="en-US" sz="1200" b="0" i="0" u="sng" kern="1200">
                <a:solidFill>
                  <a:schemeClr val="tx1"/>
                </a:solidFill>
                <a:effectLst/>
                <a:latin typeface="+mn-lt"/>
                <a:ea typeface="+mn-ea"/>
                <a:cs typeface="+mn-cs"/>
                <a:hlinkClick r:id="rId3"/>
              </a:rPr>
              <a:t>Indexing</a:t>
            </a:r>
            <a:r>
              <a:rPr lang="en-US" sz="1200" b="0" i="0" kern="1200">
                <a:solidFill>
                  <a:schemeClr val="tx1"/>
                </a:solidFill>
                <a:effectLst/>
                <a:latin typeface="+mn-lt"/>
                <a:ea typeface="+mn-ea"/>
                <a:cs typeface="+mn-cs"/>
              </a:rPr>
              <a:t> article, which includes queries that can assess the quality of cluster </a:t>
            </a:r>
            <a:r>
              <a:rPr lang="en-US" sz="1200" b="0" i="0" kern="1200" err="1">
                <a:solidFill>
                  <a:schemeClr val="tx1"/>
                </a:solidFill>
                <a:effectLst/>
                <a:latin typeface="+mn-lt"/>
                <a:ea typeface="+mn-ea"/>
                <a:cs typeface="+mn-cs"/>
              </a:rPr>
              <a:t>columnstore</a:t>
            </a:r>
            <a:r>
              <a:rPr lang="en-US" sz="1200" b="0" i="0" kern="1200">
                <a:solidFill>
                  <a:schemeClr val="tx1"/>
                </a:solidFill>
                <a:effectLst/>
                <a:latin typeface="+mn-lt"/>
                <a:ea typeface="+mn-ea"/>
                <a:cs typeface="+mn-cs"/>
              </a:rPr>
              <a:t> indexes.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Source: https://docs.microsoft.com/en-us/azure/sql-data-warehouse/sql-data-warehouse-tables-partition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4385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4/12/2019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527458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4/12/2019 10:49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745541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4/12/2019 10:49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157026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BCP and SSIS come through</a:t>
            </a:r>
            <a:r>
              <a:rPr lang="en-US" baseline="0" dirty="0"/>
              <a:t> the “front-door” Control Node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4/12/2019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1368865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161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97481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735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6986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17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65821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837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3571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461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4/12/2019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5896850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9476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57</a:t>
            </a:fld>
            <a:endParaRPr lang="en-US"/>
          </a:p>
        </p:txBody>
      </p:sp>
    </p:spTree>
    <p:extLst>
      <p:ext uri="{BB962C8B-B14F-4D97-AF65-F5344CB8AC3E}">
        <p14:creationId xmlns:p14="http://schemas.microsoft.com/office/powerpoint/2010/main" val="1769057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5314FB-40E1-401E-A72F-D4D7E8FBD28D}"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28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DWO SLO comes with a fixed amount of memory and thus concurrency slots. To get more memory/concurrency slots you will have to scale to a higher SQL DW SLO</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7E65352-95B5-4433-84FB-24BF035F4B44}" type="slidenum">
              <a:rPr lang="en-US" smtClean="0"/>
              <a:t>62</a:t>
            </a:fld>
            <a:endParaRPr lang="en-US"/>
          </a:p>
        </p:txBody>
      </p:sp>
    </p:spTree>
    <p:extLst>
      <p:ext uri="{BB962C8B-B14F-4D97-AF65-F5344CB8AC3E}">
        <p14:creationId xmlns:p14="http://schemas.microsoft.com/office/powerpoint/2010/main" val="36216454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t>
            </a:r>
          </a:p>
          <a:p>
            <a:r>
              <a:rPr lang="en-US" dirty="0"/>
              <a:t>DW1000c warehouse (max 40 concurrent slots, max 32 concurrent queries):</a:t>
            </a:r>
            <a:endParaRPr lang="en-US" dirty="0">
              <a:cs typeface="Calibri"/>
            </a:endParaRPr>
          </a:p>
          <a:p>
            <a:r>
              <a:rPr lang="en-US" dirty="0"/>
              <a:t>Can run 32 </a:t>
            </a:r>
            <a:r>
              <a:rPr lang="en-US" dirty="0" err="1"/>
              <a:t>smallrc</a:t>
            </a:r>
            <a:r>
              <a:rPr lang="en-US" dirty="0"/>
              <a:t> queries concurrently</a:t>
            </a:r>
            <a:endParaRPr lang="en-US" dirty="0">
              <a:cs typeface="Calibri"/>
            </a:endParaRPr>
          </a:p>
          <a:p>
            <a:r>
              <a:rPr lang="en-US" dirty="0"/>
              <a:t>Or 20 staticrc20 queries concurrently</a:t>
            </a:r>
            <a:endParaRPr lang="en-US" dirty="0">
              <a:cs typeface="Calibri"/>
            </a:endParaRPr>
          </a:p>
          <a:p>
            <a:r>
              <a:rPr lang="en-US" dirty="0"/>
              <a:t>Or 10 </a:t>
            </a:r>
            <a:r>
              <a:rPr lang="en-US" dirty="0" err="1"/>
              <a:t>mediumrc</a:t>
            </a:r>
            <a:r>
              <a:rPr lang="en-US" dirty="0"/>
              <a:t> queries concurrently</a:t>
            </a:r>
            <a:endParaRPr lang="en-US" dirty="0">
              <a:cs typeface="Calibri"/>
            </a:endParaRPr>
          </a:p>
          <a:p>
            <a:r>
              <a:rPr lang="en-US" dirty="0"/>
              <a:t>Or 2 staticrc50 queries concurrently</a:t>
            </a:r>
            <a:endParaRPr lang="en-US" dirty="0">
              <a:cs typeface="Calibri"/>
            </a:endParaRPr>
          </a:p>
          <a:p>
            <a:r>
              <a:rPr lang="en-US" dirty="0"/>
              <a:t>Or 1 </a:t>
            </a:r>
            <a:r>
              <a:rPr lang="en-US" dirty="0" err="1"/>
              <a:t>xlargerc</a:t>
            </a:r>
            <a:r>
              <a:rPr lang="en-US" dirty="0"/>
              <a:t> query concurrently</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67E65352-95B5-4433-84FB-24BF035F4B44}" type="slidenum">
              <a:rPr lang="en-US" smtClean="0"/>
              <a:t>63</a:t>
            </a:fld>
            <a:endParaRPr lang="en-US"/>
          </a:p>
        </p:txBody>
      </p:sp>
    </p:spTree>
    <p:extLst>
      <p:ext uri="{BB962C8B-B14F-4D97-AF65-F5344CB8AC3E}">
        <p14:creationId xmlns:p14="http://schemas.microsoft.com/office/powerpoint/2010/main" val="3862800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Full list of slot allotment per resource class.</a:t>
            </a:r>
          </a:p>
          <a:p>
            <a:r>
              <a:rPr lang="en-US"/>
              <a:t>Notice how the dynamic resource class</a:t>
            </a:r>
          </a:p>
        </p:txBody>
      </p:sp>
      <p:sp>
        <p:nvSpPr>
          <p:cNvPr id="4" name="Slide Number Placeholder 3"/>
          <p:cNvSpPr>
            <a:spLocks noGrp="1"/>
          </p:cNvSpPr>
          <p:nvPr>
            <p:ph type="sldNum" sz="quarter" idx="5"/>
          </p:nvPr>
        </p:nvSpPr>
        <p:spPr/>
        <p:txBody>
          <a:bodyPr/>
          <a:lstStyle/>
          <a:p>
            <a:fld id="{67E65352-95B5-4433-84FB-24BF035F4B44}" type="slidenum">
              <a:rPr lang="en-US" smtClean="0"/>
              <a:t>64</a:t>
            </a:fld>
            <a:endParaRPr lang="en-US"/>
          </a:p>
        </p:txBody>
      </p:sp>
    </p:spTree>
    <p:extLst>
      <p:ext uri="{BB962C8B-B14F-4D97-AF65-F5344CB8AC3E}">
        <p14:creationId xmlns:p14="http://schemas.microsoft.com/office/powerpoint/2010/main" val="3980935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GB"/>
              <a:t>Fully managed</a:t>
            </a:r>
          </a:p>
          <a:p>
            <a:endParaRPr lang="en-GB"/>
          </a:p>
        </p:txBody>
      </p:sp>
      <p:sp>
        <p:nvSpPr>
          <p:cNvPr id="4" name="Header Placeholder 3"/>
          <p:cNvSpPr>
            <a:spLocks noGrp="1"/>
          </p:cNvSpPr>
          <p:nvPr>
            <p:ph type="hdr" sz="quarter" idx="10"/>
          </p:nvPr>
        </p:nvSpPr>
        <p:spPr/>
        <p:txBody>
          <a:bodyPr/>
          <a:lstStyle/>
          <a:p>
            <a:r>
              <a:rPr lang="en-US"/>
              <a:t>Microsoft Build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4/12/2019 10:49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94423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4/12/2019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017539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DMV:</a:t>
            </a:r>
          </a:p>
          <a:p>
            <a:r>
              <a:rPr lang="en-US" dirty="0">
                <a:hlinkClick r:id="rId3"/>
              </a:rPr>
              <a:t>https://docs.microsoft.com/en-us/azure/sql-data-warehouse/sql-data-warehouse-manage-monitor</a:t>
            </a:r>
            <a:endParaRPr lang="en-US" dirty="0"/>
          </a:p>
          <a:p>
            <a:endParaRPr lang="en-US" dirty="0"/>
          </a:p>
          <a:p>
            <a:r>
              <a:rPr lang="en-US" dirty="0">
                <a:hlinkClick r:id="rId4"/>
              </a:rPr>
              <a:t>https://docs.microsoft.com/en-us/azure/sql-data-warehouse/sql-data-warehouse-overview-manage-security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618035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573">
              <a:spcAft>
                <a:spcPts val="352"/>
              </a:spcAft>
              <a:defRPr/>
            </a:pPr>
            <a:endParaRPr lang="en-US" dirty="0">
              <a:effectLst/>
              <a:latin typeface="Segoe UI" panose="020B0502040204020203" pitchFamily="34" charset="0"/>
              <a:ea typeface="Calibri"/>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4/12/2019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31979619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4/12/2019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2466377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157957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Platform as a Service (PaaS)</a:t>
            </a:r>
          </a:p>
          <a:p>
            <a:pPr marL="0" indent="0">
              <a:buNone/>
            </a:pPr>
            <a:r>
              <a:rPr lang="en-GB" dirty="0"/>
              <a:t>Leverages the cloud</a:t>
            </a:r>
          </a:p>
          <a:p>
            <a:endParaRPr lang="en-GB" dirty="0"/>
          </a:p>
          <a:p>
            <a:r>
              <a:rPr lang="en-GB" dirty="0"/>
              <a:t>Database</a:t>
            </a:r>
            <a:r>
              <a:rPr lang="en-GB" baseline="0" dirty="0"/>
              <a:t> snapshots are taken on a regular basis to support a global 8 hour RPO</a:t>
            </a:r>
          </a:p>
          <a:p>
            <a:r>
              <a:rPr lang="en-GB" baseline="0" dirty="0"/>
              <a:t>A geo redundant snapshot can be used to bring online the database in any region</a:t>
            </a:r>
          </a:p>
          <a:p>
            <a:endParaRPr lang="en-GB" baseline="0" dirty="0"/>
          </a:p>
          <a:p>
            <a:r>
              <a:rPr lang="en-GB" dirty="0"/>
              <a:t>1 backup a day made available</a:t>
            </a:r>
          </a:p>
          <a:p>
            <a:r>
              <a:rPr lang="en-GB" dirty="0"/>
              <a:t>Standard RA-GRS rates (per GB)</a:t>
            </a:r>
          </a:p>
          <a:p>
            <a:r>
              <a:rPr lang="en-GB" dirty="0"/>
              <a:t>Charged for full size of the backup</a:t>
            </a:r>
          </a:p>
          <a:p>
            <a:endParaRPr lang="en-GB" baseline="0" dirty="0"/>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4/12/2019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312055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74</a:t>
            </a:fld>
            <a:endParaRPr lang="en-US"/>
          </a:p>
        </p:txBody>
      </p:sp>
    </p:spTree>
    <p:extLst>
      <p:ext uri="{BB962C8B-B14F-4D97-AF65-F5344CB8AC3E}">
        <p14:creationId xmlns:p14="http://schemas.microsoft.com/office/powerpoint/2010/main" val="8978297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22759B-88B4-4CDE-A358-D8323665D5F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48223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4/12/2019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solidFill>
                  <a:prstClr val="black"/>
                </a:solidFill>
              </a:rPr>
              <a:pPr/>
              <a:t>4/12/2019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9251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Archive on the way in to the warehouse</a:t>
            </a:r>
          </a:p>
          <a:p>
            <a:pPr marL="628650" lvl="1" indent="-171450">
              <a:buFont typeface="Arial" panose="020B0604020202020204" pitchFamily="34" charset="0"/>
              <a:buChar char="•"/>
            </a:pPr>
            <a:r>
              <a:rPr lang="en-GB" baseline="0" dirty="0"/>
              <a:t>Geo-redundant blob storage guarantees your data</a:t>
            </a:r>
          </a:p>
          <a:p>
            <a:pPr marL="628650" lvl="1" indent="-171450">
              <a:buFont typeface="Arial" panose="020B0604020202020204" pitchFamily="34" charset="0"/>
              <a:buChar char="•"/>
            </a:pPr>
            <a:r>
              <a:rPr lang="en-GB" baseline="0" dirty="0"/>
              <a:t>Allows for RPO 0 Data Warehouse architectures</a:t>
            </a:r>
          </a:p>
          <a:p>
            <a:pPr marL="628650" lvl="1" indent="-171450">
              <a:buFont typeface="Arial" panose="020B0604020202020204" pitchFamily="34" charset="0"/>
              <a:buChar char="•"/>
            </a:pPr>
            <a:r>
              <a:rPr lang="en-GB" baseline="0" dirty="0"/>
              <a:t>Allows for point in time restart-ability of ELT</a:t>
            </a:r>
          </a:p>
          <a:p>
            <a:pPr marL="171450" indent="-171450">
              <a:buFont typeface="Arial" panose="020B0604020202020204" pitchFamily="34" charset="0"/>
              <a:buChar char="•"/>
            </a:pPr>
            <a:r>
              <a:rPr lang="en-GB" baseline="0" dirty="0"/>
              <a:t>Resume / Pause Pattern</a:t>
            </a:r>
            <a:endParaRPr lang="en-GB" dirty="0"/>
          </a:p>
          <a:p>
            <a:pPr marL="0" indent="0">
              <a:buNone/>
            </a:pPr>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11</a:t>
            </a:fld>
            <a:endParaRPr lang="en-US" dirty="0"/>
          </a:p>
        </p:txBody>
      </p:sp>
    </p:spTree>
    <p:extLst>
      <p:ext uri="{BB962C8B-B14F-4D97-AF65-F5344CB8AC3E}">
        <p14:creationId xmlns:p14="http://schemas.microsoft.com/office/powerpoint/2010/main" val="1092349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Red Stars</a:t>
            </a:r>
          </a:p>
          <a:p>
            <a:pPr marL="171450" indent="-171450">
              <a:buFont typeface="Arial" panose="020B0604020202020204" pitchFamily="34" charset="0"/>
              <a:buChar char="•"/>
            </a:pPr>
            <a:r>
              <a:rPr lang="en-GB" baseline="0" dirty="0"/>
              <a:t>Consistent single view of raw data held in Blob Storage accessible by all consumers of data </a:t>
            </a:r>
          </a:p>
          <a:p>
            <a:pPr marL="171450" indent="-171450">
              <a:buFont typeface="Arial" panose="020B0604020202020204" pitchFamily="34" charset="0"/>
              <a:buChar char="•"/>
            </a:pPr>
            <a:r>
              <a:rPr lang="en-GB" baseline="0" dirty="0"/>
              <a:t>Customer specific DWU settings allowing for simple chargeback models</a:t>
            </a:r>
            <a:endParaRPr lang="en-GB" dirty="0"/>
          </a:p>
          <a:p>
            <a:endParaRPr lang="en-GB" dirty="0"/>
          </a:p>
        </p:txBody>
      </p:sp>
      <p:sp>
        <p:nvSpPr>
          <p:cNvPr id="4" name="Slide Number Placeholder 3"/>
          <p:cNvSpPr>
            <a:spLocks noGrp="1"/>
          </p:cNvSpPr>
          <p:nvPr>
            <p:ph type="sldNum" sz="quarter" idx="10"/>
          </p:nvPr>
        </p:nvSpPr>
        <p:spPr/>
        <p:txBody>
          <a:bodyPr/>
          <a:lstStyle/>
          <a:p>
            <a:fld id="{4484ABEE-72D2-4711-B507-13A06E438805}" type="slidenum">
              <a:rPr lang="en-US" smtClean="0"/>
              <a:t>12</a:t>
            </a:fld>
            <a:endParaRPr lang="en-US" dirty="0"/>
          </a:p>
        </p:txBody>
      </p:sp>
    </p:spTree>
    <p:extLst>
      <p:ext uri="{BB962C8B-B14F-4D97-AF65-F5344CB8AC3E}">
        <p14:creationId xmlns:p14="http://schemas.microsoft.com/office/powerpoint/2010/main" val="248919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94323-46EB-47FD-802B-1151F9FD2B5B}" type="slidenum">
              <a:rPr lang="en-US" smtClean="0"/>
              <a:t>13</a:t>
            </a:fld>
            <a:endParaRPr lang="en-US"/>
          </a:p>
        </p:txBody>
      </p:sp>
    </p:spTree>
    <p:extLst>
      <p:ext uri="{BB962C8B-B14F-4D97-AF65-F5344CB8AC3E}">
        <p14:creationId xmlns:p14="http://schemas.microsoft.com/office/powerpoint/2010/main" val="27117329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image" Target="../media/image20.jp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21.jp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234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73072"/>
          </a:xfrm>
        </p:spPr>
        <p:txBody>
          <a:bodyPr/>
          <a:lstStyle>
            <a:lvl1pPr marL="0" indent="0">
              <a:buNone/>
              <a:defRPr sz="3672">
                <a:gradFill>
                  <a:gsLst>
                    <a:gs pos="1250">
                      <a:schemeClr val="tx1"/>
                    </a:gs>
                    <a:gs pos="99000">
                      <a:schemeClr val="tx1"/>
                    </a:gs>
                  </a:gsLst>
                  <a:lin ang="5400000" scaled="0"/>
                </a:gradFill>
              </a:defRPr>
            </a:lvl1pPr>
            <a:lvl2pPr marL="0" indent="0">
              <a:spcBef>
                <a:spcPts val="306"/>
              </a:spcBef>
              <a:spcAft>
                <a:spcPts val="612"/>
              </a:spcAft>
              <a:buFontTx/>
              <a:buNone/>
              <a:defRPr sz="2040"/>
            </a:lvl2pPr>
            <a:lvl3pPr marL="228557" indent="0">
              <a:spcBef>
                <a:spcPts val="306"/>
              </a:spcBef>
              <a:spcAft>
                <a:spcPts val="612"/>
              </a:spcAft>
              <a:buNone/>
              <a:defRPr sz="1836"/>
            </a:lvl3pPr>
            <a:lvl4pPr marL="457112" indent="0">
              <a:spcBef>
                <a:spcPts val="306"/>
              </a:spcBef>
              <a:spcAft>
                <a:spcPts val="612"/>
              </a:spcAft>
              <a:buNone/>
              <a:defRPr sz="1428">
                <a:latin typeface="Segoe UI" panose="020B0502040204020203" pitchFamily="34" charset="0"/>
                <a:cs typeface="Segoe UI" panose="020B0502040204020203" pitchFamily="34" charset="0"/>
              </a:defRPr>
            </a:lvl4pPr>
            <a:lvl5pPr marL="685669" indent="0">
              <a:spcBef>
                <a:spcPts val="306"/>
              </a:spcBef>
              <a:spcAft>
                <a:spcPts val="612"/>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491018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40" y="1212851"/>
            <a:ext cx="11889564" cy="2059025"/>
          </a:xfrm>
        </p:spPr>
        <p:txBody>
          <a:bodyPr/>
          <a:lstStyle>
            <a:lvl1pPr marL="0" indent="0">
              <a:buNone/>
              <a:defRPr/>
            </a:lvl1pPr>
            <a:lvl2pPr marL="28572" indent="0">
              <a:buNone/>
              <a:defRPr sz="2000"/>
            </a:lvl2pPr>
            <a:lvl3pPr marL="223819" indent="0">
              <a:buNone/>
              <a:defRPr sz="2000"/>
            </a:lvl3pPr>
            <a:lvl4pPr marL="476208" indent="0">
              <a:buNone/>
              <a:defRPr sz="1800"/>
            </a:lvl4pPr>
            <a:lvl5pPr marL="739710"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76202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667107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7343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4552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 Sub | Conten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3051" y="1744662"/>
            <a:ext cx="12115800" cy="2092881"/>
          </a:xfrm>
        </p:spPr>
        <p:txBody>
          <a:bodyPr/>
          <a:lstStyle>
            <a:lvl1pPr marL="0" indent="0">
              <a:buNone/>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1"/>
          </p:nvPr>
        </p:nvSpPr>
        <p:spPr>
          <a:xfrm>
            <a:off x="273051" y="982662"/>
            <a:ext cx="11888787" cy="572464"/>
          </a:xfrm>
        </p:spPr>
        <p:txBody>
          <a:bodyPr/>
          <a:lstStyle>
            <a:lvl1pPr marL="0" indent="0">
              <a:buFont typeface="Arial" panose="020B0604020202020204" pitchFamily="34" charset="0"/>
              <a:buNone/>
              <a:defRPr sz="2800">
                <a:solidFill>
                  <a:schemeClr val="tx2"/>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Tree>
    <p:extLst>
      <p:ext uri="{BB962C8B-B14F-4D97-AF65-F5344CB8AC3E}">
        <p14:creationId xmlns:p14="http://schemas.microsoft.com/office/powerpoint/2010/main" val="30836745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34238861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83427426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30662545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966693"/>
          </a:xfrm>
        </p:spPr>
        <p:txBody>
          <a:bodyPr wrap="square" lIns="0" tIns="0" rIns="0" bIns="0">
            <a:spAutoFit/>
          </a:bodyPr>
          <a:lstStyle>
            <a:lvl1pPr marL="0" marR="0" indent="0" algn="l" defTabSz="932384" rtl="0" eaLnBrk="1" fontAlgn="auto" latinLnBrk="0" hangingPunct="1">
              <a:lnSpc>
                <a:spcPct val="110000"/>
              </a:lnSpc>
              <a:spcBef>
                <a:spcPts val="0"/>
              </a:spcBef>
              <a:spcAft>
                <a:spcPts val="612"/>
              </a:spcAft>
              <a:buClrTx/>
              <a:buSzPct val="90000"/>
              <a:buFont typeface="Wingdings" panose="05000000000000000000" pitchFamily="2" charset="2"/>
              <a:buNone/>
              <a:tabLst/>
              <a:defRPr lang="en-US" sz="1836" b="0" i="0" kern="1200" spc="0" baseline="0" dirty="0">
                <a:solidFill>
                  <a:srgbClr val="000000"/>
                </a:solidFill>
                <a:latin typeface="+mj-lt"/>
                <a:ea typeface="+mn-ea"/>
                <a:cs typeface="+mn-cs"/>
              </a:defRPr>
            </a:lvl1pPr>
            <a:lvl2pPr marL="0" indent="0">
              <a:lnSpc>
                <a:spcPct val="110000"/>
              </a:lnSpc>
              <a:spcBef>
                <a:spcPts val="0"/>
              </a:spcBef>
              <a:spcAft>
                <a:spcPts val="612"/>
              </a:spcAft>
              <a:buNone/>
              <a:defRPr sz="1632">
                <a:solidFill>
                  <a:srgbClr val="000000"/>
                </a:solidFill>
              </a:defRPr>
            </a:lvl2pPr>
            <a:lvl3pPr marL="0" indent="0">
              <a:lnSpc>
                <a:spcPct val="110000"/>
              </a:lnSpc>
              <a:spcBef>
                <a:spcPts val="0"/>
              </a:spcBef>
              <a:spcAft>
                <a:spcPts val="612"/>
              </a:spcAft>
              <a:buNone/>
              <a:defRPr sz="1428">
                <a:solidFill>
                  <a:srgbClr val="000000"/>
                </a:solidFill>
                <a:latin typeface="+mn-lt"/>
              </a:defRPr>
            </a:lvl3pPr>
            <a:lvl4pPr marL="685537" indent="0">
              <a:spcBef>
                <a:spcPts val="0"/>
              </a:spcBef>
              <a:spcAft>
                <a:spcPts val="1298"/>
              </a:spcAft>
              <a:buNone/>
              <a:defRPr sz="2000"/>
            </a:lvl4pPr>
            <a:lvl5pPr marL="914049"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50077222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sz="3468">
                <a:solidFill>
                  <a:schemeClr val="tx2"/>
                </a:solidFill>
              </a:defRPr>
            </a:lvl1pPr>
          </a:lstStyle>
          <a:p>
            <a:r>
              <a:rPr lang="en-US"/>
              <a:t>Title</a:t>
            </a:r>
          </a:p>
        </p:txBody>
      </p:sp>
    </p:spTree>
    <p:extLst>
      <p:ext uri="{BB962C8B-B14F-4D97-AF65-F5344CB8AC3E}">
        <p14:creationId xmlns:p14="http://schemas.microsoft.com/office/powerpoint/2010/main" val="11152894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
            <a:ext cx="12436475" cy="1020377"/>
          </a:xfrm>
        </p:spPr>
        <p:txBody>
          <a:bodyPr lIns="274320" tIns="228600" anchor="t" anchorCtr="0"/>
          <a:lstStyle>
            <a:lvl1pPr>
              <a:defRPr/>
            </a:lvl1pPr>
          </a:lstStyle>
          <a:p>
            <a:r>
              <a:rPr lang="en-US" dirty="0"/>
              <a:t>Title</a:t>
            </a:r>
          </a:p>
        </p:txBody>
      </p:sp>
    </p:spTree>
    <p:extLst>
      <p:ext uri="{BB962C8B-B14F-4D97-AF65-F5344CB8AC3E}">
        <p14:creationId xmlns:p14="http://schemas.microsoft.com/office/powerpoint/2010/main" val="18327855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8F5E6-98CA-44AA-ACE5-8FB6A3B44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7D43C-C7CC-4C03-8FEB-74175E39D04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42643-6095-4B28-9DA8-4DB4981CCE1F}"/>
              </a:ext>
            </a:extLst>
          </p:cNvPr>
          <p:cNvSpPr>
            <a:spLocks noGrp="1"/>
          </p:cNvSpPr>
          <p:nvPr>
            <p:ph type="dt" sz="half" idx="10"/>
          </p:nvPr>
        </p:nvSpPr>
        <p:spPr/>
        <p:txBody>
          <a:bodyPr/>
          <a:lstStyle/>
          <a:p>
            <a:fld id="{3782754A-0B2B-46F8-BE27-8C3C8FD3C502}" type="datetimeFigureOut">
              <a:rPr lang="en-US" smtClean="0"/>
              <a:t>4/12/2019</a:t>
            </a:fld>
            <a:endParaRPr lang="en-US"/>
          </a:p>
        </p:txBody>
      </p:sp>
      <p:sp>
        <p:nvSpPr>
          <p:cNvPr id="5" name="Footer Placeholder 4">
            <a:extLst>
              <a:ext uri="{FF2B5EF4-FFF2-40B4-BE49-F238E27FC236}">
                <a16:creationId xmlns:a16="http://schemas.microsoft.com/office/drawing/2014/main" id="{8C3BD41A-BA9D-468B-B0CF-916784B94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6392C-88B2-4727-B3CF-89C8681355F8}"/>
              </a:ext>
            </a:extLst>
          </p:cNvPr>
          <p:cNvSpPr>
            <a:spLocks noGrp="1"/>
          </p:cNvSpPr>
          <p:nvPr>
            <p:ph type="sldNum" sz="quarter" idx="12"/>
          </p:nvPr>
        </p:nvSpPr>
        <p:spPr/>
        <p:txBody>
          <a:bodyPr/>
          <a:lstStyle/>
          <a:p>
            <a:fld id="{1AD306F1-5C75-4FF6-9BC7-DE23D31E2C6A}" type="slidenum">
              <a:rPr lang="en-US" smtClean="0"/>
              <a:t>‹#›</a:t>
            </a:fld>
            <a:endParaRPr lang="en-US"/>
          </a:p>
        </p:txBody>
      </p:sp>
    </p:spTree>
    <p:extLst>
      <p:ext uri="{BB962C8B-B14F-4D97-AF65-F5344CB8AC3E}">
        <p14:creationId xmlns:p14="http://schemas.microsoft.com/office/powerpoint/2010/main" val="2576641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61523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76161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4041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6468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3167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996091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8785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741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0409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220355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738312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7875960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310195902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98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3701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1348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7654776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0511873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1" y="296902"/>
            <a:ext cx="11725174"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7"/>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96640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78271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50555" y="5012634"/>
            <a:ext cx="8335373"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Microsoft Intelligent Cloud Architect Boot Camp </a:t>
            </a:r>
            <a:r>
              <a:rPr lang="en-US" sz="2200" kern="1200" dirty="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99"/>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Intelligent Cloud Architect Boot Camp </a:t>
            </a:r>
          </a:p>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883477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907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543966"/>
            <a:ext cx="11887200" cy="2096222"/>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8046414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9163050" y="4660900"/>
            <a:ext cx="511175" cy="787400"/>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p:nvPr userDrawn="1"/>
        </p:nvGrpSpPr>
        <p:grpSpPr>
          <a:xfrm>
            <a:off x="5543550" y="4829175"/>
            <a:ext cx="458788" cy="709612"/>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p:cNvGrpSpPr/>
          <p:nvPr userDrawn="1"/>
        </p:nvGrpSpPr>
        <p:grpSpPr>
          <a:xfrm>
            <a:off x="1024729" y="2354262"/>
            <a:ext cx="3387726" cy="446088"/>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p:nvPr userDrawn="1"/>
        </p:nvGrpSpPr>
        <p:grpSpPr>
          <a:xfrm>
            <a:off x="1432717" y="2901950"/>
            <a:ext cx="3284538" cy="342900"/>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9" name="Group 158"/>
          <p:cNvGrpSpPr/>
          <p:nvPr userDrawn="1"/>
        </p:nvGrpSpPr>
        <p:grpSpPr>
          <a:xfrm>
            <a:off x="4631530" y="906463"/>
            <a:ext cx="4872038" cy="4795838"/>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p:cNvGrpSpPr/>
          <p:nvPr userDrawn="1"/>
        </p:nvGrpSpPr>
        <p:grpSpPr>
          <a:xfrm>
            <a:off x="8232775" y="6223000"/>
            <a:ext cx="454025" cy="703262"/>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427985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535"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5943536"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grpSp>
        <p:nvGrpSpPr>
          <p:cNvPr id="58" name="Group 57"/>
          <p:cNvGrpSpPr/>
          <p:nvPr userDrawn="1"/>
        </p:nvGrpSpPr>
        <p:grpSpPr>
          <a:xfrm>
            <a:off x="9163050" y="4660900"/>
            <a:ext cx="511175" cy="787400"/>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p:nvPr userDrawn="1"/>
        </p:nvGrpSpPr>
        <p:grpSpPr>
          <a:xfrm>
            <a:off x="5543550" y="4829175"/>
            <a:ext cx="458788" cy="709612"/>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6"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7" name="Group 76"/>
          <p:cNvGrpSpPr/>
          <p:nvPr userDrawn="1"/>
        </p:nvGrpSpPr>
        <p:grpSpPr>
          <a:xfrm>
            <a:off x="4631530" y="906463"/>
            <a:ext cx="4872038" cy="4795838"/>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3" name="Group 92"/>
          <p:cNvGrpSpPr/>
          <p:nvPr userDrawn="1"/>
        </p:nvGrpSpPr>
        <p:grpSpPr>
          <a:xfrm>
            <a:off x="8232775" y="6223000"/>
            <a:ext cx="454025" cy="703262"/>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5273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3"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
        <p:nvSpPr>
          <p:cNvPr id="12"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9" name="Title 1"/>
          <p:cNvSpPr>
            <a:spLocks noGrp="1"/>
          </p:cNvSpPr>
          <p:nvPr>
            <p:ph type="title" hasCustomPrompt="1"/>
          </p:nvPr>
        </p:nvSpPr>
        <p:spPr>
          <a:xfrm>
            <a:off x="274702" y="2125678"/>
            <a:ext cx="5839241"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84837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2" name="Group 1"/>
          <p:cNvGrpSpPr/>
          <p:nvPr userDrawn="1"/>
        </p:nvGrpSpPr>
        <p:grpSpPr>
          <a:xfrm>
            <a:off x="5813395" y="124441"/>
            <a:ext cx="6245593" cy="7209808"/>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372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10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950"/>
                                        <p:tgtEl>
                                          <p:spTgt spid="11"/>
                                        </p:tgtEl>
                                      </p:cBhvr>
                                    </p:animEffect>
                                  </p:childTnLst>
                                </p:cTn>
                              </p:par>
                              <p:par>
                                <p:cTn id="29" presetID="63" presetClass="path" presetSubtype="0" decel="100000" fill="hold" grpId="1" nodeType="withEffect">
                                  <p:stCondLst>
                                    <p:cond delay="1000"/>
                                  </p:stCondLst>
                                  <p:childTnLst>
                                    <p:animMotion origin="layout" path="M -0.01455 -1.34362E-6 L -3.90605E-7 -1.34362E-6 " pathEditMode="relative" rAng="0" ptsTypes="AA">
                                      <p:cBhvr>
                                        <p:cTn id="30" dur="950" fill="hold"/>
                                        <p:tgtEl>
                                          <p:spTgt spid="11"/>
                                        </p:tgtEl>
                                        <p:attrNameLst>
                                          <p:attrName>ppt_x</p:attrName>
                                          <p:attrName>ppt_y</p:attrName>
                                        </p:attrNameLst>
                                      </p:cBhvr>
                                      <p:rCtr x="728" y="0"/>
                                    </p:animMotion>
                                  </p:childTnLst>
                                </p:cTn>
                              </p:par>
                              <p:par>
                                <p:cTn id="31" presetID="6" presetClass="emph" presetSubtype="0" accel="100000" autoRev="1" fill="hold" grpId="2" nodeType="withEffect">
                                  <p:stCondLst>
                                    <p:cond delay="300"/>
                                  </p:stCondLst>
                                  <p:childTnLst>
                                    <p:animScale>
                                      <p:cBhvr>
                                        <p:cTn id="32" dur="500" fill="hold"/>
                                        <p:tgtEl>
                                          <p:spTgt spid="11"/>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950"/>
                                        <p:tgtEl>
                                          <p:spTgt spid="12"/>
                                        </p:tgtEl>
                                      </p:cBhvr>
                                    </p:animEffect>
                                  </p:childTnLst>
                                </p:cTn>
                              </p:par>
                              <p:par>
                                <p:cTn id="36" presetID="63" presetClass="path" presetSubtype="0" decel="100000" fill="hold" grpId="1" nodeType="withEffect">
                                  <p:stCondLst>
                                    <p:cond delay="700"/>
                                  </p:stCondLst>
                                  <p:childTnLst>
                                    <p:animMotion origin="layout" path="M -0.01455 2.13345E-6 L 1.62369E-6 2.13345E-6 " pathEditMode="relative" rAng="0" ptsTypes="AA">
                                      <p:cBhvr>
                                        <p:cTn id="37" dur="950" fill="hold"/>
                                        <p:tgtEl>
                                          <p:spTgt spid="12"/>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2"/>
                                        </p:tgtEl>
                                      </p:cBhvr>
                                      <p:by x="95000" y="95000"/>
                                    </p:animScale>
                                  </p:childTnLst>
                                </p:cTn>
                              </p:par>
                              <p:par>
                                <p:cTn id="40" presetID="10" presetClass="entr" presetSubtype="0" fill="hold" grpId="0" nodeType="withEffect">
                                  <p:stCondLst>
                                    <p:cond delay="7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950"/>
                                        <p:tgtEl>
                                          <p:spTgt spid="13"/>
                                        </p:tgtEl>
                                      </p:cBhvr>
                                    </p:animEffect>
                                  </p:childTnLst>
                                </p:cTn>
                              </p:par>
                              <p:par>
                                <p:cTn id="43" presetID="63" presetClass="path" presetSubtype="0" decel="100000" fill="hold" grpId="1" nodeType="withEffect">
                                  <p:stCondLst>
                                    <p:cond delay="700"/>
                                  </p:stCondLst>
                                  <p:childTnLst>
                                    <p:animMotion origin="layout" path="M -0.01455 -2.09714E-6 L -4.54174E-6 -2.09714E-6 " pathEditMode="relative" rAng="0" ptsTypes="AA">
                                      <p:cBhvr>
                                        <p:cTn id="44" dur="950" fill="hold"/>
                                        <p:tgtEl>
                                          <p:spTgt spid="13"/>
                                        </p:tgtEl>
                                        <p:attrNameLst>
                                          <p:attrName>ppt_x</p:attrName>
                                          <p:attrName>ppt_y</p:attrName>
                                        </p:attrNameLst>
                                      </p:cBhvr>
                                      <p:rCtr x="728" y="0"/>
                                    </p:animMotion>
                                  </p:childTnLst>
                                </p:cTn>
                              </p:par>
                              <p:par>
                                <p:cTn id="45" presetID="6" presetClass="emph" presetSubtype="0" accel="100000" autoRev="1" fill="hold" grpId="2" nodeType="withEffect">
                                  <p:stCondLst>
                                    <p:cond delay="0"/>
                                  </p:stCondLst>
                                  <p:childTnLst>
                                    <p:animScale>
                                      <p:cBhvr>
                                        <p:cTn id="46" dur="500" fill="hold"/>
                                        <p:tgtEl>
                                          <p:spTgt spid="13"/>
                                        </p:tgtEl>
                                      </p:cBhvr>
                                      <p:by x="95000" y="95000"/>
                                    </p:animScale>
                                  </p:childTnLst>
                                </p:cTn>
                              </p:par>
                              <p:par>
                                <p:cTn id="47" presetID="2" presetClass="entr" presetSubtype="2" decel="10000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1750" fill="hold"/>
                                        <p:tgtEl>
                                          <p:spTgt spid="2"/>
                                        </p:tgtEl>
                                        <p:attrNameLst>
                                          <p:attrName>ppt_x</p:attrName>
                                        </p:attrNameLst>
                                      </p:cBhvr>
                                      <p:tavLst>
                                        <p:tav tm="0">
                                          <p:val>
                                            <p:strVal val="1+#ppt_w/2"/>
                                          </p:val>
                                        </p:tav>
                                        <p:tav tm="100000">
                                          <p:val>
                                            <p:strVal val="#ppt_x"/>
                                          </p:val>
                                        </p:tav>
                                      </p:tavLst>
                                    </p:anim>
                                    <p:anim calcmode="lin" valueType="num">
                                      <p:cBhvr additive="base">
                                        <p:cTn id="50"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1"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98875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167411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5142603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5837571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747879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542211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813395" y="124441"/>
            <a:ext cx="6245593" cy="7209808"/>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640609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813395" y="124441"/>
            <a:ext cx="6245593" cy="7209808"/>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798177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66090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450726" cy="6994525"/>
          </a:xfrm>
          <a:prstGeom prst="rect">
            <a:avLst/>
          </a:prstGeom>
        </p:spPr>
      </p:pic>
      <p:sp>
        <p:nvSpPr>
          <p:cNvPr id="2" name="Title 1"/>
          <p:cNvSpPr>
            <a:spLocks noGrp="1"/>
          </p:cNvSpPr>
          <p:nvPr>
            <p:ph type="title" hasCustomPrompt="1"/>
          </p:nvPr>
        </p:nvSpPr>
        <p:spPr>
          <a:xfrm>
            <a:off x="274638" y="2125662"/>
            <a:ext cx="5911597" cy="1181862"/>
          </a:xfrm>
          <a:noFill/>
        </p:spPr>
        <p:txBody>
          <a:bodyPr wrap="square" tIns="91440" bIns="91440" anchor="t" anchorCtr="0">
            <a:spAutoFit/>
          </a:bodyPr>
          <a:lstStyle>
            <a:lvl1pPr>
              <a:defRPr sz="7200" spc="-100" baseline="0">
                <a:solidFill>
                  <a:srgbClr val="0086AC"/>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p:cNvPicPr>
            <a:picLocks noChangeAspect="1"/>
          </p:cNvPicPr>
          <p:nvPr userDrawn="1"/>
        </p:nvPicPr>
        <p:blipFill>
          <a:blip r:embed="rId3"/>
          <a:stretch>
            <a:fillRect/>
          </a:stretch>
        </p:blipFill>
        <p:spPr>
          <a:xfrm>
            <a:off x="13840497" y="-589732"/>
            <a:ext cx="3035177" cy="4104659"/>
          </a:xfrm>
          <a:prstGeom prst="rect">
            <a:avLst/>
          </a:prstGeom>
        </p:spPr>
      </p:pic>
      <p:pic>
        <p:nvPicPr>
          <p:cNvPr id="6" name="Picture 5"/>
          <p:cNvPicPr>
            <a:picLocks noChangeAspect="1"/>
          </p:cNvPicPr>
          <p:nvPr userDrawn="1"/>
        </p:nvPicPr>
        <p:blipFill>
          <a:blip r:embed="rId4"/>
          <a:stretch>
            <a:fillRect/>
          </a:stretch>
        </p:blipFill>
        <p:spPr>
          <a:xfrm>
            <a:off x="15905768" y="287539"/>
            <a:ext cx="3079149" cy="4083737"/>
          </a:xfrm>
          <a:prstGeom prst="rect">
            <a:avLst/>
          </a:prstGeom>
        </p:spPr>
      </p:pic>
      <p:pic>
        <p:nvPicPr>
          <p:cNvPr id="9" name="Picture 8"/>
          <p:cNvPicPr>
            <a:picLocks noChangeAspect="1"/>
          </p:cNvPicPr>
          <p:nvPr userDrawn="1"/>
        </p:nvPicPr>
        <p:blipFill>
          <a:blip r:embed="rId5"/>
          <a:stretch>
            <a:fillRect/>
          </a:stretch>
        </p:blipFill>
        <p:spPr>
          <a:xfrm>
            <a:off x="5835499" y="4678240"/>
            <a:ext cx="1046428" cy="144938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299633" y="5402933"/>
            <a:ext cx="906259" cy="421879"/>
          </a:xfrm>
          <a:prstGeom prst="rect">
            <a:avLst/>
          </a:prstGeom>
        </p:spPr>
      </p:pic>
      <p:pic>
        <p:nvPicPr>
          <p:cNvPr id="8" name="Picture 7"/>
          <p:cNvPicPr>
            <a:picLocks noChangeAspect="1"/>
          </p:cNvPicPr>
          <p:nvPr userDrawn="1"/>
        </p:nvPicPr>
        <p:blipFill>
          <a:blip r:embed="rId7"/>
          <a:stretch>
            <a:fillRect/>
          </a:stretch>
        </p:blipFill>
        <p:spPr>
          <a:xfrm>
            <a:off x="9022693" y="858184"/>
            <a:ext cx="3266895" cy="4156217"/>
          </a:xfrm>
          <a:prstGeom prst="rect">
            <a:avLst/>
          </a:prstGeom>
        </p:spPr>
      </p:pic>
      <p:pic>
        <p:nvPicPr>
          <p:cNvPr id="14" name="Picture 13"/>
          <p:cNvPicPr>
            <a:picLocks noChangeAspect="1"/>
          </p:cNvPicPr>
          <p:nvPr userDrawn="1"/>
        </p:nvPicPr>
        <p:blipFill>
          <a:blip r:embed="rId8"/>
          <a:stretch>
            <a:fillRect/>
          </a:stretch>
        </p:blipFill>
        <p:spPr>
          <a:xfrm>
            <a:off x="9003349" y="663358"/>
            <a:ext cx="1485637" cy="2049463"/>
          </a:xfrm>
          <a:prstGeom prst="rect">
            <a:avLst/>
          </a:prstGeom>
        </p:spPr>
      </p:pic>
    </p:spTree>
    <p:extLst>
      <p:ext uri="{BB962C8B-B14F-4D97-AF65-F5344CB8AC3E}">
        <p14:creationId xmlns:p14="http://schemas.microsoft.com/office/powerpoint/2010/main" val="331525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436475" cy="6994526"/>
          </a:xfrm>
          <a:prstGeom prst="rect">
            <a:avLst/>
          </a:prstGeom>
        </p:spPr>
      </p:pic>
      <p:sp>
        <p:nvSpPr>
          <p:cNvPr id="2" name="Title 1"/>
          <p:cNvSpPr>
            <a:spLocks noGrp="1"/>
          </p:cNvSpPr>
          <p:nvPr>
            <p:ph type="title" hasCustomPrompt="1"/>
          </p:nvPr>
        </p:nvSpPr>
        <p:spPr>
          <a:xfrm>
            <a:off x="274638" y="2125661"/>
            <a:ext cx="542751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611680" y="2724150"/>
            <a:ext cx="2867971" cy="1335090"/>
          </a:xfrm>
          <a:prstGeom prst="rect">
            <a:avLst/>
          </a:prstGeom>
        </p:spPr>
      </p:pic>
      <p:pic>
        <p:nvPicPr>
          <p:cNvPr id="5" name="Picture 4"/>
          <p:cNvPicPr>
            <a:picLocks noChangeAspect="1"/>
          </p:cNvPicPr>
          <p:nvPr userDrawn="1"/>
        </p:nvPicPr>
        <p:blipFill>
          <a:blip r:embed="rId4"/>
          <a:stretch>
            <a:fillRect/>
          </a:stretch>
        </p:blipFill>
        <p:spPr>
          <a:xfrm>
            <a:off x="13554036" y="124441"/>
            <a:ext cx="3035177" cy="4104659"/>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3234058" y="2831443"/>
            <a:ext cx="3563938" cy="1659075"/>
          </a:xfrm>
          <a:prstGeom prst="rect">
            <a:avLst/>
          </a:prstGeom>
        </p:spPr>
      </p:pic>
      <p:pic>
        <p:nvPicPr>
          <p:cNvPr id="8" name="Picture 7"/>
          <p:cNvPicPr>
            <a:picLocks noChangeAspect="1"/>
          </p:cNvPicPr>
          <p:nvPr userDrawn="1"/>
        </p:nvPicPr>
        <p:blipFill>
          <a:blip r:embed="rId5"/>
          <a:stretch>
            <a:fillRect/>
          </a:stretch>
        </p:blipFill>
        <p:spPr>
          <a:xfrm>
            <a:off x="14371637" y="3178032"/>
            <a:ext cx="3266895" cy="4156217"/>
          </a:xfrm>
          <a:prstGeom prst="rect">
            <a:avLst/>
          </a:prstGeom>
        </p:spPr>
      </p:pic>
      <p:pic>
        <p:nvPicPr>
          <p:cNvPr id="9" name="Picture 8"/>
          <p:cNvPicPr>
            <a:picLocks noChangeAspect="1"/>
          </p:cNvPicPr>
          <p:nvPr userDrawn="1"/>
        </p:nvPicPr>
        <p:blipFill>
          <a:blip r:embed="rId6"/>
          <a:stretch>
            <a:fillRect/>
          </a:stretch>
        </p:blipFill>
        <p:spPr>
          <a:xfrm>
            <a:off x="14872018" y="4105275"/>
            <a:ext cx="1046428" cy="144938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845346" y="5810253"/>
            <a:ext cx="906259" cy="421879"/>
          </a:xfrm>
          <a:prstGeom prst="rect">
            <a:avLst/>
          </a:prstGeom>
        </p:spPr>
      </p:pic>
      <p:pic>
        <p:nvPicPr>
          <p:cNvPr id="13" name="Picture 12"/>
          <p:cNvPicPr>
            <a:picLocks noChangeAspect="1"/>
          </p:cNvPicPr>
          <p:nvPr userDrawn="1"/>
        </p:nvPicPr>
        <p:blipFill>
          <a:blip r:embed="rId6"/>
          <a:stretch>
            <a:fillRect/>
          </a:stretch>
        </p:blipFill>
        <p:spPr>
          <a:xfrm>
            <a:off x="4053323" y="5101853"/>
            <a:ext cx="574040" cy="795092"/>
          </a:xfrm>
          <a:prstGeom prst="rect">
            <a:avLst/>
          </a:prstGeom>
        </p:spPr>
      </p:pic>
      <p:pic>
        <p:nvPicPr>
          <p:cNvPr id="16" name="Picture 15"/>
          <p:cNvPicPr>
            <a:picLocks noChangeAspect="1"/>
          </p:cNvPicPr>
          <p:nvPr userDrawn="1"/>
        </p:nvPicPr>
        <p:blipFill>
          <a:blip r:embed="rId7"/>
          <a:stretch>
            <a:fillRect/>
          </a:stretch>
        </p:blipFill>
        <p:spPr>
          <a:xfrm>
            <a:off x="3099855" y="5181600"/>
            <a:ext cx="1315288" cy="1814463"/>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877105" y="-1"/>
            <a:ext cx="1559370" cy="2658147"/>
          </a:xfrm>
          <a:prstGeom prst="rect">
            <a:avLst/>
          </a:prstGeom>
        </p:spPr>
      </p:pic>
      <p:pic>
        <p:nvPicPr>
          <p:cNvPr id="6" name="Picture 5"/>
          <p:cNvPicPr>
            <a:picLocks noChangeAspect="1"/>
          </p:cNvPicPr>
          <p:nvPr userDrawn="1"/>
        </p:nvPicPr>
        <p:blipFill>
          <a:blip r:embed="rId8"/>
          <a:stretch>
            <a:fillRect/>
          </a:stretch>
        </p:blipFill>
        <p:spPr>
          <a:xfrm>
            <a:off x="10389580" y="392114"/>
            <a:ext cx="1192191" cy="158115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103872" y="5900849"/>
            <a:ext cx="805012" cy="374747"/>
          </a:xfrm>
          <a:prstGeom prst="rect">
            <a:avLst/>
          </a:prstGeom>
        </p:spPr>
      </p:pic>
      <p:pic>
        <p:nvPicPr>
          <p:cNvPr id="21" name="Picture 20"/>
          <p:cNvPicPr>
            <a:picLocks noChangeAspect="1"/>
          </p:cNvPicPr>
          <p:nvPr userDrawn="1"/>
        </p:nvPicPr>
        <p:blipFill rotWithShape="1">
          <a:blip r:embed="rId5"/>
          <a:srcRect t="38081" r="49995"/>
          <a:stretch/>
        </p:blipFill>
        <p:spPr>
          <a:xfrm>
            <a:off x="11676564" y="-1"/>
            <a:ext cx="759911" cy="1197105"/>
          </a:xfrm>
          <a:prstGeom prst="rect">
            <a:avLst/>
          </a:prstGeom>
        </p:spPr>
      </p:pic>
    </p:spTree>
    <p:extLst>
      <p:ext uri="{BB962C8B-B14F-4D97-AF65-F5344CB8AC3E}">
        <p14:creationId xmlns:p14="http://schemas.microsoft.com/office/powerpoint/2010/main" val="1392538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448674" cy="6994525"/>
          </a:xfrm>
          <a:prstGeom prst="rect">
            <a:avLst/>
          </a:prstGeom>
        </p:spPr>
      </p:pic>
      <p:sp>
        <p:nvSpPr>
          <p:cNvPr id="7" name="Rectangle 6"/>
          <p:cNvSpPr/>
          <p:nvPr userDrawn="1"/>
        </p:nvSpPr>
        <p:spPr bwMode="auto">
          <a:xfrm>
            <a:off x="0" y="0"/>
            <a:ext cx="5303837" cy="6994525"/>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125662"/>
            <a:ext cx="6019799" cy="1181862"/>
          </a:xfrm>
          <a:noFill/>
        </p:spPr>
        <p:txBody>
          <a:bodyPr wrap="square" tIns="91440" bIns="91440" anchor="t" anchorCtr="0">
            <a:spAutoFit/>
          </a:bodyPr>
          <a:lstStyle>
            <a:lvl1pPr>
              <a:defRPr sz="7200" spc="-100" baseline="0">
                <a:solidFill>
                  <a:schemeClr val="bg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574427" y="73210"/>
            <a:ext cx="2048225" cy="953484"/>
          </a:xfrm>
          <a:prstGeom prst="rect">
            <a:avLst/>
          </a:prstGeom>
        </p:spPr>
      </p:pic>
      <p:pic>
        <p:nvPicPr>
          <p:cNvPr id="5" name="Picture 4"/>
          <p:cNvPicPr>
            <a:picLocks noChangeAspect="1"/>
          </p:cNvPicPr>
          <p:nvPr userDrawn="1"/>
        </p:nvPicPr>
        <p:blipFill>
          <a:blip r:embed="rId4"/>
          <a:stretch>
            <a:fillRect/>
          </a:stretch>
        </p:blipFill>
        <p:spPr>
          <a:xfrm>
            <a:off x="9887054" y="-1071631"/>
            <a:ext cx="3155178" cy="4266944"/>
          </a:xfrm>
          <a:prstGeom prst="rect">
            <a:avLst/>
          </a:prstGeom>
        </p:spPr>
      </p:pic>
      <p:pic>
        <p:nvPicPr>
          <p:cNvPr id="6" name="Picture 5"/>
          <p:cNvPicPr>
            <a:picLocks noChangeAspect="1"/>
          </p:cNvPicPr>
          <p:nvPr userDrawn="1"/>
        </p:nvPicPr>
        <p:blipFill>
          <a:blip r:embed="rId5"/>
          <a:stretch>
            <a:fillRect/>
          </a:stretch>
        </p:blipFill>
        <p:spPr>
          <a:xfrm>
            <a:off x="6912454" y="3348934"/>
            <a:ext cx="1330810" cy="1764994"/>
          </a:xfrm>
          <a:prstGeom prst="rect">
            <a:avLst/>
          </a:prstGeom>
        </p:spPr>
      </p:pic>
      <p:pic>
        <p:nvPicPr>
          <p:cNvPr id="9" name="Picture 8"/>
          <p:cNvPicPr>
            <a:picLocks noChangeAspect="1"/>
          </p:cNvPicPr>
          <p:nvPr userDrawn="1"/>
        </p:nvPicPr>
        <p:blipFill>
          <a:blip r:embed="rId6"/>
          <a:stretch>
            <a:fillRect/>
          </a:stretch>
        </p:blipFill>
        <p:spPr>
          <a:xfrm>
            <a:off x="10793770" y="595396"/>
            <a:ext cx="965093" cy="1336731"/>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466538" y="3770870"/>
            <a:ext cx="882041" cy="410605"/>
          </a:xfrm>
          <a:prstGeom prst="rect">
            <a:avLst/>
          </a:prstGeom>
        </p:spPr>
      </p:pic>
      <p:pic>
        <p:nvPicPr>
          <p:cNvPr id="13" name="Picture 12"/>
          <p:cNvPicPr>
            <a:picLocks noChangeAspect="1"/>
          </p:cNvPicPr>
          <p:nvPr userDrawn="1"/>
        </p:nvPicPr>
        <p:blipFill>
          <a:blip r:embed="rId7"/>
          <a:stretch>
            <a:fillRect/>
          </a:stretch>
        </p:blipFill>
        <p:spPr>
          <a:xfrm>
            <a:off x="7931220" y="3401184"/>
            <a:ext cx="192017" cy="244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1114613" y="1010625"/>
            <a:ext cx="906259" cy="421879"/>
          </a:xfrm>
          <a:prstGeom prst="rect">
            <a:avLst/>
          </a:prstGeom>
        </p:spPr>
      </p:pic>
      <p:pic>
        <p:nvPicPr>
          <p:cNvPr id="8" name="Picture 7"/>
          <p:cNvPicPr>
            <a:picLocks noChangeAspect="1"/>
          </p:cNvPicPr>
          <p:nvPr userDrawn="1"/>
        </p:nvPicPr>
        <p:blipFill>
          <a:blip r:embed="rId7"/>
          <a:stretch>
            <a:fillRect/>
          </a:stretch>
        </p:blipFill>
        <p:spPr>
          <a:xfrm>
            <a:off x="7860788" y="3590424"/>
            <a:ext cx="340004" cy="432561"/>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1112835" y="2125662"/>
            <a:ext cx="1335840" cy="1067673"/>
          </a:xfrm>
          <a:prstGeom prst="rect">
            <a:avLst/>
          </a:prstGeom>
        </p:spPr>
      </p:pic>
    </p:spTree>
    <p:extLst>
      <p:ext uri="{BB962C8B-B14F-4D97-AF65-F5344CB8AC3E}">
        <p14:creationId xmlns:p14="http://schemas.microsoft.com/office/powerpoint/2010/main" val="186059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876" y="0"/>
            <a:ext cx="12508591" cy="6987222"/>
          </a:xfrm>
          <a:prstGeom prst="rect">
            <a:avLst/>
          </a:prstGeom>
        </p:spPr>
      </p:pic>
      <p:sp>
        <p:nvSpPr>
          <p:cNvPr id="2" name="Title 1"/>
          <p:cNvSpPr>
            <a:spLocks noGrp="1"/>
          </p:cNvSpPr>
          <p:nvPr>
            <p:ph type="title" hasCustomPrompt="1"/>
          </p:nvPr>
        </p:nvSpPr>
        <p:spPr>
          <a:xfrm>
            <a:off x="274638" y="4546569"/>
            <a:ext cx="6019799" cy="1181862"/>
          </a:xfrm>
          <a:noFill/>
        </p:spPr>
        <p:txBody>
          <a:bodyPr wrap="square" tIns="91440" bIns="91440" anchor="t" anchorCtr="0">
            <a:spAutoFit/>
          </a:bodyPr>
          <a:lstStyle>
            <a:lvl1pPr>
              <a:defRPr sz="7200" spc="-100" baseline="0">
                <a:solidFill>
                  <a:schemeClr val="tx1"/>
                </a:solidFill>
              </a:defRPr>
            </a:lvl1pPr>
          </a:lstStyle>
          <a:p>
            <a:r>
              <a:rPr lang="en-US" dirty="0"/>
              <a:t>Section title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9074864" y="4571972"/>
            <a:ext cx="906259" cy="421879"/>
          </a:xfrm>
          <a:prstGeom prst="rect">
            <a:avLst/>
          </a:prstGeom>
        </p:spPr>
      </p:pic>
      <p:pic>
        <p:nvPicPr>
          <p:cNvPr id="17" name="Picture 16"/>
          <p:cNvPicPr>
            <a:picLocks noChangeAspect="1"/>
          </p:cNvPicPr>
          <p:nvPr userDrawn="1"/>
        </p:nvPicPr>
        <p:blipFill rotWithShape="1">
          <a:blip r:embed="rId4"/>
          <a:srcRect t="59490" r="38367"/>
          <a:stretch/>
        </p:blipFill>
        <p:spPr>
          <a:xfrm>
            <a:off x="8361222" y="0"/>
            <a:ext cx="4075254" cy="3407713"/>
          </a:xfrm>
          <a:prstGeom prst="rect">
            <a:avLst/>
          </a:prstGeom>
        </p:spPr>
      </p:pic>
      <p:pic>
        <p:nvPicPr>
          <p:cNvPr id="18" name="Picture 17"/>
          <p:cNvPicPr>
            <a:picLocks noChangeAspect="1"/>
          </p:cNvPicPr>
          <p:nvPr userDrawn="1"/>
        </p:nvPicPr>
        <p:blipFill>
          <a:blip r:embed="rId5"/>
          <a:stretch>
            <a:fillRect/>
          </a:stretch>
        </p:blipFill>
        <p:spPr>
          <a:xfrm>
            <a:off x="7907006" y="740685"/>
            <a:ext cx="3170463" cy="4373711"/>
          </a:xfrm>
          <a:prstGeom prst="rect">
            <a:avLst/>
          </a:prstGeom>
        </p:spPr>
      </p:pic>
      <p:pic>
        <p:nvPicPr>
          <p:cNvPr id="15" name="Picture 14"/>
          <p:cNvPicPr>
            <a:picLocks noChangeAspect="1"/>
          </p:cNvPicPr>
          <p:nvPr userDrawn="1"/>
        </p:nvPicPr>
        <p:blipFill>
          <a:blip r:embed="rId6"/>
          <a:stretch>
            <a:fillRect/>
          </a:stretch>
        </p:blipFill>
        <p:spPr>
          <a:xfrm>
            <a:off x="10679685" y="2867704"/>
            <a:ext cx="1046428" cy="144938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10143819" y="3592397"/>
            <a:ext cx="906259" cy="421879"/>
          </a:xfrm>
          <a:prstGeom prst="rect">
            <a:avLst/>
          </a:prstGeom>
        </p:spPr>
      </p:pic>
      <p:pic>
        <p:nvPicPr>
          <p:cNvPr id="6" name="Picture 5"/>
          <p:cNvPicPr>
            <a:picLocks noChangeAspect="1"/>
          </p:cNvPicPr>
          <p:nvPr userDrawn="1"/>
        </p:nvPicPr>
        <p:blipFill>
          <a:blip r:embed="rId7"/>
          <a:stretch>
            <a:fillRect/>
          </a:stretch>
        </p:blipFill>
        <p:spPr>
          <a:xfrm rot="21008113">
            <a:off x="9348111" y="3789855"/>
            <a:ext cx="1330810" cy="1764994"/>
          </a:xfrm>
          <a:prstGeom prst="rect">
            <a:avLst/>
          </a:prstGeom>
        </p:spPr>
      </p:pic>
    </p:spTree>
    <p:extLst>
      <p:ext uri="{BB962C8B-B14F-4D97-AF65-F5344CB8AC3E}">
        <p14:creationId xmlns:p14="http://schemas.microsoft.com/office/powerpoint/2010/main" val="1720371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grpSp>
        <p:nvGrpSpPr>
          <p:cNvPr id="20" name="Group 19"/>
          <p:cNvGrpSpPr/>
          <p:nvPr userDrawn="1"/>
        </p:nvGrpSpPr>
        <p:grpSpPr>
          <a:xfrm>
            <a:off x="5813395" y="124441"/>
            <a:ext cx="6245593" cy="7209808"/>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1121385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7982588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5965776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096799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9826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371404" y="-2217738"/>
            <a:ext cx="3266895" cy="4156217"/>
          </a:xfrm>
          <a:prstGeom prst="rect">
            <a:avLst/>
          </a:prstGeom>
        </p:spPr>
      </p:pic>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880462" y="258566"/>
            <a:ext cx="1207787" cy="562246"/>
          </a:xfrm>
          <a:prstGeom prst="rect">
            <a:avLst/>
          </a:prstGeom>
        </p:spPr>
      </p:pic>
      <p:pic>
        <p:nvPicPr>
          <p:cNvPr id="14" name="Picture 13"/>
          <p:cNvPicPr>
            <a:picLocks noChangeAspect="1"/>
          </p:cNvPicPr>
          <p:nvPr userDrawn="1"/>
        </p:nvPicPr>
        <p:blipFill>
          <a:blip r:embed="rId4"/>
          <a:stretch>
            <a:fillRect/>
          </a:stretch>
        </p:blipFill>
        <p:spPr>
          <a:xfrm>
            <a:off x="11653730" y="480872"/>
            <a:ext cx="496504" cy="687699"/>
          </a:xfrm>
          <a:prstGeom prst="rect">
            <a:avLst/>
          </a:prstGeom>
        </p:spPr>
      </p:pic>
    </p:spTree>
    <p:extLst>
      <p:ext uri="{BB962C8B-B14F-4D97-AF65-F5344CB8AC3E}">
        <p14:creationId xmlns:p14="http://schemas.microsoft.com/office/powerpoint/2010/main" val="39241695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p:cNvPicPr>
            <a:picLocks noChangeAspect="1"/>
          </p:cNvPicPr>
          <p:nvPr userDrawn="1"/>
        </p:nvPicPr>
        <p:blipFill>
          <a:blip r:embed="rId2"/>
          <a:stretch>
            <a:fillRect/>
          </a:stretch>
        </p:blipFill>
        <p:spPr>
          <a:xfrm>
            <a:off x="0" y="3802062"/>
            <a:ext cx="12436475" cy="2989024"/>
          </a:xfrm>
          <a:prstGeom prst="rect">
            <a:avLst/>
          </a:prstGeom>
        </p:spPr>
      </p:pic>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79887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p:cNvGrpSpPr/>
          <p:nvPr userDrawn="1"/>
        </p:nvGrpSpPr>
        <p:grpSpPr>
          <a:xfrm>
            <a:off x="9163050" y="4660900"/>
            <a:ext cx="511175" cy="787400"/>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2" name="Group 91"/>
          <p:cNvGrpSpPr/>
          <p:nvPr userDrawn="1"/>
        </p:nvGrpSpPr>
        <p:grpSpPr>
          <a:xfrm>
            <a:off x="5543550" y="4829175"/>
            <a:ext cx="458788" cy="709612"/>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1" name="Freeform 6"/>
          <p:cNvSpPr>
            <a:spLocks/>
          </p:cNvSpPr>
          <p:nvPr userDrawn="1"/>
        </p:nvSpPr>
        <p:spPr bwMode="auto">
          <a:xfrm>
            <a:off x="9418637" y="2273301"/>
            <a:ext cx="2049463" cy="823913"/>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userDrawn="1"/>
        </p:nvGrpSpPr>
        <p:grpSpPr>
          <a:xfrm>
            <a:off x="1024729" y="2354262"/>
            <a:ext cx="3387726" cy="446088"/>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userDrawn="1"/>
        </p:nvGrpSpPr>
        <p:grpSpPr>
          <a:xfrm>
            <a:off x="1432717" y="2901950"/>
            <a:ext cx="3284538" cy="342900"/>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2" name="Group 131"/>
          <p:cNvGrpSpPr/>
          <p:nvPr userDrawn="1"/>
        </p:nvGrpSpPr>
        <p:grpSpPr>
          <a:xfrm>
            <a:off x="4631530" y="906463"/>
            <a:ext cx="4872038" cy="4795838"/>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8" name="Group 147"/>
          <p:cNvGrpSpPr/>
          <p:nvPr userDrawn="1"/>
        </p:nvGrpSpPr>
        <p:grpSpPr>
          <a:xfrm>
            <a:off x="8232775" y="6223000"/>
            <a:ext cx="454025" cy="703262"/>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5189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39248728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2001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amp;A">
    <p:bg>
      <p:bgPr>
        <a:solidFill>
          <a:schemeClr val="bg2"/>
        </a:solidFill>
        <a:effectLst/>
      </p:bgPr>
    </p:bg>
    <p:spTree>
      <p:nvGrpSpPr>
        <p:cNvPr id="1" name=""/>
        <p:cNvGrpSpPr/>
        <p:nvPr/>
      </p:nvGrpSpPr>
      <p:grpSpPr>
        <a:xfrm>
          <a:off x="0" y="0"/>
          <a:ext cx="0" cy="0"/>
          <a:chOff x="0" y="0"/>
          <a:chExt cx="0" cy="0"/>
        </a:xfrm>
      </p:grpSpPr>
      <p:sp>
        <p:nvSpPr>
          <p:cNvPr id="3" name="Title 3"/>
          <p:cNvSpPr txBox="1">
            <a:spLocks/>
          </p:cNvSpPr>
          <p:nvPr userDrawn="1"/>
        </p:nvSpPr>
        <p:spPr>
          <a:xfrm>
            <a:off x="274638" y="1364282"/>
            <a:ext cx="11887200" cy="1831975"/>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115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Q&amp;A</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1.emf"/><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392" r:id="rId3"/>
    <p:sldLayoutId id="2147484396" r:id="rId4"/>
    <p:sldLayoutId id="2147484397" r:id="rId5"/>
    <p:sldLayoutId id="2147484398" r:id="rId6"/>
    <p:sldLayoutId id="2147484401" r:id="rId7"/>
    <p:sldLayoutId id="2147484404" r:id="rId8"/>
    <p:sldLayoutId id="2147484405" r:id="rId9"/>
    <p:sldLayoutId id="2147484470" r:id="rId10"/>
    <p:sldLayoutId id="2147484409" r:id="rId11"/>
    <p:sldLayoutId id="2147484474" r:id="rId12"/>
    <p:sldLayoutId id="2147484476" r:id="rId13"/>
    <p:sldLayoutId id="2147484478" r:id="rId14"/>
    <p:sldLayoutId id="2147484503" r:id="rId15"/>
    <p:sldLayoutId id="2147484504" r:id="rId16"/>
    <p:sldLayoutId id="2147484473" r:id="rId17"/>
    <p:sldLayoutId id="2147484533" r:id="rId18"/>
    <p:sldLayoutId id="2147484535" r:id="rId19"/>
    <p:sldLayoutId id="2147484536" r:id="rId20"/>
    <p:sldLayoutId id="2147484537" r:id="rId21"/>
    <p:sldLayoutId id="2147484538" r:id="rId22"/>
    <p:sldLayoutId id="2147484539" r:id="rId23"/>
    <p:sldLayoutId id="2147484540"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80302598"/>
      </p:ext>
    </p:extLst>
  </p:cSld>
  <p:clrMap bg1="dk1" tx1="lt1" bg2="dk2" tx2="lt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5" r:id="rId6"/>
    <p:sldLayoutId id="2147484486" r:id="rId7"/>
    <p:sldLayoutId id="2147484487" r:id="rId8"/>
    <p:sldLayoutId id="2147484488" r:id="rId9"/>
    <p:sldLayoutId id="2147484489" r:id="rId10"/>
    <p:sldLayoutId id="2147484490" r:id="rId11"/>
    <p:sldLayoutId id="2147484491" r:id="rId12"/>
    <p:sldLayoutId id="2147484492" r:id="rId13"/>
    <p:sldLayoutId id="2147484493" r:id="rId14"/>
    <p:sldLayoutId id="2147484494" r:id="rId15"/>
    <p:sldLayoutId id="2147484495" r:id="rId16"/>
    <p:sldLayoutId id="2147484496" r:id="rId17"/>
    <p:sldLayoutId id="2147484497" r:id="rId18"/>
    <p:sldLayoutId id="2147484498" r:id="rId19"/>
    <p:sldLayoutId id="2147484499" r:id="rId20"/>
    <p:sldLayoutId id="2147484500" r:id="rId21"/>
    <p:sldLayoutId id="2147484501" r:id="rId22"/>
    <p:sldLayoutId id="2147484502"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822725"/>
      </p:ext>
    </p:extLst>
  </p:cSld>
  <p:clrMap bg1="lt1" tx1="dk1" bg2="lt2" tx2="dk2" accent1="accent1" accent2="accent2" accent3="accent3" accent4="accent4" accent5="accent5" accent6="accent6" hlink="hlink" folHlink="folHlink"/>
  <p:sldLayoutIdLst>
    <p:sldLayoutId id="2147484507" r:id="rId1"/>
    <p:sldLayoutId id="2147484508" r:id="rId2"/>
    <p:sldLayoutId id="2147484509" r:id="rId3"/>
    <p:sldLayoutId id="2147484510" r:id="rId4"/>
    <p:sldLayoutId id="2147484511" r:id="rId5"/>
    <p:sldLayoutId id="2147484512" r:id="rId6"/>
    <p:sldLayoutId id="2147484513" r:id="rId7"/>
    <p:sldLayoutId id="2147484514" r:id="rId8"/>
    <p:sldLayoutId id="2147484515" r:id="rId9"/>
    <p:sldLayoutId id="2147484516" r:id="rId10"/>
    <p:sldLayoutId id="2147484517" r:id="rId11"/>
    <p:sldLayoutId id="2147484518" r:id="rId12"/>
    <p:sldLayoutId id="2147484519" r:id="rId13"/>
    <p:sldLayoutId id="2147484520" r:id="rId14"/>
    <p:sldLayoutId id="2147484521" r:id="rId15"/>
    <p:sldLayoutId id="2147484522" r:id="rId16"/>
    <p:sldLayoutId id="2147484523" r:id="rId17"/>
    <p:sldLayoutId id="2147484524" r:id="rId18"/>
    <p:sldLayoutId id="2147484525" r:id="rId19"/>
    <p:sldLayoutId id="2147484526" r:id="rId20"/>
    <p:sldLayoutId id="2147484527" r:id="rId21"/>
    <p:sldLayoutId id="2147484528" r:id="rId22"/>
    <p:sldLayoutId id="2147484529" r:id="rId23"/>
    <p:sldLayoutId id="2147484530" r:id="rId24"/>
    <p:sldLayoutId id="2147484531" r:id="rId25"/>
    <p:sldLayoutId id="2147484532"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sql-data-warehouse/what-is-a-data-warehouse-unit-dwu-cdwu"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docs.microsoft.com/en-us/azure/sql-data-warehouse/sql-data-warehouse-manage-compute-rest-api"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0.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sql-data-warehouse/sql-data-warehouse-tables-index#optimizing-clustered-columnstore-indexes"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1.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hyperlink" Target="source:%20https://docs.azuredatabricks.net/spark/latest/data-sources/azure/sql-data-warehouse.html#streaming-support" TargetMode="External"/><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21.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sql-data-warehouse/resource-classes-for-workload-management"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s://docs.microsoft.com/en-us/azure/sql-data-warehouse/backup-and-restore"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8" Type="http://schemas.openxmlformats.org/officeDocument/2006/relationships/hyperlink" Target="https://nam06.safelinks.protection.outlook.com/?url=https://docs.aws.amazon.com/redshift/latest/dg/c_security-overview.html&amp;data=02|01|Jason.Wang@microsoft.com|86865605bb0f464b060d08d685737206|72f988bf86f141af91ab2d7cd011db47|1|0|636843128216193593&amp;sdata=HOv9S8yxjMUp/pbXptHiirdl0FlU6vx6K6YaFajtSsY%3D&amp;reserved=0" TargetMode="External"/><Relationship Id="rId13" Type="http://schemas.openxmlformats.org/officeDocument/2006/relationships/hyperlink" Target="https://nam06.safelinks.protection.outlook.com/?url=https://docs.snowflake.net/manuals/user-guide/security-access-control-overview.html" TargetMode="External"/><Relationship Id="rId18" Type="http://schemas.openxmlformats.org/officeDocument/2006/relationships/hyperlink" Target="https://nam06.safelinks.protection.outlook.com/?url=https://docs.microsoft.com/en-us/azure/sql-data-warehouse/sql-data-warehouse-authentication?toc%3D/azure/sql-data-warehouse/toc.json&amp;data=02|01|Jason.Wang@microsoft.com|86865605bb0f464b060d08d685737206|72f988bf86f141af91ab2d7cd011db47|1|0|636843128216273666&amp;sdata=nNRQaSvdDMSEVsycG/oRK68hbl2qvrD4aB/lDcKvfss%3D&amp;reserved=0" TargetMode="External"/><Relationship Id="rId26" Type="http://schemas.openxmlformats.org/officeDocument/2006/relationships/hyperlink" Target="https://nam06.safelinks.protection.outlook.com/?url=https://aws.amazon.com/iam/details/mfa/&amp;data=02|01|Jason.Wang@microsoft.com|86865605bb0f464b060d08d685737206|72f988bf86f141af91ab2d7cd011db47|1|0|636843128216333731&amp;sdata=4jeC%2BnIx%2BB47HEEFMlqe1mwKMV5ZT0LW6kkYJNYtlQg%3D&amp;reserved=0" TargetMode="External"/><Relationship Id="rId39" Type="http://schemas.openxmlformats.org/officeDocument/2006/relationships/hyperlink" Target="https://nam06.safelinks.protection.outlook.com/?url=https://cloud.google.com/bigquery/audit-logs&amp;data=02|01|Jason.Wang@microsoft.com|86865605bb0f464b060d08d685737206|72f988bf86f141af91ab2d7cd011db47|1|0|636843128216433804&amp;sdata=JfuceMQLUXS5xFlnoVJZ4ko5T%2Bzg7pQLbdHpa%2Ba1Kok%3D&amp;reserved=0" TargetMode="External"/><Relationship Id="rId3" Type="http://schemas.openxmlformats.org/officeDocument/2006/relationships/hyperlink" Target="https://nam06.safelinks.protection.outlook.com/?url=https://docs.microsoft.com/en-us/azure/sql-database/sql-database-security-overview&amp;data=02|01|Jason.Wang@microsoft.com|86865605bb0f464b060d08d685737206|72f988bf86f141af91ab2d7cd011db47|1|0|636843128216153562&amp;sdata=5ddZ2PL/ip6Kqnc3SMNtoTLDcjdNo/X3xqyUtH/o4O8%3D&amp;reserved=0" TargetMode="External"/><Relationship Id="rId21" Type="http://schemas.openxmlformats.org/officeDocument/2006/relationships/hyperlink" Target="https://nam06.safelinks.protection.outlook.com/?url=https://cloud.google.com/bigquery/docs/authentication/&amp;data=02|01|Jason.Wang@microsoft.com|86865605bb0f464b060d08d685737206|72f988bf86f141af91ab2d7cd011db47|1|0|636843128216293687&amp;sdata=7vYVv3DeZRS/BfBB1YsznntNDclrx90f7X5EdAchl2Y%3D&amp;reserved=0" TargetMode="External"/><Relationship Id="rId34" Type="http://schemas.openxmlformats.org/officeDocument/2006/relationships/hyperlink" Target="https://nam06.safelinks.protection.outlook.com/?url=https://docs.snowflake.net/manuals/user-guide/network-policies.html&amp;data=02|01|Jason.Wang@microsoft.com|86865605bb0f464b060d08d685737206|72f988bf86f141af91ab2d7cd011db47|1|0|636843128216403778&amp;sdata=pdBNt8JGZ3E8oz8CyIqqFmM2OpljezWLTN7bEDderEc%3D&amp;reserved=0" TargetMode="External"/><Relationship Id="rId7" Type="http://schemas.openxmlformats.org/officeDocument/2006/relationships/hyperlink" Target="https://nam06.safelinks.protection.outlook.com/?url=https://docs.microsoft.com/en-us/azure/sql-database/transparent-data-encryption-azure-sql&amp;data=02|01|Jason.Wang@microsoft.com|86865605bb0f464b060d08d685737206|72f988bf86f141af91ab2d7cd011db47|1|0|636843128216183584&amp;sdata=AxpL/4Sc1BDFXzbbJaUkACEdykRn%2BcdxPbx24osl74k%3D&amp;reserved=0" TargetMode="External"/><Relationship Id="rId12" Type="http://schemas.openxmlformats.org/officeDocument/2006/relationships/hyperlink" Target="https://nam06.safelinks.protection.outlook.com/?url=https://forums.aws.amazon.com/thread.jspa?messageID%3D841471%26tstart%3D0&amp;data=02|01|Jason.Wang@microsoft.com|86865605bb0f464b060d08d685737206|72f988bf86f141af91ab2d7cd011db47|1|0|636843128216223623&amp;sdata=ayrLEUA7KGzMoO9/awZah1S4ON2Ulqg6E7VZPxctmf0%3D&amp;reserved=0" TargetMode="External"/><Relationship Id="rId17" Type="http://schemas.openxmlformats.org/officeDocument/2006/relationships/hyperlink" Target="https://nam06.safelinks.protection.outlook.com/?url=https://cloud.google.com/bigquery/docs/access-control&amp;data=02|01|Jason.Wang@microsoft.com|86865605bb0f464b060d08d685737206|72f988bf86f141af91ab2d7cd011db47|1|0|636843128216263670&amp;sdata=PSwfaqAXRruQk8dnBcffhTl2/SPfzb5cRhBkfIuvqaM%3D&amp;reserved=0" TargetMode="External"/><Relationship Id="rId25" Type="http://schemas.openxmlformats.org/officeDocument/2006/relationships/hyperlink" Target="https://nam06.safelinks.protection.outlook.com/?url=https://docs.microsoft.com/en-us/azure/sql-database/sql-database-ssms-mfa-authentication?toc%3D/azure/sql-data-warehouse/toc.json&amp;data=02|01|Jason.Wang@microsoft.com|86865605bb0f464b060d08d685737206|72f988bf86f141af91ab2d7cd011db47|1|0|636843128216323709&amp;sdata=UsvIQGgLZA8VmpZWAeBKSn%2BPCZ6oeUGLS211F3f8BOE%3D&amp;reserved=0" TargetMode="External"/><Relationship Id="rId33" Type="http://schemas.openxmlformats.org/officeDocument/2006/relationships/hyperlink" Target="https://nam06.safelinks.protection.outlook.com/?url=https://docs.aws.amazon.com/redshift/latest/gsg/rs-gsg-authorize-cluster-access.html&amp;data=02|01|Jason.Wang@microsoft.com|86865605bb0f464b060d08d685737206|72f988bf86f141af91ab2d7cd011db47|1|0|636843128216393770&amp;sdata=25ZmitZb86GCVyI85ba7ol4x9HL/vVo/e63RPe1wdGo%3D&amp;reserved=0" TargetMode="External"/><Relationship Id="rId38" Type="http://schemas.openxmlformats.org/officeDocument/2006/relationships/hyperlink" Target="https://nam06.safelinks.protection.outlook.com/?url=https://docs.aws.amazon.com/redshift/latest/mgmt/db-auditing.html&amp;data=02|01|Jason.Wang@microsoft.com|86865605bb0f464b060d08d685737206|72f988bf86f141af91ab2d7cd011db47|1|0|636843128216433804&amp;sdata=VcwDTiN9tRlezfQlBswDSDhxfSeYQAaTcM3gMKBwt7Y%3D&amp;reserved=0" TargetMode="External"/><Relationship Id="rId2" Type="http://schemas.openxmlformats.org/officeDocument/2006/relationships/notesSlide" Target="../notesSlides/notesSlide56.xml"/><Relationship Id="rId16" Type="http://schemas.openxmlformats.org/officeDocument/2006/relationships/hyperlink" Target="https://nam06.safelinks.protection.outlook.com/?url=https://docs.aws.amazon.com/redshift/latest/dg/r_GRANT.html&amp;data=02|01|Jason.Wang@microsoft.com|86865605bb0f464b060d08d685737206|72f988bf86f141af91ab2d7cd011db47|1|0|636843128216253649&amp;sdata=5eQ109Bsh8kaKAZvrGo6iutUgOyvCRYvchIlgiQWz5o%3D&amp;reserved=0" TargetMode="External"/><Relationship Id="rId20" Type="http://schemas.openxmlformats.org/officeDocument/2006/relationships/hyperlink" Target="https://nam06.safelinks.protection.outlook.com/?url=https://docs.snowflake.net/manuals/user-guide/admin-security.html" TargetMode="External"/><Relationship Id="rId29" Type="http://schemas.openxmlformats.org/officeDocument/2006/relationships/hyperlink" Target="https://nam06.safelinks.protection.outlook.com/?url=https://docs.aws.amazon.com/redshift/latest/mgmt/enhanced-vpc-routing.html&amp;data=02|01|Jason.Wang@microsoft.com|86865605bb0f464b060d08d685737206|72f988bf86f141af91ab2d7cd011db47|1|0|636843128216363744&amp;sdata=hH4Fz89CDSTXu/HGxnaEL088uAvi6rFfdLqoB/6oUKc%3D&amp;reserved=0" TargetMode="External"/><Relationship Id="rId41" Type="http://schemas.openxmlformats.org/officeDocument/2006/relationships/hyperlink" Target="https://nam06.safelinks.protection.outlook.com/?url=https://aws.amazon.com/premiumsupport/trustedadvisor/best-practices/&amp;data=02|01|Jason.Wang@microsoft.com|86865605bb0f464b060d08d685737206|72f988bf86f141af91ab2d7cd011db47|1|0|636843128216453821&amp;sdata=NFzo8IZjqAKEB0bxo1ZeOY0VZmm7JBgR2Bd%2BFXIkvJs%3D&amp;reserved=0" TargetMode="External"/><Relationship Id="rId1" Type="http://schemas.openxmlformats.org/officeDocument/2006/relationships/slideLayout" Target="../slideLayouts/slideLayout19.xml"/><Relationship Id="rId6" Type="http://schemas.openxmlformats.org/officeDocument/2006/relationships/hyperlink" Target="https://nam06.safelinks.protection.outlook.com/?url=https://cloud.google.com/security/encryption-in-transit/&amp;data=02|01|Jason.Wang@microsoft.com|86865605bb0f464b060d08d685737206|72f988bf86f141af91ab2d7cd011db47|1|0|636843128216173575&amp;sdata=Pfg%2Bl35tHwSmNjdnFfQj%2BZSK/YmqGQzNLMs%2B%2BjomI4k%3D&amp;reserved=0" TargetMode="External"/><Relationship Id="rId11" Type="http://schemas.openxmlformats.org/officeDocument/2006/relationships/hyperlink" Target="https://nam06.safelinks.protection.outlook.com/?url=https://azure.microsoft.com/en-us/blog/row-level-security-is-now-supported-for-azure-sql-data-warehouse/preview/&amp;data=02|01|Jason.Wang@microsoft.com|86865605bb0f464b060d08d685737206|72f988bf86f141af91ab2d7cd011db47|1|0|636843128216213614&amp;sdata=VoJZKNU7CPxFpqnpUlrCEgkiAIsNupoXtQwX2YmMzwI%3D&amp;reserved=0" TargetMode="External"/><Relationship Id="rId24" Type="http://schemas.openxmlformats.org/officeDocument/2006/relationships/hyperlink" Target="https://nam06.safelinks.protection.outlook.com/?url=https://cloud.google.com/bigquery/docs/authentication/&amp;data=02|01|Jason.Wang@microsoft.com|86865605bb0f464b060d08d685737206|72f988bf86f141af91ab2d7cd011db47|1|0|636843128216323709&amp;sdata=NabChYOs9bP5pH2HmQO8NjzSBmCb4xWnGIfZxfi1bOw%3D&amp;reserved=0" TargetMode="External"/><Relationship Id="rId32" Type="http://schemas.openxmlformats.org/officeDocument/2006/relationships/hyperlink" Target="https://nam06.safelinks.protection.outlook.com/?url=https://docs.microsoft.com/en-us/azure/sql-database/sql-database-firewall-configure&amp;data=02|01|Jason.Wang@microsoft.com|86865605bb0f464b060d08d685737206|72f988bf86f141af91ab2d7cd011db47|1|0|636843128216383761&amp;sdata=9bAySsc4F5RR8AWpO%2B3oxtfxr5jlq8kAvZ%2BviyPCyMM%3D&amp;reserved=0" TargetMode="External"/><Relationship Id="rId37" Type="http://schemas.openxmlformats.org/officeDocument/2006/relationships/hyperlink" Target="https://nam06.safelinks.protection.outlook.com/?url=https://docs.microsoft.com/en-us/azure/sql-database/sql-database-auditing&amp;data=02|01|Jason.Wang@microsoft.com|86865605bb0f464b060d08d685737206|72f988bf86f141af91ab2d7cd011db47|1|0|636843128216423795&amp;sdata=0xqbXadh4qftQXoEQkF/McB2xcbSAX1MqEhyXpUWrIM%3D&amp;reserved=0" TargetMode="External"/><Relationship Id="rId40" Type="http://schemas.openxmlformats.org/officeDocument/2006/relationships/hyperlink" Target="https://nam06.safelinks.protection.outlook.com/?url=https://blogs.msdn.microsoft.com/sqlsecurity/2018/09/25/sql-vulnerability-assessment-now-supports-azure-sql-data-warehouse-and-azure-sql-database-managed-instance/&amp;data=02|01|Jason.Wang@microsoft.com|86865605bb0f464b060d08d685737206|72f988bf86f141af91ab2d7cd011db47|1|0|636843128216443813&amp;sdata=heBTrgPddW6W/vTm7O2Vk7dJGyh0C8iLcB860/UB%2BEg%3D&amp;reserved=0" TargetMode="External"/><Relationship Id="rId5" Type="http://schemas.openxmlformats.org/officeDocument/2006/relationships/hyperlink" Target="https://nam06.safelinks.protection.outlook.com/?url=https://docs.snowflake.net/manuals/user-guide/security-encryption.html&amp;data=02|01|Jason.Wang@microsoft.com|86865605bb0f464b060d08d685737206|72f988bf86f141af91ab2d7cd011db47|1|0|636843128216163567&amp;sdata=V0bCKufI3HREkBQYF1cQiQ9MWvyrVDiRljy8xtFY6z0%3D&amp;reserved=0" TargetMode="External"/><Relationship Id="rId15" Type="http://schemas.openxmlformats.org/officeDocument/2006/relationships/hyperlink" Target="https://nam06.safelinks.protection.outlook.com/?url=https://azure.microsoft.com/en-us/blog/column-level-security-is-now-supported-in-azure-sql-data-warehouse/&amp;data=02|01|Jason.Wang@microsoft.com|86865605bb0f464b060d08d685737206|72f988bf86f141af91ab2d7cd011db47|1|0|636843128216243636&amp;sdata=QsNkvDpSRm%2BjcYPd3KwfDcjXmlV%2B/C5RCzNk4pMLafk%3D&amp;reserved=0" TargetMode="External"/><Relationship Id="rId23" Type="http://schemas.openxmlformats.org/officeDocument/2006/relationships/hyperlink" Target="https://nam06.safelinks.protection.outlook.com/?url=https://docs.aws.amazon.com/redshift/latest/mgmt/redshift-iam-authentication-access-control.html&amp;data=02|01|Jason.Wang@microsoft.com|86865605bb0f464b060d08d685737206|72f988bf86f141af91ab2d7cd011db47|1|0|636843128216303688&amp;sdata=zYf6YUXbLNSAjsqYv60S1pD/1sQhzXhwA8Wn8VGwhgY%3D&amp;reserved=0" TargetMode="External"/><Relationship Id="rId28" Type="http://schemas.openxmlformats.org/officeDocument/2006/relationships/hyperlink" Target="https://nam06.safelinks.protection.outlook.com/?url=https://docs.microsoft.com/en-us/azure/sql-database/sql-database-vnet-service-endpoint-rule-overview&amp;data=02|01|Jason.Wang@microsoft.com|86865605bb0f464b060d08d685737206|72f988bf86f141af91ab2d7cd011db47|1|0|636843128216353735&amp;sdata=61TvvbzTTPbNrUDtfp4HZ/fmRHjUvmrxhl9yDOHarM0%3D&amp;reserved=0" TargetMode="External"/><Relationship Id="rId36" Type="http://schemas.openxmlformats.org/officeDocument/2006/relationships/hyperlink" Target="https://nam06.safelinks.protection.outlook.com/?url=https://aws.amazon.com/guardduty/&amp;data=02|01|Jason.Wang@microsoft.com|86865605bb0f464b060d08d685737206|72f988bf86f141af91ab2d7cd011db47|1|0|636843128216413787&amp;sdata=xfvaACjVFHU/3kLJaArdSNhG7XODCxQ/gM%2BNGS06LLU%3D&amp;reserved=0" TargetMode="External"/><Relationship Id="rId10" Type="http://schemas.openxmlformats.org/officeDocument/2006/relationships/hyperlink" Target="https://nam06.safelinks.protection.outlook.com/?url=https://cloud.google.com/security/encryption-in-transit/&amp;data=02|01|Jason.Wang@microsoft.com|86865605bb0f464b060d08d685737206|72f988bf86f141af91ab2d7cd011db47|1|0|636843128216203601&amp;sdata=Hazw8xBpt7723iHQVSO9LX51ltn70Uhif7GsgkPSdmQ%3D&amp;reserved=0" TargetMode="External"/><Relationship Id="rId19" Type="http://schemas.openxmlformats.org/officeDocument/2006/relationships/hyperlink" Target="https://nam06.safelinks.protection.outlook.com/?url=https://docs.aws.amazon.com/redshift/latest/mgmt/redshift-iam-authentication-access-control.html&amp;data=02|01|Jason.Wang@microsoft.com|86865605bb0f464b060d08d685737206|72f988bf86f141af91ab2d7cd011db47|1|0|636843128216273666&amp;sdata=A79GavJChw3YXRq3kG6Ajyy0df7qMowPCto9WU3Cyhg%3D&amp;reserved=0" TargetMode="External"/><Relationship Id="rId31" Type="http://schemas.openxmlformats.org/officeDocument/2006/relationships/hyperlink" Target="https://nam06.safelinks.protection.outlook.com/?url=https://cloud.google.com/vpc/docs/private-access-options" TargetMode="External"/><Relationship Id="rId4" Type="http://schemas.openxmlformats.org/officeDocument/2006/relationships/hyperlink" Target="https://nam06.safelinks.protection.outlook.com/?url=https://docs.aws.amazon.com/redshift/latest/dg/c_security-overview.html&amp;data=02|01|Jason.Wang@microsoft.com|86865605bb0f464b060d08d685737206|72f988bf86f141af91ab2d7cd011db47|1|0|636843128216163567&amp;sdata=nEDSM5HRM3jufw8CFhcZaVQPAuNqQIHAZZZBp12k9cA%3D&amp;reserved=0" TargetMode="External"/><Relationship Id="rId9" Type="http://schemas.openxmlformats.org/officeDocument/2006/relationships/hyperlink" Target="https://nam06.safelinks.protection.outlook.com/?url=https://docs.snowflake.net/manuals/user-guide/security-encryption.html&amp;data=02|01|Jason.Wang@microsoft.com|86865605bb0f464b060d08d685737206|72f988bf86f141af91ab2d7cd011db47|1|0|636843128216193593&amp;sdata=dNiZDAlFtSlVDPqY826wv/%2BCc/5ZAeWyujP5Mar3ppg%3D&amp;reserved=0" TargetMode="External"/><Relationship Id="rId14" Type="http://schemas.openxmlformats.org/officeDocument/2006/relationships/hyperlink" Target="https://nam06.safelinks.protection.outlook.com/?url=https://cloud.google.com/bigquery/docs/access-control&amp;data=02|01|Jason.Wang@microsoft.com|86865605bb0f464b060d08d685737206|72f988bf86f141af91ab2d7cd011db47|1|0|636843128216233623&amp;sdata=lyusBGqhRp6dWFoPyjcQ%2BZ8DmkPhXK2PGckvHhO8HfM%3D&amp;reserved=0" TargetMode="External"/><Relationship Id="rId22" Type="http://schemas.openxmlformats.org/officeDocument/2006/relationships/hyperlink" Target="https://nam06.safelinks.protection.outlook.com/?url=https://docs.microsoft.com/en-us/azure/sql-data-warehouse/sql-data-warehouse-authentication?toc%3D/azure/sql-data-warehouse/toc.json&amp;data=02|01|Jason.Wang@microsoft.com|86865605bb0f464b060d08d685737206|72f988bf86f141af91ab2d7cd011db47|1|0|636843128216303688&amp;sdata=pujxLvv8iD5Y6spiSpG8zPcEa/Pr4VBK6fiB7pmcY9c%3D&amp;reserved=0" TargetMode="External"/><Relationship Id="rId27" Type="http://schemas.openxmlformats.org/officeDocument/2006/relationships/hyperlink" Target="https://nam06.safelinks.protection.outlook.com/?url=https://cloud.google.com/identity/solutions/enforce-mfa&amp;data=02|01|Jason.Wang@microsoft.com|86865605bb0f464b060d08d685737206|72f988bf86f141af91ab2d7cd011db47|1|0|636843128216353735&amp;sdata=sUrhKdN9fTYtrmoAHt9ET6LiNwJn4iL7GvYygoJn89A%3D&amp;reserved=0" TargetMode="External"/><Relationship Id="rId30" Type="http://schemas.openxmlformats.org/officeDocument/2006/relationships/hyperlink" Target="https://nam06.safelinks.protection.outlook.com/?url=https://docs.snowflake.net/manuals/user-guide/intro-editions.html" TargetMode="External"/><Relationship Id="rId35" Type="http://schemas.openxmlformats.org/officeDocument/2006/relationships/hyperlink" Target="https://nam06.safelinks.protection.outlook.com/?url=https://docs.microsoft.com/en-us/azure/sql-database/sql-database-threat-detection&amp;data=02|01|Jason.Wang@microsoft.com|86865605bb0f464b060d08d685737206|72f988bf86f141af91ab2d7cd011db47|1|0|636843128216403778&amp;sdata=LTXbhcoSM%2BagvrWr2Hqx85jnhiEFM1g16SjTsmGjD6s%3D&amp;reserved=0" TargetMode="External"/></Relationships>
</file>

<file path=ppt/slides/_rels/slide75.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jpeg"/><Relationship Id="rId26" Type="http://schemas.openxmlformats.org/officeDocument/2006/relationships/image" Target="../media/image80.png"/><Relationship Id="rId3" Type="http://schemas.openxmlformats.org/officeDocument/2006/relationships/image" Target="../media/image57.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2" Type="http://schemas.openxmlformats.org/officeDocument/2006/relationships/notesSlide" Target="../notesSlides/notesSlide57.xml"/><Relationship Id="rId16" Type="http://schemas.openxmlformats.org/officeDocument/2006/relationships/image" Target="../media/image70.jpeg"/><Relationship Id="rId20" Type="http://schemas.openxmlformats.org/officeDocument/2006/relationships/image" Target="../media/image74.png"/><Relationship Id="rId29" Type="http://schemas.openxmlformats.org/officeDocument/2006/relationships/image" Target="../media/image83.png"/><Relationship Id="rId1" Type="http://schemas.openxmlformats.org/officeDocument/2006/relationships/slideLayout" Target="../slideLayouts/slideLayout20.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gif"/><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jpe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hyperlink" Target="http://aka.ms/sql-dw-feedback" TargetMode="External"/><Relationship Id="rId2" Type="http://schemas.openxmlformats.org/officeDocument/2006/relationships/hyperlink" Target="http://aka.ms/sqldw" TargetMode="Externa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nithsk87/Airlift" TargetMode="Externa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1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277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Base Patterns</a:t>
            </a:r>
          </a:p>
        </p:txBody>
      </p:sp>
    </p:spTree>
    <p:extLst>
      <p:ext uri="{BB962C8B-B14F-4D97-AF65-F5344CB8AC3E}">
        <p14:creationId xmlns:p14="http://schemas.microsoft.com/office/powerpoint/2010/main" val="164928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Resume / Pause Pattern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472631" y="2880754"/>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81801" y="2880754"/>
            <a:ext cx="795710" cy="795710"/>
          </a:xfrm>
          <a:prstGeom prst="rect">
            <a:avLst/>
          </a:prstGeom>
        </p:spPr>
      </p:pic>
      <p:pic>
        <p:nvPicPr>
          <p:cNvPr id="8" name="Picture 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509309" y="2880754"/>
            <a:ext cx="795710" cy="795710"/>
          </a:xfrm>
          <a:prstGeom prst="rect">
            <a:avLst/>
          </a:prstGeom>
        </p:spPr>
      </p:pic>
      <p:pic>
        <p:nvPicPr>
          <p:cNvPr id="9" name="Picture 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000138" y="2880754"/>
            <a:ext cx="795710" cy="795710"/>
          </a:xfrm>
          <a:prstGeom prst="rect">
            <a:avLst/>
          </a:prstGeom>
        </p:spPr>
      </p:pic>
      <p:cxnSp>
        <p:nvCxnSpPr>
          <p:cNvPr id="20" name="Straight Arrow Connector 19"/>
          <p:cNvCxnSpPr>
            <a:stCxn id="5" idx="3"/>
            <a:endCxn id="7" idx="1"/>
          </p:cNvCxnSpPr>
          <p:nvPr/>
        </p:nvCxnSpPr>
        <p:spPr>
          <a:xfrm>
            <a:off x="4268342"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6" idx="1"/>
          </p:cNvCxnSpPr>
          <p:nvPr/>
        </p:nvCxnSpPr>
        <p:spPr>
          <a:xfrm>
            <a:off x="5777510"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3"/>
            <a:endCxn id="9" idx="1"/>
          </p:cNvCxnSpPr>
          <p:nvPr/>
        </p:nvCxnSpPr>
        <p:spPr>
          <a:xfrm>
            <a:off x="7286681"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a:endCxn id="8" idx="1"/>
          </p:cNvCxnSpPr>
          <p:nvPr/>
        </p:nvCxnSpPr>
        <p:spPr>
          <a:xfrm>
            <a:off x="8795849"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963461" y="2880754"/>
            <a:ext cx="795710" cy="795710"/>
          </a:xfrm>
          <a:prstGeom prst="rect">
            <a:avLst/>
          </a:prstGeom>
        </p:spPr>
      </p:pic>
      <p:sp>
        <p:nvSpPr>
          <p:cNvPr id="47" name="TextBox 46"/>
          <p:cNvSpPr txBox="1"/>
          <p:nvPr/>
        </p:nvSpPr>
        <p:spPr>
          <a:xfrm>
            <a:off x="4004902" y="2240482"/>
            <a:ext cx="1251375"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Persist</a:t>
            </a:r>
          </a:p>
        </p:txBody>
      </p:sp>
      <p:sp>
        <p:nvSpPr>
          <p:cNvPr id="53" name="TextBox 52"/>
          <p:cNvSpPr txBox="1"/>
          <p:nvPr/>
        </p:nvSpPr>
        <p:spPr>
          <a:xfrm>
            <a:off x="7006766" y="2240482"/>
            <a:ext cx="1262166"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Export</a:t>
            </a:r>
          </a:p>
        </p:txBody>
      </p:sp>
      <p:sp>
        <p:nvSpPr>
          <p:cNvPr id="54" name="TextBox 53"/>
          <p:cNvSpPr txBox="1"/>
          <p:nvPr/>
        </p:nvSpPr>
        <p:spPr>
          <a:xfrm>
            <a:off x="5472259"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sp>
        <p:nvSpPr>
          <p:cNvPr id="56" name="TextBox 55"/>
          <p:cNvSpPr txBox="1"/>
          <p:nvPr/>
        </p:nvSpPr>
        <p:spPr>
          <a:xfrm>
            <a:off x="2446760" y="3511901"/>
            <a:ext cx="133155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Stream</a:t>
            </a:r>
          </a:p>
        </p:txBody>
      </p:sp>
      <p:sp>
        <p:nvSpPr>
          <p:cNvPr id="59" name="TextBox 58"/>
          <p:cNvSpPr txBox="1"/>
          <p:nvPr/>
        </p:nvSpPr>
        <p:spPr>
          <a:xfrm>
            <a:off x="8490598" y="3511901"/>
            <a:ext cx="130957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Import</a:t>
            </a:r>
          </a:p>
        </p:txBody>
      </p:sp>
      <p:pic>
        <p:nvPicPr>
          <p:cNvPr id="60" name="Picture 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1018478" y="2880754"/>
            <a:ext cx="795710" cy="795710"/>
          </a:xfrm>
          <a:prstGeom prst="rect">
            <a:avLst/>
          </a:prstGeom>
        </p:spPr>
      </p:pic>
      <p:cxnSp>
        <p:nvCxnSpPr>
          <p:cNvPr id="62" name="Straight Arrow Connector 61"/>
          <p:cNvCxnSpPr>
            <a:stCxn id="60" idx="1"/>
          </p:cNvCxnSpPr>
          <p:nvPr/>
        </p:nvCxnSpPr>
        <p:spPr>
          <a:xfrm flipH="1">
            <a:off x="10100601" y="3278609"/>
            <a:ext cx="91787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944836" y="2240483"/>
            <a:ext cx="1246020" cy="64707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Query</a:t>
            </a:r>
          </a:p>
        </p:txBody>
      </p:sp>
      <p:cxnSp>
        <p:nvCxnSpPr>
          <p:cNvPr id="87" name="Straight Arrow Connector 86"/>
          <p:cNvCxnSpPr>
            <a:stCxn id="29" idx="3"/>
            <a:endCxn id="5" idx="1"/>
          </p:cNvCxnSpPr>
          <p:nvPr/>
        </p:nvCxnSpPr>
        <p:spPr>
          <a:xfrm>
            <a:off x="2759173" y="3278609"/>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411250" y="2439140"/>
            <a:ext cx="875429" cy="1237324"/>
            <a:chOff x="6285272" y="2391384"/>
            <a:chExt cx="858464" cy="1213345"/>
          </a:xfrm>
        </p:grpSpPr>
        <p:pic>
          <p:nvPicPr>
            <p:cNvPr id="6" name="Picture 5"/>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9" name="Isosceles Triangle 98"/>
          <p:cNvSpPr/>
          <p:nvPr/>
        </p:nvSpPr>
        <p:spPr bwMode="auto">
          <a:xfrm>
            <a:off x="5956328" y="3867890"/>
            <a:ext cx="1864943"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5956328" y="4668533"/>
            <a:ext cx="1864943"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Resume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Ingest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Aggregate</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Export</a:t>
            </a:r>
          </a:p>
          <a:p>
            <a:pPr defTabSz="950945" fontAlgn="base">
              <a:lnSpc>
                <a:spcPct val="90000"/>
              </a:lnSpc>
              <a:spcBef>
                <a:spcPct val="0"/>
              </a:spcBef>
              <a:spcAft>
                <a:spcPct val="0"/>
              </a:spcAft>
            </a:pPr>
            <a:r>
              <a:rPr lang="en-US" sz="2040" b="1" dirty="0">
                <a:gradFill>
                  <a:gsLst>
                    <a:gs pos="0">
                      <a:srgbClr val="FFFFFF"/>
                    </a:gs>
                    <a:gs pos="100000">
                      <a:srgbClr val="FFFFFF"/>
                    </a:gs>
                  </a:gsLst>
                  <a:lin ang="5400000" scaled="0"/>
                </a:gradFill>
                <a:ea typeface="Segoe UI" pitchFamily="34" charset="0"/>
                <a:cs typeface="Segoe UI" pitchFamily="34" charset="0"/>
              </a:rPr>
              <a:t>Pause</a:t>
            </a:r>
          </a:p>
        </p:txBody>
      </p:sp>
      <p:sp>
        <p:nvSpPr>
          <p:cNvPr id="101" name="Isosceles Triangle 100"/>
          <p:cNvSpPr/>
          <p:nvPr/>
        </p:nvSpPr>
        <p:spPr bwMode="auto">
          <a:xfrm>
            <a:off x="8421844" y="3867890"/>
            <a:ext cx="2936916" cy="74597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8421844" y="4673323"/>
            <a:ext cx="2936916" cy="1835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Lower Cost</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High Concurrency</a:t>
            </a:r>
          </a:p>
          <a:p>
            <a:pPr defTabSz="950945" fontAlgn="base">
              <a:lnSpc>
                <a:spcPct val="90000"/>
              </a:lnSpc>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pitchFamily="34" charset="0"/>
              </a:rPr>
              <a:t>“Dashboard Query”</a:t>
            </a:r>
          </a:p>
        </p:txBody>
      </p:sp>
      <p:sp>
        <p:nvSpPr>
          <p:cNvPr id="34" name="5-Point Star 33"/>
          <p:cNvSpPr/>
          <p:nvPr/>
        </p:nvSpPr>
        <p:spPr bwMode="auto">
          <a:xfrm>
            <a:off x="7117761" y="471111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5-Point Star 34"/>
          <p:cNvSpPr/>
          <p:nvPr/>
        </p:nvSpPr>
        <p:spPr bwMode="auto">
          <a:xfrm>
            <a:off x="7117761" y="5868438"/>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5-Point Star 35"/>
          <p:cNvSpPr/>
          <p:nvPr/>
        </p:nvSpPr>
        <p:spPr bwMode="auto">
          <a:xfrm>
            <a:off x="4938971" y="348997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9792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t>SaaS customer isolation</a:t>
            </a:r>
          </a:p>
        </p:txBody>
      </p:sp>
      <p:pic>
        <p:nvPicPr>
          <p:cNvPr id="5" name="Picture 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98525" y="3086326"/>
            <a:ext cx="795710" cy="795710"/>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307694" y="3086326"/>
            <a:ext cx="795710" cy="795710"/>
          </a:xfrm>
          <a:prstGeom prst="rect">
            <a:avLst/>
          </a:prstGeom>
        </p:spPr>
      </p:pic>
      <p:cxnSp>
        <p:nvCxnSpPr>
          <p:cNvPr id="20" name="Straight Arrow Connector 19"/>
          <p:cNvCxnSpPr>
            <a:stCxn id="5" idx="3"/>
            <a:endCxn id="7" idx="1"/>
          </p:cNvCxnSpPr>
          <p:nvPr/>
        </p:nvCxnSpPr>
        <p:spPr>
          <a:xfrm>
            <a:off x="3594235"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a:endCxn id="38" idx="1"/>
          </p:cNvCxnSpPr>
          <p:nvPr/>
        </p:nvCxnSpPr>
        <p:spPr>
          <a:xfrm flipV="1">
            <a:off x="5103406" y="2014627"/>
            <a:ext cx="1458532" cy="14695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274757" y="3523123"/>
            <a:ext cx="1708236"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Customer</a:t>
            </a:r>
          </a:p>
        </p:txBody>
      </p:sp>
      <p:sp>
        <p:nvSpPr>
          <p:cNvPr id="56" name="TextBox 55"/>
          <p:cNvSpPr txBox="1"/>
          <p:nvPr/>
        </p:nvSpPr>
        <p:spPr>
          <a:xfrm>
            <a:off x="1460268" y="3723292"/>
            <a:ext cx="1945168"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Clickstream</a:t>
            </a:r>
          </a:p>
        </p:txBody>
      </p:sp>
      <p:sp>
        <p:nvSpPr>
          <p:cNvPr id="59" name="TextBox 58"/>
          <p:cNvSpPr txBox="1"/>
          <p:nvPr/>
        </p:nvSpPr>
        <p:spPr>
          <a:xfrm>
            <a:off x="9274757" y="4214288"/>
            <a:ext cx="1765459" cy="647123"/>
          </a:xfrm>
          <a:prstGeom prst="rect">
            <a:avLst/>
          </a:prstGeom>
          <a:noFill/>
        </p:spPr>
        <p:txBody>
          <a:bodyPr wrap="none" lIns="186494" tIns="149196" rIns="186494" bIns="149196" rtlCol="0">
            <a:spAutoFit/>
          </a:bodyPr>
          <a:lstStyle/>
          <a:p>
            <a:pPr>
              <a:lnSpc>
                <a:spcPct val="90000"/>
              </a:lnSpc>
            </a:pPr>
            <a:r>
              <a:rPr lang="en-US" sz="2448" b="1" dirty="0">
                <a:gradFill>
                  <a:gsLst>
                    <a:gs pos="2917">
                      <a:schemeClr val="tx1"/>
                    </a:gs>
                    <a:gs pos="30000">
                      <a:schemeClr val="tx1"/>
                    </a:gs>
                  </a:gsLst>
                  <a:lin ang="5400000" scaled="0"/>
                </a:gradFill>
              </a:rPr>
              <a:t>Corporate</a:t>
            </a:r>
          </a:p>
        </p:txBody>
      </p:sp>
      <p:pic>
        <p:nvPicPr>
          <p:cNvPr id="60" name="Picture 5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289354" y="3086326"/>
            <a:ext cx="795710" cy="795710"/>
          </a:xfrm>
          <a:prstGeom prst="rect">
            <a:avLst/>
          </a:prstGeom>
        </p:spPr>
      </p:pic>
      <p:cxnSp>
        <p:nvCxnSpPr>
          <p:cNvPr id="87" name="Straight Arrow Connector 86"/>
          <p:cNvCxnSpPr>
            <a:endCxn id="5" idx="1"/>
          </p:cNvCxnSpPr>
          <p:nvPr/>
        </p:nvCxnSpPr>
        <p:spPr>
          <a:xfrm>
            <a:off x="2085067" y="3484181"/>
            <a:ext cx="71345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82217" y="4582045"/>
            <a:ext cx="875429" cy="1237324"/>
            <a:chOff x="6285272" y="2391384"/>
            <a:chExt cx="858464" cy="1213345"/>
          </a:xfrm>
        </p:grpSpPr>
        <p:pic>
          <p:nvPicPr>
            <p:cNvPr id="6" name="Picture 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85" name="Straight Connector 84"/>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285272" y="2391384"/>
              <a:ext cx="662268" cy="548640"/>
              <a:chOff x="6942634" y="4180821"/>
              <a:chExt cx="662268" cy="548640"/>
            </a:xfrm>
          </p:grpSpPr>
          <p:cxnSp>
            <p:nvCxnSpPr>
              <p:cNvPr id="92" name="Straight Connector 9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1395963"/>
            <a:ext cx="795710" cy="795710"/>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8347" y="2846078"/>
            <a:ext cx="795710" cy="795710"/>
          </a:xfrm>
          <a:prstGeom prst="rect">
            <a:avLst/>
          </a:prstGeom>
        </p:spPr>
      </p:pic>
      <p:grpSp>
        <p:nvGrpSpPr>
          <p:cNvPr id="37" name="Group 36"/>
          <p:cNvGrpSpPr/>
          <p:nvPr/>
        </p:nvGrpSpPr>
        <p:grpSpPr>
          <a:xfrm>
            <a:off x="6482217" y="1175157"/>
            <a:ext cx="875429" cy="1237324"/>
            <a:chOff x="6285272" y="2391384"/>
            <a:chExt cx="858464" cy="1213345"/>
          </a:xfrm>
        </p:grpSpPr>
        <p:pic>
          <p:nvPicPr>
            <p:cNvPr id="38" name="Picture 3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39" name="Straight Connector 38"/>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285272" y="2391384"/>
              <a:ext cx="662268" cy="548640"/>
              <a:chOff x="6942634" y="4180821"/>
              <a:chExt cx="662268" cy="548640"/>
            </a:xfrm>
          </p:grpSpPr>
          <p:cxnSp>
            <p:nvCxnSpPr>
              <p:cNvPr id="42" name="Straight Connector 41"/>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p:cNvGrpSpPr/>
          <p:nvPr/>
        </p:nvGrpSpPr>
        <p:grpSpPr>
          <a:xfrm>
            <a:off x="6482217" y="2625272"/>
            <a:ext cx="875429" cy="1237324"/>
            <a:chOff x="6285272" y="2391384"/>
            <a:chExt cx="858464" cy="1213345"/>
          </a:xfrm>
        </p:grpSpPr>
        <p:pic>
          <p:nvPicPr>
            <p:cNvPr id="45" name="Picture 44"/>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a:ln>
              <a:noFill/>
            </a:ln>
          </p:spPr>
        </p:pic>
        <p:cxnSp>
          <p:nvCxnSpPr>
            <p:cNvPr id="46" name="Straight Connector 4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6285272" y="2391384"/>
              <a:ext cx="662268" cy="548640"/>
              <a:chOff x="6942634" y="4180821"/>
              <a:chExt cx="662268" cy="548640"/>
            </a:xfrm>
          </p:grpSpPr>
          <p:cxnSp>
            <p:nvCxnSpPr>
              <p:cNvPr id="50" name="Straight Connector 49"/>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52" name="Straight Arrow Connector 51"/>
          <p:cNvCxnSpPr>
            <a:stCxn id="7" idx="3"/>
            <a:endCxn id="45" idx="1"/>
          </p:cNvCxnSpPr>
          <p:nvPr/>
        </p:nvCxnSpPr>
        <p:spPr>
          <a:xfrm flipV="1">
            <a:off x="5103406" y="3464740"/>
            <a:ext cx="1458532" cy="194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6" idx="1"/>
          </p:cNvCxnSpPr>
          <p:nvPr/>
        </p:nvCxnSpPr>
        <p:spPr>
          <a:xfrm>
            <a:off x="5103406" y="3484181"/>
            <a:ext cx="1458532" cy="19373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286962" y="4189359"/>
            <a:ext cx="6527297" cy="0"/>
          </a:xfrm>
          <a:prstGeom prst="line">
            <a:avLst/>
          </a:prstGeom>
          <a:ln w="38100">
            <a:solidFill>
              <a:schemeClr val="tx1"/>
            </a:solidFill>
            <a:prstDash val="sysDash"/>
            <a:headEnd type="none"/>
            <a:tailEnd type="none"/>
          </a:ln>
        </p:spPr>
        <p:style>
          <a:lnRef idx="1">
            <a:schemeClr val="accent6"/>
          </a:lnRef>
          <a:fillRef idx="0">
            <a:schemeClr val="accent6"/>
          </a:fillRef>
          <a:effectRef idx="0">
            <a:schemeClr val="accent6"/>
          </a:effectRef>
          <a:fontRef idx="minor">
            <a:schemeClr val="tx1"/>
          </a:fontRef>
        </p:style>
      </p:cxnSp>
      <p:sp>
        <p:nvSpPr>
          <p:cNvPr id="18" name="TextBox 17"/>
          <p:cNvSpPr txBox="1"/>
          <p:nvPr/>
        </p:nvSpPr>
        <p:spPr>
          <a:xfrm>
            <a:off x="9267197" y="1473683"/>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200</a:t>
            </a:r>
          </a:p>
        </p:txBody>
      </p:sp>
      <p:sp>
        <p:nvSpPr>
          <p:cNvPr id="61" name="TextBox 60"/>
          <p:cNvSpPr txBox="1"/>
          <p:nvPr/>
        </p:nvSpPr>
        <p:spPr>
          <a:xfrm>
            <a:off x="9274756" y="2923798"/>
            <a:ext cx="1697642"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600</a:t>
            </a:r>
          </a:p>
        </p:txBody>
      </p:sp>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4567" y="4802851"/>
            <a:ext cx="795710" cy="795710"/>
          </a:xfrm>
          <a:prstGeom prst="rect">
            <a:avLst/>
          </a:prstGeom>
        </p:spPr>
      </p:pic>
      <p:sp>
        <p:nvSpPr>
          <p:cNvPr id="65" name="TextBox 64"/>
          <p:cNvSpPr txBox="1"/>
          <p:nvPr/>
        </p:nvSpPr>
        <p:spPr>
          <a:xfrm>
            <a:off x="9274756" y="4880571"/>
            <a:ext cx="1816991" cy="647123"/>
          </a:xfrm>
          <a:prstGeom prst="rect">
            <a:avLst/>
          </a:prstGeom>
          <a:noFill/>
        </p:spPr>
        <p:txBody>
          <a:bodyPr wrap="none" lIns="186494" tIns="149196" rIns="186494" bIns="149196" rtlCol="0">
            <a:spAutoFit/>
          </a:bodyPr>
          <a:lstStyle/>
          <a:p>
            <a:pPr>
              <a:lnSpc>
                <a:spcPct val="90000"/>
              </a:lnSpc>
            </a:pPr>
            <a:r>
              <a:rPr lang="en-US" sz="2448" dirty="0">
                <a:gradFill>
                  <a:gsLst>
                    <a:gs pos="2917">
                      <a:schemeClr val="tx1"/>
                    </a:gs>
                    <a:gs pos="30000">
                      <a:schemeClr val="tx1"/>
                    </a:gs>
                  </a:gsLst>
                  <a:lin ang="5400000" scaled="0"/>
                </a:gradFill>
              </a:rPr>
              <a:t>DWU 1200</a:t>
            </a:r>
          </a:p>
        </p:txBody>
      </p:sp>
      <p:sp>
        <p:nvSpPr>
          <p:cNvPr id="23" name="5-Point Star 22"/>
          <p:cNvSpPr/>
          <p:nvPr/>
        </p:nvSpPr>
        <p:spPr bwMode="auto">
          <a:xfrm>
            <a:off x="4332562" y="3676102"/>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5-Point Star 66"/>
          <p:cNvSpPr/>
          <p:nvPr/>
        </p:nvSpPr>
        <p:spPr bwMode="auto">
          <a:xfrm>
            <a:off x="10740856" y="139815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5-Point Star 67"/>
          <p:cNvSpPr/>
          <p:nvPr/>
        </p:nvSpPr>
        <p:spPr bwMode="auto">
          <a:xfrm>
            <a:off x="10740856" y="2846079"/>
            <a:ext cx="372987" cy="37298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945"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619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GB" dirty="0"/>
              <a:t>Big Data &amp; SQLDW</a:t>
            </a:r>
            <a:endParaRPr lang="en-US" dirty="0"/>
          </a:p>
        </p:txBody>
      </p:sp>
      <p:pic>
        <p:nvPicPr>
          <p:cNvPr id="3" name="Picture 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71907" y="3436321"/>
            <a:ext cx="795812" cy="795812"/>
          </a:xfrm>
          <a:prstGeom prst="rect">
            <a:avLst/>
          </a:prstGeom>
        </p:spPr>
      </p:pic>
      <p:grpSp>
        <p:nvGrpSpPr>
          <p:cNvPr id="4" name="Group 3"/>
          <p:cNvGrpSpPr/>
          <p:nvPr/>
        </p:nvGrpSpPr>
        <p:grpSpPr>
          <a:xfrm>
            <a:off x="8993687" y="2902053"/>
            <a:ext cx="998695" cy="1380635"/>
            <a:chOff x="6285272" y="2391384"/>
            <a:chExt cx="858464" cy="1213345"/>
          </a:xfrm>
        </p:grpSpPr>
        <p:pic>
          <p:nvPicPr>
            <p:cNvPr id="5" name="Picture 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63446" y="2824439"/>
              <a:ext cx="780290" cy="780290"/>
            </a:xfrm>
            <a:prstGeom prst="rect">
              <a:avLst/>
            </a:prstGeom>
          </p:spPr>
        </p:pic>
        <p:cxnSp>
          <p:nvCxnSpPr>
            <p:cNvPr id="6" name="Straight Connector 5"/>
            <p:cNvCxnSpPr/>
            <p:nvPr/>
          </p:nvCxnSpPr>
          <p:spPr>
            <a:xfrm flipV="1">
              <a:off x="6366643"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141514" y="2862875"/>
              <a:ext cx="0" cy="73152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285272" y="2391384"/>
              <a:ext cx="662268" cy="548640"/>
              <a:chOff x="6942634" y="4180821"/>
              <a:chExt cx="662268" cy="548640"/>
            </a:xfrm>
          </p:grpSpPr>
          <p:cxnSp>
            <p:nvCxnSpPr>
              <p:cNvPr id="9" name="Straight Connector 8"/>
              <p:cNvCxnSpPr/>
              <p:nvPr/>
            </p:nvCxnSpPr>
            <p:spPr>
              <a:xfrm rot="2700000" flipV="1">
                <a:off x="7216954"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8900000" flipV="1">
                <a:off x="7604902" y="4180821"/>
                <a:ext cx="0" cy="548640"/>
              </a:xfrm>
              <a:prstGeom prst="line">
                <a:avLst/>
              </a:prstGeom>
              <a:ln w="381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1" name="Straight Arrow Connector 10"/>
          <p:cNvCxnSpPr>
            <a:stCxn id="3" idx="3"/>
            <a:endCxn id="5" idx="1"/>
          </p:cNvCxnSpPr>
          <p:nvPr/>
        </p:nvCxnSpPr>
        <p:spPr>
          <a:xfrm>
            <a:off x="8467717" y="3834226"/>
            <a:ext cx="616913" cy="45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911613" y="3436322"/>
            <a:ext cx="795812" cy="795812"/>
          </a:xfrm>
          <a:prstGeom prst="rect">
            <a:avLst/>
          </a:prstGeom>
        </p:spPr>
      </p:pic>
      <p:cxnSp>
        <p:nvCxnSpPr>
          <p:cNvPr id="13" name="Straight Arrow Connector 12"/>
          <p:cNvCxnSpPr>
            <a:endCxn id="3" idx="1"/>
          </p:cNvCxnSpPr>
          <p:nvPr/>
        </p:nvCxnSpPr>
        <p:spPr>
          <a:xfrm flipV="1">
            <a:off x="6952130" y="3834229"/>
            <a:ext cx="71977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2" idx="3"/>
          </p:cNvCxnSpPr>
          <p:nvPr/>
        </p:nvCxnSpPr>
        <p:spPr>
          <a:xfrm>
            <a:off x="4707425" y="3834227"/>
            <a:ext cx="92292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7153" y="2376281"/>
            <a:ext cx="795812" cy="795812"/>
          </a:xfrm>
          <a:prstGeom prst="rect">
            <a:avLst/>
          </a:prstGeom>
        </p:spPr>
      </p:pic>
      <p:pic>
        <p:nvPicPr>
          <p:cNvPr id="16" name="Picture 15"/>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3436939"/>
            <a:ext cx="795812" cy="795812"/>
          </a:xfrm>
          <a:prstGeom prst="rect">
            <a:avLst/>
          </a:prstGeom>
        </p:spPr>
      </p:pic>
      <p:sp>
        <p:nvSpPr>
          <p:cNvPr id="17" name="Rectangle 16"/>
          <p:cNvSpPr/>
          <p:nvPr/>
        </p:nvSpPr>
        <p:spPr bwMode="auto">
          <a:xfrm>
            <a:off x="1714220" y="2192702"/>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XML</a:t>
            </a:r>
          </a:p>
        </p:txBody>
      </p:sp>
      <p:sp>
        <p:nvSpPr>
          <p:cNvPr id="18" name="Rectangle 17"/>
          <p:cNvSpPr/>
          <p:nvPr/>
        </p:nvSpPr>
        <p:spPr bwMode="auto">
          <a:xfrm>
            <a:off x="1714220" y="328473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JSON</a:t>
            </a:r>
          </a:p>
        </p:txBody>
      </p:sp>
      <p:cxnSp>
        <p:nvCxnSpPr>
          <p:cNvPr id="19" name="Straight Arrow Connector 18"/>
          <p:cNvCxnSpPr>
            <a:stCxn id="16" idx="3"/>
            <a:endCxn id="12" idx="1"/>
          </p:cNvCxnSpPr>
          <p:nvPr/>
        </p:nvCxnSpPr>
        <p:spPr>
          <a:xfrm flipV="1">
            <a:off x="3058988" y="3834227"/>
            <a:ext cx="852624" cy="61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 idx="3"/>
            <a:endCxn id="12" idx="0"/>
          </p:cNvCxnSpPr>
          <p:nvPr/>
        </p:nvCxnSpPr>
        <p:spPr>
          <a:xfrm>
            <a:off x="3062964" y="2774188"/>
            <a:ext cx="1246554" cy="6621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3" idx="3"/>
            <a:endCxn id="12" idx="2"/>
          </p:cNvCxnSpPr>
          <p:nvPr/>
        </p:nvCxnSpPr>
        <p:spPr>
          <a:xfrm flipV="1">
            <a:off x="3058989" y="4232135"/>
            <a:ext cx="1250530" cy="6908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809826" y="4529054"/>
            <a:ext cx="292028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Data Preparation</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Pre-process </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Transpose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Re-format</a:t>
            </a:r>
          </a:p>
          <a:p>
            <a:pPr marL="816032" lvl="1" indent="-349728">
              <a:lnSpc>
                <a:spcPct val="90000"/>
              </a:lnSpc>
              <a:buFont typeface="Arial" panose="020B0604020202020204" pitchFamily="34" charset="0"/>
              <a:buChar char="•"/>
            </a:pPr>
            <a:endParaRPr lang="en-GB" sz="2448" dirty="0">
              <a:gradFill>
                <a:gsLst>
                  <a:gs pos="2917">
                    <a:schemeClr val="tx1"/>
                  </a:gs>
                  <a:gs pos="30000">
                    <a:schemeClr val="tx1"/>
                  </a:gs>
                </a:gsLst>
                <a:lin ang="5400000" scaled="0"/>
              </a:gradFill>
            </a:endParaRPr>
          </a:p>
        </p:txBody>
      </p:sp>
      <p:pic>
        <p:nvPicPr>
          <p:cNvPr id="23" name="Picture 22"/>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63176" y="4525069"/>
            <a:ext cx="795812" cy="795812"/>
          </a:xfrm>
          <a:prstGeom prst="rect">
            <a:avLst/>
          </a:prstGeom>
        </p:spPr>
      </p:pic>
      <p:sp>
        <p:nvSpPr>
          <p:cNvPr id="24" name="Rectangle 23"/>
          <p:cNvSpPr/>
          <p:nvPr/>
        </p:nvSpPr>
        <p:spPr bwMode="auto">
          <a:xfrm>
            <a:off x="1714220" y="4341488"/>
            <a:ext cx="1028052" cy="3671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ctr" anchorCtr="0" forceAA="0" compatLnSpc="1">
            <a:prstTxWarp prst="textNoShape">
              <a:avLst/>
            </a:prstTxWarp>
            <a:noAutofit/>
          </a:bodyPr>
          <a:lstStyle/>
          <a:p>
            <a:pPr defTabSz="951039" fontAlgn="base">
              <a:lnSpc>
                <a:spcPct val="90000"/>
              </a:lnSpc>
              <a:spcBef>
                <a:spcPct val="0"/>
              </a:spcBef>
              <a:spcAft>
                <a:spcPct val="0"/>
              </a:spcAft>
            </a:pPr>
            <a:r>
              <a:rPr lang="en-GB" sz="2040" dirty="0">
                <a:gradFill>
                  <a:gsLst>
                    <a:gs pos="0">
                      <a:srgbClr val="FFFFFF"/>
                    </a:gs>
                    <a:gs pos="100000">
                      <a:srgbClr val="FFFFFF"/>
                    </a:gs>
                  </a:gsLst>
                  <a:lin ang="5400000" scaled="0"/>
                </a:gradFill>
                <a:ea typeface="Segoe UI" pitchFamily="34" charset="0"/>
                <a:cs typeface="Segoe UI" pitchFamily="34" charset="0"/>
              </a:rPr>
              <a:t>TEXT</a:t>
            </a:r>
          </a:p>
        </p:txBody>
      </p:sp>
      <p:sp>
        <p:nvSpPr>
          <p:cNvPr id="25" name="TextBox 24"/>
          <p:cNvSpPr txBox="1"/>
          <p:nvPr/>
        </p:nvSpPr>
        <p:spPr>
          <a:xfrm>
            <a:off x="8437129" y="4441736"/>
            <a:ext cx="2663730" cy="2030429"/>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Model</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Load</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Transform</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Aggregate</a:t>
            </a:r>
          </a:p>
          <a:p>
            <a:pPr marL="816032" lvl="1" indent="-349728">
              <a:lnSpc>
                <a:spcPct val="90000"/>
              </a:lnSpc>
              <a:buFont typeface="Arial" panose="020B0604020202020204" pitchFamily="34" charset="0"/>
              <a:buChar char="•"/>
            </a:pPr>
            <a:r>
              <a:rPr lang="en-GB" sz="2448" dirty="0">
                <a:gradFill>
                  <a:gsLst>
                    <a:gs pos="2917">
                      <a:schemeClr val="tx1"/>
                    </a:gs>
                    <a:gs pos="30000">
                      <a:schemeClr val="tx1"/>
                    </a:gs>
                  </a:gsLst>
                  <a:lin ang="5400000" scaled="0"/>
                </a:gradFill>
              </a:rPr>
              <a:t>Consume</a:t>
            </a:r>
          </a:p>
        </p:txBody>
      </p:sp>
      <p:sp>
        <p:nvSpPr>
          <p:cNvPr id="26" name="Left Arrow 25"/>
          <p:cNvSpPr/>
          <p:nvPr/>
        </p:nvSpPr>
        <p:spPr bwMode="auto">
          <a:xfrm>
            <a:off x="10053063" y="3010186"/>
            <a:ext cx="1676357" cy="1387814"/>
          </a:xfrm>
          <a:prstGeom prst="leftArrow">
            <a:avLst>
              <a:gd name="adj1" fmla="val 100000"/>
              <a:gd name="adj2" fmla="val 28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High Value Data</a:t>
            </a:r>
          </a:p>
        </p:txBody>
      </p:sp>
      <p:sp>
        <p:nvSpPr>
          <p:cNvPr id="27" name="Down Arrow 26"/>
          <p:cNvSpPr/>
          <p:nvPr/>
        </p:nvSpPr>
        <p:spPr bwMode="auto">
          <a:xfrm>
            <a:off x="5406301" y="1610790"/>
            <a:ext cx="1769875" cy="1346383"/>
          </a:xfrm>
          <a:prstGeom prst="downArrow">
            <a:avLst>
              <a:gd name="adj1" fmla="val 100000"/>
              <a:gd name="adj2" fmla="val 35778"/>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19" tIns="149214" rIns="186519" bIns="149214" numCol="1" spcCol="0" rtlCol="0" fromWordArt="0" anchor="t" anchorCtr="0" forceAA="0" compatLnSpc="1">
            <a:prstTxWarp prst="textNoShape">
              <a:avLst/>
            </a:prstTxWarp>
            <a:noAutofit/>
          </a:bodyPr>
          <a:lstStyle/>
          <a:p>
            <a:pPr algn="ctr" defTabSz="951039" fontAlgn="base">
              <a:lnSpc>
                <a:spcPct val="90000"/>
              </a:lnSpc>
              <a:spcBef>
                <a:spcPct val="0"/>
              </a:spcBef>
              <a:spcAft>
                <a:spcPct val="0"/>
              </a:spcAft>
            </a:pPr>
            <a:r>
              <a:rPr lang="en-GB" sz="2448" dirty="0">
                <a:gradFill>
                  <a:gsLst>
                    <a:gs pos="0">
                      <a:srgbClr val="FFFFFF"/>
                    </a:gs>
                    <a:gs pos="100000">
                      <a:srgbClr val="FFFFFF"/>
                    </a:gs>
                  </a:gsLst>
                  <a:lin ang="5400000" scaled="0"/>
                </a:gradFill>
                <a:ea typeface="Segoe UI" pitchFamily="34" charset="0"/>
                <a:cs typeface="Segoe UI" pitchFamily="34" charset="0"/>
              </a:rPr>
              <a:t>Unknown Value Data</a:t>
            </a:r>
          </a:p>
        </p:txBody>
      </p:sp>
      <p:sp>
        <p:nvSpPr>
          <p:cNvPr id="28" name="TextBox 27"/>
          <p:cNvSpPr txBox="1"/>
          <p:nvPr/>
        </p:nvSpPr>
        <p:spPr>
          <a:xfrm>
            <a:off x="11034996" y="4974604"/>
            <a:ext cx="1396867" cy="992978"/>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a:p>
            <a:pPr>
              <a:lnSpc>
                <a:spcPct val="90000"/>
              </a:lnSpc>
            </a:pPr>
            <a:r>
              <a:rPr lang="en-GB" sz="2448" dirty="0">
                <a:gradFill>
                  <a:gsLst>
                    <a:gs pos="2917">
                      <a:schemeClr val="tx1"/>
                    </a:gs>
                    <a:gs pos="30000">
                      <a:schemeClr val="tx1"/>
                    </a:gs>
                  </a:gsLst>
                  <a:lin ang="5400000" scaled="0"/>
                </a:gradFill>
              </a:rPr>
              <a:t>Ad-hoc</a:t>
            </a:r>
          </a:p>
        </p:txBody>
      </p:sp>
      <p:sp>
        <p:nvSpPr>
          <p:cNvPr id="29" name="TextBox 28"/>
          <p:cNvSpPr txBox="1"/>
          <p:nvPr/>
        </p:nvSpPr>
        <p:spPr>
          <a:xfrm>
            <a:off x="7578708" y="5147510"/>
            <a:ext cx="1134300" cy="647161"/>
          </a:xfrm>
          <a:prstGeom prst="rect">
            <a:avLst/>
          </a:prstGeom>
          <a:noFill/>
        </p:spPr>
        <p:txBody>
          <a:bodyPr wrap="none" lIns="186519" tIns="149214" rIns="186519" bIns="149214" rtlCol="0">
            <a:spAutoFit/>
          </a:bodyPr>
          <a:lstStyle/>
          <a:p>
            <a:pPr>
              <a:lnSpc>
                <a:spcPct val="90000"/>
              </a:lnSpc>
            </a:pPr>
            <a:r>
              <a:rPr lang="en-GB" sz="2448" dirty="0">
                <a:gradFill>
                  <a:gsLst>
                    <a:gs pos="2917">
                      <a:schemeClr val="tx1"/>
                    </a:gs>
                    <a:gs pos="30000">
                      <a:schemeClr val="tx1"/>
                    </a:gs>
                  </a:gsLst>
                  <a:lin ang="5400000" scaled="0"/>
                </a:gradFill>
              </a:rPr>
              <a:t>Batch</a:t>
            </a:r>
          </a:p>
        </p:txBody>
      </p:sp>
      <p:sp>
        <p:nvSpPr>
          <p:cNvPr id="30" name="Right Brace 29"/>
          <p:cNvSpPr/>
          <p:nvPr/>
        </p:nvSpPr>
        <p:spPr>
          <a:xfrm>
            <a:off x="7362507"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sp>
        <p:nvSpPr>
          <p:cNvPr id="31" name="Right Brace 30"/>
          <p:cNvSpPr/>
          <p:nvPr/>
        </p:nvSpPr>
        <p:spPr>
          <a:xfrm>
            <a:off x="10860439" y="4708649"/>
            <a:ext cx="354745" cy="1524879"/>
          </a:xfrm>
          <a:prstGeom prst="rightBrace">
            <a:avLst>
              <a:gd name="adj1" fmla="val 43860"/>
              <a:gd name="adj2" fmla="val 4999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3672"/>
          </a:p>
        </p:txBody>
      </p:sp>
      <p:grpSp>
        <p:nvGrpSpPr>
          <p:cNvPr id="32" name="Group 31"/>
          <p:cNvGrpSpPr/>
          <p:nvPr/>
        </p:nvGrpSpPr>
        <p:grpSpPr>
          <a:xfrm>
            <a:off x="5638614" y="3186776"/>
            <a:ext cx="1300486" cy="1294901"/>
            <a:chOff x="2148168" y="645460"/>
            <a:chExt cx="2587625" cy="2576512"/>
          </a:xfrm>
        </p:grpSpPr>
        <p:sp>
          <p:nvSpPr>
            <p:cNvPr id="3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91439" tIns="45719" rIns="91439" bIns="45719"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65281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Under the hood - Architecture</a:t>
            </a:r>
          </a:p>
        </p:txBody>
      </p:sp>
    </p:spTree>
    <p:extLst>
      <p:ext uri="{BB962C8B-B14F-4D97-AF65-F5344CB8AC3E}">
        <p14:creationId xmlns:p14="http://schemas.microsoft.com/office/powerpoint/2010/main" val="234044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SMP vs. MPP Architecture</a:t>
            </a:r>
          </a:p>
        </p:txBody>
      </p:sp>
      <p:sp>
        <p:nvSpPr>
          <p:cNvPr id="6" name="Rectangle 5"/>
          <p:cNvSpPr/>
          <p:nvPr/>
        </p:nvSpPr>
        <p:spPr bwMode="auto">
          <a:xfrm>
            <a:off x="0" y="1176337"/>
            <a:ext cx="12434711" cy="5781675"/>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3600" dirty="0">
                <a:solidFill>
                  <a:schemeClr val="bg2"/>
                </a:solidFill>
              </a:rPr>
              <a:t>VS</a:t>
            </a:r>
          </a:p>
        </p:txBody>
      </p:sp>
      <p:pic>
        <p:nvPicPr>
          <p:cNvPr id="7" name="Picture 2" descr="dpi_2D00_jul30_2D00_1.jpg (581×4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12" y="1828800"/>
            <a:ext cx="5534025" cy="40767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pi_2D00_jul30_2D00_2.jpg (623×4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762" y="1828800"/>
            <a:ext cx="5934075"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3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2D8751A-2E8F-4B82-A252-D830B7D8DCE2}"/>
              </a:ext>
            </a:extLst>
          </p:cNvPr>
          <p:cNvGrpSpPr/>
          <p:nvPr/>
        </p:nvGrpSpPr>
        <p:grpSpPr>
          <a:xfrm>
            <a:off x="3946908" y="1204578"/>
            <a:ext cx="1146786" cy="1383583"/>
            <a:chOff x="3869005" y="1181066"/>
            <a:chExt cx="1124402" cy="1356577"/>
          </a:xfrm>
        </p:grpSpPr>
        <p:sp>
          <p:nvSpPr>
            <p:cNvPr id="10" name="Rectangle 378"/>
            <p:cNvSpPr>
              <a:spLocks noChangeArrowheads="1"/>
            </p:cNvSpPr>
            <p:nvPr/>
          </p:nvSpPr>
          <p:spPr bwMode="auto">
            <a:xfrm>
              <a:off x="3869005" y="1657975"/>
              <a:ext cx="65"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74105">
                <a:defRPr/>
              </a:pPr>
              <a:endParaRPr lang="en-US" altLang="en-US" sz="2250" kern="0" dirty="0">
                <a:solidFill>
                  <a:srgbClr val="505050"/>
                </a:solidFill>
                <a:latin typeface="Segoe UI"/>
              </a:endParaRPr>
            </a:p>
          </p:txBody>
        </p:sp>
        <p:grpSp>
          <p:nvGrpSpPr>
            <p:cNvPr id="11" name="Group 10"/>
            <p:cNvGrpSpPr>
              <a:grpSpLocks noChangeAspect="1"/>
            </p:cNvGrpSpPr>
            <p:nvPr/>
          </p:nvGrpSpPr>
          <p:grpSpPr>
            <a:xfrm>
              <a:off x="3876498" y="1181066"/>
              <a:ext cx="1116909" cy="1356577"/>
              <a:chOff x="6676089" y="4829670"/>
              <a:chExt cx="2181833" cy="2596649"/>
            </a:xfrm>
          </p:grpSpPr>
          <p:sp>
            <p:nvSpPr>
              <p:cNvPr id="12" name="Can 11"/>
              <p:cNvSpPr/>
              <p:nvPr/>
            </p:nvSpPr>
            <p:spPr>
              <a:xfrm>
                <a:off x="6676089" y="4829670"/>
                <a:ext cx="2181833" cy="2596649"/>
              </a:xfrm>
              <a:prstGeom prst="can">
                <a:avLst>
                  <a:gd name="adj" fmla="val 4691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4" name="Group 13"/>
              <p:cNvGrpSpPr/>
              <p:nvPr/>
            </p:nvGrpSpPr>
            <p:grpSpPr>
              <a:xfrm>
                <a:off x="6806039" y="4974045"/>
                <a:ext cx="1936120" cy="706026"/>
                <a:chOff x="3617177" y="5327184"/>
                <a:chExt cx="2539947" cy="933206"/>
              </a:xfrm>
            </p:grpSpPr>
            <p:sp>
              <p:nvSpPr>
                <p:cNvPr id="15" name="Donut 14"/>
                <p:cNvSpPr/>
                <p:nvPr/>
              </p:nvSpPr>
              <p:spPr>
                <a:xfrm>
                  <a:off x="3617179" y="5327184"/>
                  <a:ext cx="2539945" cy="933206"/>
                </a:xfrm>
                <a:prstGeom prst="donut">
                  <a:avLst>
                    <a:gd name="adj" fmla="val 50000"/>
                  </a:avLst>
                </a:prstGeom>
                <a:solidFill>
                  <a:srgbClr val="00ABDA"/>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6" name="Freeform 15"/>
                <p:cNvSpPr/>
                <p:nvPr/>
              </p:nvSpPr>
              <p:spPr>
                <a:xfrm>
                  <a:off x="3617177" y="5577689"/>
                  <a:ext cx="2511697" cy="68270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42" name="TextBox 41"/>
            <p:cNvSpPr txBox="1"/>
            <p:nvPr/>
          </p:nvSpPr>
          <p:spPr>
            <a:xfrm>
              <a:off x="3987340" y="1262574"/>
              <a:ext cx="887315" cy="460041"/>
            </a:xfrm>
            <a:prstGeom prst="rect">
              <a:avLst/>
            </a:prstGeom>
            <a:noFill/>
          </p:spPr>
          <p:txBody>
            <a:bodyPr wrap="non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Control</a:t>
              </a:r>
            </a:p>
          </p:txBody>
        </p:sp>
        <p:sp>
          <p:nvSpPr>
            <p:cNvPr id="43" name="Rounded Rectangle 42"/>
            <p:cNvSpPr/>
            <p:nvPr/>
          </p:nvSpPr>
          <p:spPr>
            <a:xfrm>
              <a:off x="4040216" y="1730026"/>
              <a:ext cx="813210" cy="175633"/>
            </a:xfrm>
            <a:prstGeom prst="roundRect">
              <a:avLst/>
            </a:prstGeom>
            <a:solidFill>
              <a:schemeClr val="accent1"/>
            </a:solidFill>
            <a:ln w="12700" cap="flat" cmpd="sng" algn="ctr">
              <a:no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Engine</a:t>
              </a:r>
            </a:p>
          </p:txBody>
        </p:sp>
        <p:sp>
          <p:nvSpPr>
            <p:cNvPr id="46" name="Freeform 45"/>
            <p:cNvSpPr/>
            <p:nvPr/>
          </p:nvSpPr>
          <p:spPr bwMode="auto">
            <a:xfrm>
              <a:off x="4022916" y="2161625"/>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solidFill>
                    <a:srgbClr val="505050"/>
                  </a:solidFill>
                  <a:latin typeface="Segoe UI Light"/>
                  <a:ea typeface="Segoe UI" pitchFamily="34" charset="0"/>
                  <a:cs typeface="Segoe UI" pitchFamily="34" charset="0"/>
                </a:rPr>
                <a:t>SQL DB</a:t>
              </a:r>
            </a:p>
          </p:txBody>
        </p:sp>
      </p:grpSp>
      <p:cxnSp>
        <p:nvCxnSpPr>
          <p:cNvPr id="128" name="Straight Connector 127"/>
          <p:cNvCxnSpPr>
            <a:cxnSpLocks/>
            <a:stCxn id="249" idx="0"/>
            <a:endCxn id="12" idx="3"/>
          </p:cNvCxnSpPr>
          <p:nvPr/>
        </p:nvCxnSpPr>
        <p:spPr>
          <a:xfrm flipH="1" flipV="1">
            <a:off x="4524123" y="2588160"/>
            <a:ext cx="3466399" cy="469910"/>
          </a:xfrm>
          <a:prstGeom prst="line">
            <a:avLst/>
          </a:prstGeom>
          <a:noFill/>
          <a:ln w="38100" cap="flat" cmpd="sng" algn="ctr">
            <a:solidFill>
              <a:srgbClr val="5C2D91"/>
            </a:solidFill>
            <a:prstDash val="solid"/>
            <a:miter lim="800000"/>
          </a:ln>
          <a:effectLst/>
        </p:spPr>
      </p:cxnSp>
      <p:cxnSp>
        <p:nvCxnSpPr>
          <p:cNvPr id="306" name="Straight Connector 305"/>
          <p:cNvCxnSpPr>
            <a:cxnSpLocks/>
            <a:endCxn id="12" idx="3"/>
          </p:cNvCxnSpPr>
          <p:nvPr/>
        </p:nvCxnSpPr>
        <p:spPr>
          <a:xfrm flipH="1" flipV="1">
            <a:off x="4524123" y="2588160"/>
            <a:ext cx="1087191" cy="443042"/>
          </a:xfrm>
          <a:prstGeom prst="line">
            <a:avLst/>
          </a:prstGeom>
          <a:noFill/>
          <a:ln w="38100" cap="flat" cmpd="sng" algn="ctr">
            <a:solidFill>
              <a:srgbClr val="5C2D91"/>
            </a:solidFill>
            <a:prstDash val="solid"/>
            <a:miter lim="800000"/>
          </a:ln>
          <a:effectLst/>
        </p:spPr>
      </p:cxnSp>
      <p:cxnSp>
        <p:nvCxnSpPr>
          <p:cNvPr id="120" name="Straight Connector 119"/>
          <p:cNvCxnSpPr>
            <a:cxnSpLocks/>
            <a:endCxn id="12" idx="3"/>
          </p:cNvCxnSpPr>
          <p:nvPr/>
        </p:nvCxnSpPr>
        <p:spPr>
          <a:xfrm flipV="1">
            <a:off x="3308612" y="2588160"/>
            <a:ext cx="1215511" cy="426034"/>
          </a:xfrm>
          <a:prstGeom prst="line">
            <a:avLst/>
          </a:prstGeom>
          <a:noFill/>
          <a:ln w="38100" cap="flat" cmpd="sng" algn="ctr">
            <a:solidFill>
              <a:srgbClr val="5C2D91"/>
            </a:solidFill>
            <a:prstDash val="solid"/>
            <a:miter lim="800000"/>
          </a:ln>
          <a:effectLst/>
        </p:spPr>
      </p:cxnSp>
      <p:cxnSp>
        <p:nvCxnSpPr>
          <p:cNvPr id="304" name="Straight Connector 303"/>
          <p:cNvCxnSpPr>
            <a:cxnSpLocks/>
            <a:endCxn id="12" idx="3"/>
          </p:cNvCxnSpPr>
          <p:nvPr/>
        </p:nvCxnSpPr>
        <p:spPr>
          <a:xfrm flipV="1">
            <a:off x="995249" y="2588161"/>
            <a:ext cx="3528874" cy="426221"/>
          </a:xfrm>
          <a:prstGeom prst="line">
            <a:avLst/>
          </a:prstGeom>
          <a:noFill/>
          <a:ln w="38100" cap="flat" cmpd="sng" algn="ctr">
            <a:solidFill>
              <a:srgbClr val="5C2D91"/>
            </a:solidFill>
            <a:prstDash val="solid"/>
            <a:miter lim="800000"/>
          </a:ln>
          <a:effectLst/>
        </p:spPr>
      </p:cxnSp>
      <p:sp>
        <p:nvSpPr>
          <p:cNvPr id="239" name="Rectangle 238"/>
          <p:cNvSpPr/>
          <p:nvPr/>
        </p:nvSpPr>
        <p:spPr bwMode="auto">
          <a:xfrm>
            <a:off x="568961" y="4038070"/>
            <a:ext cx="7833868" cy="525842"/>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91" fontAlgn="base">
              <a:spcBef>
                <a:spcPct val="0"/>
              </a:spcBef>
              <a:spcAft>
                <a:spcPct val="0"/>
              </a:spcAft>
              <a:defRPr/>
            </a:pPr>
            <a:endParaRPr lang="en-US" sz="2000" kern="0" dirty="0">
              <a:solidFill>
                <a:schemeClr val="tx1"/>
              </a:solidFill>
            </a:endParaRPr>
          </a:p>
        </p:txBody>
      </p:sp>
      <p:grpSp>
        <p:nvGrpSpPr>
          <p:cNvPr id="26" name="Group 25">
            <a:extLst>
              <a:ext uri="{FF2B5EF4-FFF2-40B4-BE49-F238E27FC236}">
                <a16:creationId xmlns:a16="http://schemas.microsoft.com/office/drawing/2014/main" id="{AE2FD8A3-044E-40DE-8AEF-7A491055153E}"/>
              </a:ext>
            </a:extLst>
          </p:cNvPr>
          <p:cNvGrpSpPr/>
          <p:nvPr/>
        </p:nvGrpSpPr>
        <p:grpSpPr>
          <a:xfrm>
            <a:off x="7477130" y="2963938"/>
            <a:ext cx="1026783" cy="2348422"/>
            <a:chOff x="7330321" y="2906086"/>
            <a:chExt cx="1006741" cy="2302584"/>
          </a:xfrm>
        </p:grpSpPr>
        <p:grpSp>
          <p:nvGrpSpPr>
            <p:cNvPr id="247" name="Group 246"/>
            <p:cNvGrpSpPr/>
            <p:nvPr/>
          </p:nvGrpSpPr>
          <p:grpSpPr>
            <a:xfrm>
              <a:off x="7330321" y="2906086"/>
              <a:ext cx="1006741" cy="2302584"/>
              <a:chOff x="9830164" y="3198627"/>
              <a:chExt cx="1148681" cy="1463134"/>
            </a:xfrm>
          </p:grpSpPr>
          <p:grpSp>
            <p:nvGrpSpPr>
              <p:cNvPr id="248" name="Group 247"/>
              <p:cNvGrpSpPr>
                <a:grpSpLocks noChangeAspect="1"/>
              </p:cNvGrpSpPr>
              <p:nvPr/>
            </p:nvGrpSpPr>
            <p:grpSpPr>
              <a:xfrm>
                <a:off x="9882326" y="3198627"/>
                <a:ext cx="1024606" cy="1463134"/>
                <a:chOff x="6592191" y="2051295"/>
                <a:chExt cx="2194328" cy="3133501"/>
              </a:xfrm>
            </p:grpSpPr>
            <p:sp>
              <p:nvSpPr>
                <p:cNvPr id="250" name="Can 249"/>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1" name="Donut 250"/>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52" name="Group 251"/>
                <p:cNvGrpSpPr/>
                <p:nvPr/>
              </p:nvGrpSpPr>
              <p:grpSpPr>
                <a:xfrm>
                  <a:off x="6654556" y="2051295"/>
                  <a:ext cx="2062790" cy="690308"/>
                  <a:chOff x="3418453" y="1463971"/>
                  <a:chExt cx="2706123" cy="912428"/>
                </a:xfrm>
              </p:grpSpPr>
              <p:sp>
                <p:nvSpPr>
                  <p:cNvPr id="253" name="Donut 252"/>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54" name="Freeform 253"/>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49" name="TextBox 248"/>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55" name="Rounded Rectangle 254"/>
            <p:cNvSpPr/>
            <p:nvPr/>
          </p:nvSpPr>
          <p:spPr bwMode="auto">
            <a:xfrm>
              <a:off x="7457020"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Dist_DB_46</a:t>
              </a:r>
            </a:p>
            <a:p>
              <a:pPr defTabSz="932391" fontAlgn="base">
                <a:spcBef>
                  <a:spcPct val="0"/>
                </a:spcBef>
                <a:spcAft>
                  <a:spcPct val="0"/>
                </a:spcAft>
                <a:defRPr/>
              </a:pPr>
              <a:r>
                <a:rPr lang="en-US" sz="1001" b="1" kern="0" dirty="0">
                  <a:solidFill>
                    <a:schemeClr val="tx1"/>
                  </a:solidFill>
                </a:rPr>
                <a:t>Dist_DB_47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Dist_DB_60</a:t>
              </a:r>
            </a:p>
          </p:txBody>
        </p:sp>
        <p:sp>
          <p:nvSpPr>
            <p:cNvPr id="257" name="Freeform 256"/>
            <p:cNvSpPr/>
            <p:nvPr/>
          </p:nvSpPr>
          <p:spPr bwMode="auto">
            <a:xfrm>
              <a:off x="7429636"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58" name="TextBox 257"/>
            <p:cNvSpPr txBox="1"/>
            <p:nvPr/>
          </p:nvSpPr>
          <p:spPr>
            <a:xfrm rot="5400000">
              <a:off x="7549926"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5" name="Group 24">
            <a:extLst>
              <a:ext uri="{FF2B5EF4-FFF2-40B4-BE49-F238E27FC236}">
                <a16:creationId xmlns:a16="http://schemas.microsoft.com/office/drawing/2014/main" id="{BFC6A3D2-D4F5-493A-B4C7-687BC737587F}"/>
              </a:ext>
            </a:extLst>
          </p:cNvPr>
          <p:cNvGrpSpPr/>
          <p:nvPr/>
        </p:nvGrpSpPr>
        <p:grpSpPr>
          <a:xfrm>
            <a:off x="5152770" y="2963938"/>
            <a:ext cx="1026783" cy="2348422"/>
            <a:chOff x="5051329" y="2906086"/>
            <a:chExt cx="1006741" cy="2302584"/>
          </a:xfrm>
        </p:grpSpPr>
        <p:grpSp>
          <p:nvGrpSpPr>
            <p:cNvPr id="200" name="Group 199"/>
            <p:cNvGrpSpPr/>
            <p:nvPr/>
          </p:nvGrpSpPr>
          <p:grpSpPr>
            <a:xfrm>
              <a:off x="5051329" y="2906086"/>
              <a:ext cx="1006741" cy="2302584"/>
              <a:chOff x="9830164" y="3198627"/>
              <a:chExt cx="1148681" cy="1463134"/>
            </a:xfrm>
          </p:grpSpPr>
          <p:grpSp>
            <p:nvGrpSpPr>
              <p:cNvPr id="203" name="Group 202"/>
              <p:cNvGrpSpPr>
                <a:grpSpLocks noChangeAspect="1"/>
              </p:cNvGrpSpPr>
              <p:nvPr/>
            </p:nvGrpSpPr>
            <p:grpSpPr>
              <a:xfrm>
                <a:off x="9882326" y="3198627"/>
                <a:ext cx="1024606" cy="1463134"/>
                <a:chOff x="6592191" y="2051295"/>
                <a:chExt cx="2194328" cy="3133501"/>
              </a:xfrm>
            </p:grpSpPr>
            <p:sp>
              <p:nvSpPr>
                <p:cNvPr id="205" name="Can 204"/>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6" name="Donut 205"/>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207" name="Group 206"/>
                <p:cNvGrpSpPr/>
                <p:nvPr/>
              </p:nvGrpSpPr>
              <p:grpSpPr>
                <a:xfrm>
                  <a:off x="6654556" y="2051295"/>
                  <a:ext cx="2062790" cy="690308"/>
                  <a:chOff x="3418453" y="1463971"/>
                  <a:chExt cx="2706123" cy="912428"/>
                </a:xfrm>
              </p:grpSpPr>
              <p:sp>
                <p:nvSpPr>
                  <p:cNvPr id="208" name="Donut 207"/>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209" name="Freeform 208"/>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204" name="TextBox 203"/>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210" name="Rounded Rectangle 209"/>
            <p:cNvSpPr/>
            <p:nvPr/>
          </p:nvSpPr>
          <p:spPr bwMode="auto">
            <a:xfrm>
              <a:off x="5178026"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Dist_DB_31</a:t>
              </a:r>
            </a:p>
            <a:p>
              <a:pPr defTabSz="932391" fontAlgn="base">
                <a:spcBef>
                  <a:spcPct val="0"/>
                </a:spcBef>
                <a:spcAft>
                  <a:spcPct val="0"/>
                </a:spcAft>
                <a:defRPr/>
              </a:pPr>
              <a:r>
                <a:rPr lang="en-US" sz="1001" b="1" kern="0" dirty="0">
                  <a:solidFill>
                    <a:schemeClr val="tx1"/>
                  </a:solidFill>
                </a:rPr>
                <a:t>Dist_DB_32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Dist_DB_45</a:t>
              </a:r>
            </a:p>
          </p:txBody>
        </p:sp>
        <p:sp>
          <p:nvSpPr>
            <p:cNvPr id="212" name="Freeform 211"/>
            <p:cNvSpPr/>
            <p:nvPr/>
          </p:nvSpPr>
          <p:spPr bwMode="auto">
            <a:xfrm>
              <a:off x="5150642"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213" name="TextBox 212"/>
            <p:cNvSpPr txBox="1"/>
            <p:nvPr/>
          </p:nvSpPr>
          <p:spPr>
            <a:xfrm rot="5400000">
              <a:off x="5270932"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4" name="Group 23">
            <a:extLst>
              <a:ext uri="{FF2B5EF4-FFF2-40B4-BE49-F238E27FC236}">
                <a16:creationId xmlns:a16="http://schemas.microsoft.com/office/drawing/2014/main" id="{9E495243-C974-49EA-829F-10671AF13976}"/>
              </a:ext>
            </a:extLst>
          </p:cNvPr>
          <p:cNvGrpSpPr/>
          <p:nvPr/>
        </p:nvGrpSpPr>
        <p:grpSpPr>
          <a:xfrm>
            <a:off x="2828409" y="2963938"/>
            <a:ext cx="1026783" cy="2348422"/>
            <a:chOff x="2772337" y="2906086"/>
            <a:chExt cx="1006741" cy="2302584"/>
          </a:xfrm>
        </p:grpSpPr>
        <p:grpSp>
          <p:nvGrpSpPr>
            <p:cNvPr id="176" name="Group 175"/>
            <p:cNvGrpSpPr/>
            <p:nvPr/>
          </p:nvGrpSpPr>
          <p:grpSpPr>
            <a:xfrm>
              <a:off x="2772337" y="2906086"/>
              <a:ext cx="1006741" cy="2302584"/>
              <a:chOff x="9830164" y="3198627"/>
              <a:chExt cx="1148681" cy="1463134"/>
            </a:xfrm>
          </p:grpSpPr>
          <p:grpSp>
            <p:nvGrpSpPr>
              <p:cNvPr id="177" name="Group 176"/>
              <p:cNvGrpSpPr>
                <a:grpSpLocks noChangeAspect="1"/>
              </p:cNvGrpSpPr>
              <p:nvPr/>
            </p:nvGrpSpPr>
            <p:grpSpPr>
              <a:xfrm>
                <a:off x="9882326" y="3198627"/>
                <a:ext cx="1024606" cy="1463134"/>
                <a:chOff x="6592191" y="2051295"/>
                <a:chExt cx="2194328" cy="3133501"/>
              </a:xfrm>
            </p:grpSpPr>
            <p:sp>
              <p:nvSpPr>
                <p:cNvPr id="179" name="Can 178"/>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0" name="Donut 179"/>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81" name="Group 180"/>
                <p:cNvGrpSpPr/>
                <p:nvPr/>
              </p:nvGrpSpPr>
              <p:grpSpPr>
                <a:xfrm>
                  <a:off x="6654556" y="2051295"/>
                  <a:ext cx="2062790" cy="690308"/>
                  <a:chOff x="3418453" y="1463971"/>
                  <a:chExt cx="2706123" cy="912428"/>
                </a:xfrm>
              </p:grpSpPr>
              <p:sp>
                <p:nvSpPr>
                  <p:cNvPr id="182" name="Donut 181"/>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83" name="Freeform 182"/>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78" name="TextBox 177"/>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184" name="Rounded Rectangle 183"/>
            <p:cNvSpPr/>
            <p:nvPr/>
          </p:nvSpPr>
          <p:spPr bwMode="auto">
            <a:xfrm>
              <a:off x="2899034" y="3909003"/>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Dist_DB_16</a:t>
              </a:r>
            </a:p>
            <a:p>
              <a:pPr defTabSz="932391" fontAlgn="base">
                <a:spcBef>
                  <a:spcPct val="0"/>
                </a:spcBef>
                <a:spcAft>
                  <a:spcPct val="0"/>
                </a:spcAft>
                <a:defRPr/>
              </a:pPr>
              <a:r>
                <a:rPr lang="en-US" sz="1001" b="1" kern="0" dirty="0">
                  <a:solidFill>
                    <a:schemeClr val="tx1"/>
                  </a:solidFill>
                </a:rPr>
                <a:t>Dist_DB_17</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Dist_DB_30</a:t>
              </a:r>
            </a:p>
          </p:txBody>
        </p:sp>
        <p:sp>
          <p:nvSpPr>
            <p:cNvPr id="186" name="Freeform 185"/>
            <p:cNvSpPr/>
            <p:nvPr/>
          </p:nvSpPr>
          <p:spPr bwMode="auto">
            <a:xfrm>
              <a:off x="2871651" y="377985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187" name="TextBox 186"/>
            <p:cNvSpPr txBox="1"/>
            <p:nvPr/>
          </p:nvSpPr>
          <p:spPr>
            <a:xfrm rot="5400000">
              <a:off x="2991940" y="4310066"/>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grpSp>
        <p:nvGrpSpPr>
          <p:cNvPr id="23" name="Group 22">
            <a:extLst>
              <a:ext uri="{FF2B5EF4-FFF2-40B4-BE49-F238E27FC236}">
                <a16:creationId xmlns:a16="http://schemas.microsoft.com/office/drawing/2014/main" id="{4F2C1991-3890-42BC-8CD4-E6F328A545C2}"/>
              </a:ext>
            </a:extLst>
          </p:cNvPr>
          <p:cNvGrpSpPr/>
          <p:nvPr/>
        </p:nvGrpSpPr>
        <p:grpSpPr>
          <a:xfrm>
            <a:off x="504048" y="2977380"/>
            <a:ext cx="1026783" cy="2348422"/>
            <a:chOff x="493345" y="2919265"/>
            <a:chExt cx="1006741" cy="2302584"/>
          </a:xfrm>
        </p:grpSpPr>
        <p:grpSp>
          <p:nvGrpSpPr>
            <p:cNvPr id="98" name="Group 97"/>
            <p:cNvGrpSpPr/>
            <p:nvPr/>
          </p:nvGrpSpPr>
          <p:grpSpPr>
            <a:xfrm>
              <a:off x="493345" y="2919265"/>
              <a:ext cx="1006741" cy="2302584"/>
              <a:chOff x="9830164" y="3198627"/>
              <a:chExt cx="1148681" cy="1463134"/>
            </a:xfrm>
          </p:grpSpPr>
          <p:grpSp>
            <p:nvGrpSpPr>
              <p:cNvPr id="99" name="Group 98"/>
              <p:cNvGrpSpPr>
                <a:grpSpLocks noChangeAspect="1"/>
              </p:cNvGrpSpPr>
              <p:nvPr/>
            </p:nvGrpSpPr>
            <p:grpSpPr>
              <a:xfrm>
                <a:off x="9882326" y="3198627"/>
                <a:ext cx="1024606" cy="1463134"/>
                <a:chOff x="6592191" y="2051295"/>
                <a:chExt cx="2194328" cy="3133501"/>
              </a:xfrm>
            </p:grpSpPr>
            <p:sp>
              <p:nvSpPr>
                <p:cNvPr id="101" name="Can 100"/>
                <p:cNvSpPr/>
                <p:nvPr/>
              </p:nvSpPr>
              <p:spPr>
                <a:xfrm>
                  <a:off x="6604683" y="2077454"/>
                  <a:ext cx="2181836" cy="3107342"/>
                </a:xfrm>
                <a:prstGeom prst="can">
                  <a:avLst>
                    <a:gd name="adj" fmla="val 51849"/>
                  </a:avLst>
                </a:prstGeom>
                <a:solidFill>
                  <a:srgbClr val="CDCCCB"/>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2" name="Donut 101"/>
                <p:cNvSpPr/>
                <p:nvPr/>
              </p:nvSpPr>
              <p:spPr>
                <a:xfrm>
                  <a:off x="6592191" y="2058449"/>
                  <a:ext cx="2181836" cy="683153"/>
                </a:xfrm>
                <a:prstGeom prst="donut">
                  <a:avLst>
                    <a:gd name="adj" fmla="val 5387"/>
                  </a:avLst>
                </a:prstGeom>
                <a:solidFill>
                  <a:srgbClr val="E5E5E5"/>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nvGrpSpPr>
                <p:cNvPr id="103" name="Group 102"/>
                <p:cNvGrpSpPr/>
                <p:nvPr/>
              </p:nvGrpSpPr>
              <p:grpSpPr>
                <a:xfrm>
                  <a:off x="6654556" y="2051295"/>
                  <a:ext cx="2062790" cy="690308"/>
                  <a:chOff x="3418453" y="1463971"/>
                  <a:chExt cx="2706123" cy="912428"/>
                </a:xfrm>
              </p:grpSpPr>
              <p:sp>
                <p:nvSpPr>
                  <p:cNvPr id="104" name="Donut 103"/>
                  <p:cNvSpPr/>
                  <p:nvPr/>
                </p:nvSpPr>
                <p:spPr>
                  <a:xfrm>
                    <a:off x="3418453" y="1463971"/>
                    <a:ext cx="2706123" cy="912428"/>
                  </a:xfrm>
                  <a:prstGeom prst="donut">
                    <a:avLst>
                      <a:gd name="adj" fmla="val 50000"/>
                    </a:avLst>
                  </a:prstGeom>
                  <a:solidFill>
                    <a:srgbClr val="70AD47">
                      <a:lumMod val="60000"/>
                      <a:lumOff val="40000"/>
                    </a:srgbClr>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sp>
                <p:nvSpPr>
                  <p:cNvPr id="105" name="Freeform 104"/>
                  <p:cNvSpPr/>
                  <p:nvPr/>
                </p:nvSpPr>
                <p:spPr>
                  <a:xfrm>
                    <a:off x="3474948" y="1704061"/>
                    <a:ext cx="2593132" cy="672333"/>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w="12700" cap="flat" cmpd="sng" algn="ctr">
                    <a:noFill/>
                    <a:prstDash val="solid"/>
                    <a:miter lim="800000"/>
                  </a:ln>
                  <a:effectLst/>
                </p:spPr>
                <p:txBody>
                  <a:bodyPr rtlCol="0" anchor="ctr"/>
                  <a:lstStyle/>
                  <a:p>
                    <a:pPr algn="ctr" defTabSz="874074">
                      <a:defRPr/>
                    </a:pPr>
                    <a:endParaRPr lang="en-IN" sz="1688" kern="0">
                      <a:solidFill>
                        <a:srgbClr val="FFFFFF"/>
                      </a:solidFill>
                      <a:latin typeface="Calibri" panose="020F0502020204030204"/>
                    </a:endParaRPr>
                  </a:p>
                </p:txBody>
              </p:sp>
            </p:grpSp>
          </p:grpSp>
          <p:sp>
            <p:nvSpPr>
              <p:cNvPr id="100" name="TextBox 99"/>
              <p:cNvSpPr txBox="1"/>
              <p:nvPr/>
            </p:nvSpPr>
            <p:spPr>
              <a:xfrm>
                <a:off x="9830164" y="3257274"/>
                <a:ext cx="1148681" cy="289902"/>
              </a:xfrm>
              <a:prstGeom prst="rect">
                <a:avLst/>
              </a:prstGeom>
              <a:noFill/>
            </p:spPr>
            <p:txBody>
              <a:bodyPr wrap="square" lIns="168008" tIns="134407" rIns="168008" bIns="134407" rtlCol="0">
                <a:spAutoFit/>
              </a:bodyPr>
              <a:lstStyle/>
              <a:p>
                <a:pPr algn="ctr" defTabSz="856045" fontAlgn="base">
                  <a:lnSpc>
                    <a:spcPct val="90000"/>
                  </a:lnSpc>
                  <a:spcBef>
                    <a:spcPct val="0"/>
                  </a:spcBef>
                  <a:spcAft>
                    <a:spcPts val="550"/>
                  </a:spcAft>
                  <a:defRPr/>
                </a:pPr>
                <a:r>
                  <a:rPr lang="en-US" sz="1400" b="1" kern="0" dirty="0">
                    <a:latin typeface="Calibri" panose="020F0502020204030204"/>
                    <a:ea typeface="MS PGothic" charset="0"/>
                    <a:cs typeface="Segoe UI" panose="020B0502040204020203" pitchFamily="34" charset="0"/>
                  </a:rPr>
                  <a:t>Compute</a:t>
                </a:r>
              </a:p>
            </p:txBody>
          </p:sp>
        </p:grpSp>
        <p:sp>
          <p:nvSpPr>
            <p:cNvPr id="4" name="Rounded Rectangle 3"/>
            <p:cNvSpPr/>
            <p:nvPr/>
          </p:nvSpPr>
          <p:spPr bwMode="auto">
            <a:xfrm>
              <a:off x="620043" y="3922184"/>
              <a:ext cx="735194" cy="1140076"/>
            </a:xfrm>
            <a:prstGeom prst="round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defTabSz="932391" fontAlgn="base">
                <a:spcBef>
                  <a:spcPct val="0"/>
                </a:spcBef>
                <a:spcAft>
                  <a:spcPct val="0"/>
                </a:spcAft>
                <a:defRPr/>
              </a:pPr>
              <a:br>
                <a:rPr lang="en-US" sz="1001" b="1" kern="0" dirty="0">
                  <a:solidFill>
                    <a:schemeClr val="tx1"/>
                  </a:solidFill>
                </a:rPr>
              </a:br>
              <a:r>
                <a:rPr lang="en-US" sz="1001" b="1" kern="0" dirty="0">
                  <a:solidFill>
                    <a:schemeClr val="tx1"/>
                  </a:solidFill>
                </a:rPr>
                <a:t>Dist_DB_1</a:t>
              </a:r>
            </a:p>
            <a:p>
              <a:pPr defTabSz="932391" fontAlgn="base">
                <a:spcBef>
                  <a:spcPct val="0"/>
                </a:spcBef>
                <a:spcAft>
                  <a:spcPct val="0"/>
                </a:spcAft>
                <a:defRPr/>
              </a:pPr>
              <a:r>
                <a:rPr lang="en-US" sz="1001" b="1" kern="0" dirty="0">
                  <a:solidFill>
                    <a:schemeClr val="tx1"/>
                  </a:solidFill>
                </a:rPr>
                <a:t>Dist_DB_2</a:t>
              </a: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endParaRPr lang="en-US" sz="1001" b="1" kern="0" dirty="0">
                <a:solidFill>
                  <a:schemeClr val="tx1"/>
                </a:solidFill>
              </a:endParaRPr>
            </a:p>
            <a:p>
              <a:pPr defTabSz="932391" fontAlgn="base">
                <a:spcBef>
                  <a:spcPct val="0"/>
                </a:spcBef>
                <a:spcAft>
                  <a:spcPct val="0"/>
                </a:spcAft>
                <a:defRPr/>
              </a:pPr>
              <a:r>
                <a:rPr lang="en-US" sz="1001" b="1" kern="0" dirty="0">
                  <a:solidFill>
                    <a:schemeClr val="tx1"/>
                  </a:solidFill>
                </a:rPr>
                <a:t>Dist_DB_15</a:t>
              </a:r>
            </a:p>
          </p:txBody>
        </p:sp>
        <p:sp>
          <p:nvSpPr>
            <p:cNvPr id="223" name="Freeform 222"/>
            <p:cNvSpPr/>
            <p:nvPr/>
          </p:nvSpPr>
          <p:spPr bwMode="auto">
            <a:xfrm>
              <a:off x="592659" y="3793038"/>
              <a:ext cx="737271" cy="26694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E7E6E6">
                <a:lumMod val="40000"/>
                <a:lumOff val="60000"/>
              </a:srgbClr>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67984" tIns="134387" rIns="167984" bIns="134387" numCol="1" spcCol="0" rtlCol="0" fromWordArt="0" anchor="t" anchorCtr="0" forceAA="0" compatLnSpc="1">
              <a:prstTxWarp prst="textNoShape">
                <a:avLst/>
              </a:prstTxWarp>
              <a:noAutofit/>
            </a:bodyPr>
            <a:lstStyle/>
            <a:p>
              <a:pPr algn="ctr" defTabSz="856442" fontAlgn="base">
                <a:lnSpc>
                  <a:spcPct val="90000"/>
                </a:lnSpc>
                <a:spcBef>
                  <a:spcPct val="0"/>
                </a:spcBef>
                <a:spcAft>
                  <a:spcPct val="0"/>
                </a:spcAft>
                <a:defRPr/>
              </a:pPr>
              <a:r>
                <a:rPr lang="en-IN" sz="1004" b="1" kern="0" dirty="0">
                  <a:latin typeface="Calibri" panose="020F0502020204030204" pitchFamily="34" charset="0"/>
                  <a:ea typeface="Segoe UI" pitchFamily="34" charset="0"/>
                  <a:cs typeface="Segoe UI" pitchFamily="34" charset="0"/>
                </a:rPr>
                <a:t>SQL DB </a:t>
              </a:r>
            </a:p>
          </p:txBody>
        </p:sp>
        <p:sp>
          <p:nvSpPr>
            <p:cNvPr id="6" name="TextBox 5"/>
            <p:cNvSpPr txBox="1"/>
            <p:nvPr/>
          </p:nvSpPr>
          <p:spPr>
            <a:xfrm rot="5400000">
              <a:off x="712949" y="4323245"/>
              <a:ext cx="522915" cy="506901"/>
            </a:xfrm>
            <a:prstGeom prst="rect">
              <a:avLst/>
            </a:prstGeom>
            <a:noFill/>
          </p:spPr>
          <p:txBody>
            <a:bodyPr wrap="square" lIns="182854" tIns="146283" rIns="182854" bIns="146283" rtlCol="0">
              <a:spAutoFit/>
            </a:bodyPr>
            <a:lstStyle/>
            <a:p>
              <a:pPr defTabSz="914320">
                <a:lnSpc>
                  <a:spcPct val="90000"/>
                </a:lnSpc>
                <a:spcAft>
                  <a:spcPts val="600"/>
                </a:spcAft>
                <a:defRPr/>
              </a:pPr>
              <a:r>
                <a:rPr lang="en-US" sz="1600" b="1" kern="0" dirty="0"/>
                <a:t>…</a:t>
              </a:r>
            </a:p>
          </p:txBody>
        </p:sp>
      </p:grpSp>
      <p:sp>
        <p:nvSpPr>
          <p:cNvPr id="17" name="Title 16"/>
          <p:cNvSpPr>
            <a:spLocks noGrp="1"/>
          </p:cNvSpPr>
          <p:nvPr>
            <p:ph type="title"/>
          </p:nvPr>
        </p:nvSpPr>
        <p:spPr/>
        <p:txBody>
          <a:bodyPr/>
          <a:lstStyle/>
          <a:p>
            <a:r>
              <a:rPr lang="en-US" dirty="0"/>
              <a:t>SQL DW Fundamentals</a:t>
            </a:r>
          </a:p>
        </p:txBody>
      </p:sp>
      <p:sp>
        <p:nvSpPr>
          <p:cNvPr id="45" name="Rounded Rectangle 44"/>
          <p:cNvSpPr/>
          <p:nvPr/>
        </p:nvSpPr>
        <p:spPr>
          <a:xfrm>
            <a:off x="4129984" y="1995110"/>
            <a:ext cx="829399"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21" name="Rounded Rectangle 220"/>
          <p:cNvSpPr/>
          <p:nvPr/>
        </p:nvSpPr>
        <p:spPr>
          <a:xfrm>
            <a:off x="667542" y="3617911"/>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85" name="Rounded Rectangle 184"/>
          <p:cNvSpPr/>
          <p:nvPr/>
        </p:nvSpPr>
        <p:spPr>
          <a:xfrm>
            <a:off x="2991902"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11" name="Rounded Rectangle 210"/>
          <p:cNvSpPr/>
          <p:nvPr/>
        </p:nvSpPr>
        <p:spPr>
          <a:xfrm>
            <a:off x="5316264"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256" name="Rounded Rectangle 255"/>
          <p:cNvSpPr/>
          <p:nvPr/>
        </p:nvSpPr>
        <p:spPr>
          <a:xfrm>
            <a:off x="7640625" y="3604469"/>
            <a:ext cx="685453" cy="177052"/>
          </a:xfrm>
          <a:prstGeom prst="roundRect">
            <a:avLst/>
          </a:prstGeom>
          <a:solidFill>
            <a:srgbClr val="7030A0"/>
          </a:solidFill>
          <a:ln w="12700" cap="flat" cmpd="sng" algn="ctr">
            <a:solidFill>
              <a:srgbClr val="5B9BD5">
                <a:shade val="50000"/>
              </a:srgbClr>
            </a:solidFill>
            <a:prstDash val="solid"/>
            <a:miter lim="800000"/>
          </a:ln>
          <a:effectLst/>
        </p:spPr>
        <p:txBody>
          <a:bodyPr rtlCol="0" anchor="ctr"/>
          <a:lstStyle/>
          <a:p>
            <a:pPr algn="ctr" defTabSz="874105">
              <a:defRPr/>
            </a:pPr>
            <a:r>
              <a:rPr lang="en-US" sz="1004" b="1" kern="0" dirty="0">
                <a:solidFill>
                  <a:prstClr val="white"/>
                </a:solidFill>
                <a:latin typeface="Calibri" panose="020F0502020204030204"/>
              </a:rPr>
              <a:t>DMS</a:t>
            </a:r>
          </a:p>
        </p:txBody>
      </p:sp>
      <p:sp>
        <p:nvSpPr>
          <p:cNvPr id="109" name="Rounded Rectangle 108"/>
          <p:cNvSpPr/>
          <p:nvPr/>
        </p:nvSpPr>
        <p:spPr>
          <a:xfrm>
            <a:off x="9135223" y="2598337"/>
            <a:ext cx="2984331" cy="1212384"/>
          </a:xfrm>
          <a:prstGeom prst="roundRect">
            <a:avLst/>
          </a:prstGeom>
          <a:solidFill>
            <a:srgbClr val="00B05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Compute </a:t>
            </a:r>
          </a:p>
          <a:p>
            <a:pPr algn="ctr" defTabSz="896350">
              <a:defRPr/>
            </a:pPr>
            <a:r>
              <a:rPr lang="en-US" sz="1632" kern="0" dirty="0">
                <a:solidFill>
                  <a:prstClr val="white"/>
                </a:solidFill>
                <a:latin typeface="Calibri" panose="020F0502020204030204"/>
              </a:rPr>
              <a:t>Handles query processing, ability to scale up/down</a:t>
            </a:r>
          </a:p>
        </p:txBody>
      </p:sp>
      <p:sp>
        <p:nvSpPr>
          <p:cNvPr id="111" name="Rounded Rectangle 110"/>
          <p:cNvSpPr/>
          <p:nvPr/>
        </p:nvSpPr>
        <p:spPr>
          <a:xfrm>
            <a:off x="9135223" y="1158274"/>
            <a:ext cx="2984331" cy="1212384"/>
          </a:xfrm>
          <a:prstGeom prst="roundRect">
            <a:avLst/>
          </a:prstGeom>
          <a:solidFill>
            <a:srgbClr val="0078D7"/>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latin typeface="Calibri" panose="020F0502020204030204"/>
              </a:rPr>
              <a:t>Control </a:t>
            </a:r>
          </a:p>
          <a:p>
            <a:pPr algn="ctr" defTabSz="896350">
              <a:defRPr/>
            </a:pPr>
            <a:r>
              <a:rPr lang="en-US" sz="1632" kern="0" dirty="0">
                <a:solidFill>
                  <a:prstClr val="white"/>
                </a:solidFill>
                <a:latin typeface="Calibri" panose="020F0502020204030204"/>
              </a:rPr>
              <a:t>Connection and tool endpoint.  Coordinates compute activity.</a:t>
            </a:r>
          </a:p>
        </p:txBody>
      </p:sp>
      <p:sp>
        <p:nvSpPr>
          <p:cNvPr id="112" name="Rounded Rectangle 111"/>
          <p:cNvSpPr/>
          <p:nvPr/>
        </p:nvSpPr>
        <p:spPr>
          <a:xfrm>
            <a:off x="9135223" y="4038400"/>
            <a:ext cx="2984331" cy="1212384"/>
          </a:xfrm>
          <a:prstGeom prst="roundRect">
            <a:avLst/>
          </a:prstGeom>
          <a:solidFill>
            <a:srgbClr val="7030A0"/>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DMS: </a:t>
            </a:r>
            <a:r>
              <a:rPr lang="en-US" sz="1632" u="sng" kern="0" dirty="0">
                <a:solidFill>
                  <a:prstClr val="white"/>
                </a:solidFill>
                <a:latin typeface="Calibri" panose="020F0502020204030204"/>
              </a:rPr>
              <a:t>Data Movement Services</a:t>
            </a:r>
          </a:p>
          <a:p>
            <a:pPr algn="ctr" defTabSz="896350">
              <a:defRPr/>
            </a:pPr>
            <a:r>
              <a:rPr lang="en-US" sz="1632" kern="0" dirty="0">
                <a:solidFill>
                  <a:prstClr val="white"/>
                </a:solidFill>
                <a:latin typeface="Calibri" panose="020F0502020204030204"/>
              </a:rPr>
              <a:t>Coordinates data movement between nodes</a:t>
            </a:r>
          </a:p>
        </p:txBody>
      </p:sp>
      <p:sp>
        <p:nvSpPr>
          <p:cNvPr id="2" name="Cloud 1">
            <a:extLst>
              <a:ext uri="{FF2B5EF4-FFF2-40B4-BE49-F238E27FC236}">
                <a16:creationId xmlns:a16="http://schemas.microsoft.com/office/drawing/2014/main" id="{AB9FD7A9-3033-4671-A32E-6F45E49A0F31}"/>
              </a:ext>
            </a:extLst>
          </p:cNvPr>
          <p:cNvSpPr/>
          <p:nvPr/>
        </p:nvSpPr>
        <p:spPr bwMode="auto">
          <a:xfrm>
            <a:off x="169819" y="5509935"/>
            <a:ext cx="8700537" cy="1416327"/>
          </a:xfrm>
          <a:prstGeom prst="cloud">
            <a:avLst/>
          </a:prstGeom>
          <a:solidFill>
            <a:schemeClr val="accent3">
              <a:lumMod val="25000"/>
              <a:lumOff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Azure Blob Storage</a:t>
            </a:r>
          </a:p>
        </p:txBody>
      </p:sp>
      <p:sp>
        <p:nvSpPr>
          <p:cNvPr id="75" name="Rounded Rectangle 111">
            <a:extLst>
              <a:ext uri="{FF2B5EF4-FFF2-40B4-BE49-F238E27FC236}">
                <a16:creationId xmlns:a16="http://schemas.microsoft.com/office/drawing/2014/main" id="{B8E0631D-957B-435C-8B58-16273C2B4F39}"/>
              </a:ext>
            </a:extLst>
          </p:cNvPr>
          <p:cNvSpPr/>
          <p:nvPr/>
        </p:nvSpPr>
        <p:spPr>
          <a:xfrm>
            <a:off x="9135223" y="5478462"/>
            <a:ext cx="2984331" cy="1212384"/>
          </a:xfrm>
          <a:prstGeom prst="roundRect">
            <a:avLst/>
          </a:prstGeom>
          <a:solidFill>
            <a:schemeClr val="accent3">
              <a:lumMod val="25000"/>
              <a:lumOff val="75000"/>
            </a:schemeClr>
          </a:solidFill>
          <a:ln w="12700" cap="flat" cmpd="sng" algn="ctr">
            <a:solidFill>
              <a:sysClr val="windowText" lastClr="000000"/>
            </a:solidFill>
            <a:prstDash val="solid"/>
            <a:miter lim="800000"/>
          </a:ln>
          <a:effectLst/>
        </p:spPr>
        <p:txBody>
          <a:bodyPr rtlCol="0" anchor="ctr"/>
          <a:lstStyle/>
          <a:p>
            <a:pPr algn="ctr" defTabSz="896350">
              <a:defRPr/>
            </a:pPr>
            <a:r>
              <a:rPr lang="en-US" sz="1632" u="sng" kern="0" dirty="0">
                <a:solidFill>
                  <a:prstClr val="white"/>
                </a:solidFill>
              </a:rPr>
              <a:t>Storage</a:t>
            </a:r>
            <a:endParaRPr lang="en-US" sz="1632" u="sng" kern="0" dirty="0">
              <a:solidFill>
                <a:prstClr val="white"/>
              </a:solidFill>
              <a:latin typeface="Calibri" panose="020F0502020204030204"/>
            </a:endParaRPr>
          </a:p>
          <a:p>
            <a:pPr algn="ctr" defTabSz="896350">
              <a:defRPr/>
            </a:pPr>
            <a:r>
              <a:rPr lang="en-US" sz="1632" kern="0" dirty="0">
                <a:solidFill>
                  <a:prstClr val="white"/>
                </a:solidFill>
                <a:latin typeface="Calibri" panose="020F0502020204030204"/>
              </a:rPr>
              <a:t>Remote storage.  Scales independently of compute</a:t>
            </a:r>
          </a:p>
        </p:txBody>
      </p:sp>
    </p:spTree>
    <p:extLst>
      <p:ext uri="{BB962C8B-B14F-4D97-AF65-F5344CB8AC3E}">
        <p14:creationId xmlns:p14="http://schemas.microsoft.com/office/powerpoint/2010/main" val="38018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500"/>
                                        <p:tgtEl>
                                          <p:spTgt spid="1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75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1"/>
                                        </p:tgtEl>
                                        <p:attrNameLst>
                                          <p:attrName>style.visibility</p:attrName>
                                        </p:attrNameLst>
                                      </p:cBhvr>
                                      <p:to>
                                        <p:strVal val="visible"/>
                                      </p:to>
                                    </p:set>
                                    <p:animEffect transition="in" filter="fade">
                                      <p:cBhvr>
                                        <p:cTn id="38" dur="750"/>
                                        <p:tgtEl>
                                          <p:spTgt spid="2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5"/>
                                        </p:tgtEl>
                                        <p:attrNameLst>
                                          <p:attrName>style.visibility</p:attrName>
                                        </p:attrNameLst>
                                      </p:cBhvr>
                                      <p:to>
                                        <p:strVal val="visible"/>
                                      </p:to>
                                    </p:set>
                                    <p:animEffect transition="in" filter="fade">
                                      <p:cBhvr>
                                        <p:cTn id="41" dur="750"/>
                                        <p:tgtEl>
                                          <p:spTgt spid="18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1"/>
                                        </p:tgtEl>
                                        <p:attrNameLst>
                                          <p:attrName>style.visibility</p:attrName>
                                        </p:attrNameLst>
                                      </p:cBhvr>
                                      <p:to>
                                        <p:strVal val="visible"/>
                                      </p:to>
                                    </p:set>
                                    <p:animEffect transition="in" filter="fade">
                                      <p:cBhvr>
                                        <p:cTn id="44" dur="750"/>
                                        <p:tgtEl>
                                          <p:spTgt spid="2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6"/>
                                        </p:tgtEl>
                                        <p:attrNameLst>
                                          <p:attrName>style.visibility</p:attrName>
                                        </p:attrNameLst>
                                      </p:cBhvr>
                                      <p:to>
                                        <p:strVal val="visible"/>
                                      </p:to>
                                    </p:set>
                                    <p:animEffect transition="in" filter="fade">
                                      <p:cBhvr>
                                        <p:cTn id="47" dur="750"/>
                                        <p:tgtEl>
                                          <p:spTgt spid="256"/>
                                        </p:tgtEl>
                                      </p:cBhvr>
                                    </p:animEffect>
                                  </p:childTnLst>
                                </p:cTn>
                              </p:par>
                            </p:childTnLst>
                          </p:cTn>
                        </p:par>
                        <p:par>
                          <p:cTn id="48" fill="hold">
                            <p:stCondLst>
                              <p:cond delay="4250"/>
                            </p:stCondLst>
                            <p:childTnLst>
                              <p:par>
                                <p:cTn id="49" presetID="10" presetClass="entr" presetSubtype="0" fill="hold" nodeType="afterEffect">
                                  <p:stCondLst>
                                    <p:cond delay="0"/>
                                  </p:stCondLst>
                                  <p:childTnLst>
                                    <p:set>
                                      <p:cBhvr>
                                        <p:cTn id="50" dur="1" fill="hold">
                                          <p:stCondLst>
                                            <p:cond delay="0"/>
                                          </p:stCondLst>
                                        </p:cTn>
                                        <p:tgtEl>
                                          <p:spTgt spid="304"/>
                                        </p:tgtEl>
                                        <p:attrNameLst>
                                          <p:attrName>style.visibility</p:attrName>
                                        </p:attrNameLst>
                                      </p:cBhvr>
                                      <p:to>
                                        <p:strVal val="visible"/>
                                      </p:to>
                                    </p:set>
                                    <p:animEffect transition="in" filter="fade">
                                      <p:cBhvr>
                                        <p:cTn id="51" dur="750"/>
                                        <p:tgtEl>
                                          <p:spTgt spid="304"/>
                                        </p:tgtEl>
                                      </p:cBhvr>
                                    </p:animEffect>
                                  </p:childTnLst>
                                </p:cTn>
                              </p:par>
                              <p:par>
                                <p:cTn id="52" presetID="10" presetClass="entr" presetSubtype="0" fill="hold" nodeType="withEffect">
                                  <p:stCondLst>
                                    <p:cond delay="0"/>
                                  </p:stCondLst>
                                  <p:childTnLst>
                                    <p:set>
                                      <p:cBhvr>
                                        <p:cTn id="53" dur="1" fill="hold">
                                          <p:stCondLst>
                                            <p:cond delay="0"/>
                                          </p:stCondLst>
                                        </p:cTn>
                                        <p:tgtEl>
                                          <p:spTgt spid="120"/>
                                        </p:tgtEl>
                                        <p:attrNameLst>
                                          <p:attrName>style.visibility</p:attrName>
                                        </p:attrNameLst>
                                      </p:cBhvr>
                                      <p:to>
                                        <p:strVal val="visible"/>
                                      </p:to>
                                    </p:set>
                                    <p:animEffect transition="in" filter="fade">
                                      <p:cBhvr>
                                        <p:cTn id="54" dur="750"/>
                                        <p:tgtEl>
                                          <p:spTgt spid="120"/>
                                        </p:tgtEl>
                                      </p:cBhvr>
                                    </p:animEffect>
                                  </p:childTnLst>
                                </p:cTn>
                              </p:par>
                              <p:par>
                                <p:cTn id="55" presetID="10" presetClass="entr" presetSubtype="0" fill="hold" nodeType="withEffect">
                                  <p:stCondLst>
                                    <p:cond delay="0"/>
                                  </p:stCondLst>
                                  <p:childTnLst>
                                    <p:set>
                                      <p:cBhvr>
                                        <p:cTn id="56" dur="1" fill="hold">
                                          <p:stCondLst>
                                            <p:cond delay="0"/>
                                          </p:stCondLst>
                                        </p:cTn>
                                        <p:tgtEl>
                                          <p:spTgt spid="306"/>
                                        </p:tgtEl>
                                        <p:attrNameLst>
                                          <p:attrName>style.visibility</p:attrName>
                                        </p:attrNameLst>
                                      </p:cBhvr>
                                      <p:to>
                                        <p:strVal val="visible"/>
                                      </p:to>
                                    </p:set>
                                    <p:animEffect transition="in" filter="fade">
                                      <p:cBhvr>
                                        <p:cTn id="57" dur="750"/>
                                        <p:tgtEl>
                                          <p:spTgt spid="306"/>
                                        </p:tgtEl>
                                      </p:cBhvr>
                                    </p:animEffect>
                                  </p:childTnLst>
                                </p:cTn>
                              </p:par>
                              <p:par>
                                <p:cTn id="58" presetID="10" presetClass="entr" presetSubtype="0" fill="hold" nodeType="withEffect">
                                  <p:stCondLst>
                                    <p:cond delay="0"/>
                                  </p:stCondLst>
                                  <p:childTnLst>
                                    <p:set>
                                      <p:cBhvr>
                                        <p:cTn id="59" dur="1" fill="hold">
                                          <p:stCondLst>
                                            <p:cond delay="0"/>
                                          </p:stCondLst>
                                        </p:cTn>
                                        <p:tgtEl>
                                          <p:spTgt spid="128"/>
                                        </p:tgtEl>
                                        <p:attrNameLst>
                                          <p:attrName>style.visibility</p:attrName>
                                        </p:attrNameLst>
                                      </p:cBhvr>
                                      <p:to>
                                        <p:strVal val="visible"/>
                                      </p:to>
                                    </p:set>
                                    <p:animEffect transition="in" filter="fade">
                                      <p:cBhvr>
                                        <p:cTn id="60" dur="750"/>
                                        <p:tgtEl>
                                          <p:spTgt spid="1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9"/>
                                        </p:tgtEl>
                                        <p:attrNameLst>
                                          <p:attrName>style.visibility</p:attrName>
                                        </p:attrNameLst>
                                      </p:cBhvr>
                                      <p:to>
                                        <p:strVal val="visible"/>
                                      </p:to>
                                    </p:set>
                                    <p:animEffect transition="in" filter="fade">
                                      <p:cBhvr>
                                        <p:cTn id="63" dur="750"/>
                                        <p:tgtEl>
                                          <p:spTgt spid="239"/>
                                        </p:tgtEl>
                                      </p:cBhvr>
                                    </p:animEffect>
                                  </p:childTnLst>
                                </p:cTn>
                              </p:par>
                            </p:childTnLst>
                          </p:cTn>
                        </p:par>
                        <p:par>
                          <p:cTn id="64" fill="hold">
                            <p:stCondLst>
                              <p:cond delay="5000"/>
                            </p:stCondLst>
                            <p:childTnLst>
                              <p:par>
                                <p:cTn id="65" presetID="10" presetClass="entr" presetSubtype="0" fill="hold" grpId="0" nodeType="afterEffect">
                                  <p:stCondLst>
                                    <p:cond delay="0"/>
                                  </p:stCondLst>
                                  <p:childTnLst>
                                    <p:set>
                                      <p:cBhvr>
                                        <p:cTn id="66" dur="1" fill="hold">
                                          <p:stCondLst>
                                            <p:cond delay="0"/>
                                          </p:stCondLst>
                                        </p:cTn>
                                        <p:tgtEl>
                                          <p:spTgt spid="112"/>
                                        </p:tgtEl>
                                        <p:attrNameLst>
                                          <p:attrName>style.visibility</p:attrName>
                                        </p:attrNameLst>
                                      </p:cBhvr>
                                      <p:to>
                                        <p:strVal val="visible"/>
                                      </p:to>
                                    </p:set>
                                    <p:animEffect transition="in" filter="fade">
                                      <p:cBhvr>
                                        <p:cTn id="67" dur="750"/>
                                        <p:tgtEl>
                                          <p:spTgt spid="112"/>
                                        </p:tgtEl>
                                      </p:cBhvr>
                                    </p:animEffect>
                                  </p:childTnLst>
                                </p:cTn>
                              </p:par>
                            </p:childTnLst>
                          </p:cTn>
                        </p:par>
                        <p:par>
                          <p:cTn id="68" fill="hold">
                            <p:stCondLst>
                              <p:cond delay="5750"/>
                            </p:stCondLst>
                            <p:childTnLst>
                              <p:par>
                                <p:cTn id="69" presetID="10" presetClass="entr" presetSubtype="0"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animEffect transition="in" filter="fade">
                                      <p:cBhvr>
                                        <p:cTn id="74"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45" grpId="0" animBg="1"/>
      <p:bldP spid="221" grpId="0" animBg="1"/>
      <p:bldP spid="185" grpId="0" animBg="1"/>
      <p:bldP spid="211" grpId="0" animBg="1"/>
      <p:bldP spid="256" grpId="0" animBg="1"/>
      <p:bldP spid="109" grpId="0" animBg="1"/>
      <p:bldP spid="111" grpId="0" animBg="1"/>
      <p:bldP spid="112" grpId="0" animBg="1"/>
      <p:bldP spid="2" grpId="0" animBg="1"/>
      <p:bldP spid="7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Warehouse Units</a:t>
            </a:r>
          </a:p>
        </p:txBody>
      </p:sp>
      <p:grpSp>
        <p:nvGrpSpPr>
          <p:cNvPr id="3" name="Group 2">
            <a:extLst>
              <a:ext uri="{FF2B5EF4-FFF2-40B4-BE49-F238E27FC236}">
                <a16:creationId xmlns:a16="http://schemas.microsoft.com/office/drawing/2014/main" id="{7D1CD8CB-421F-45DF-93F8-2DE89DF99E69}"/>
              </a:ext>
            </a:extLst>
          </p:cNvPr>
          <p:cNvGrpSpPr/>
          <p:nvPr/>
        </p:nvGrpSpPr>
        <p:grpSpPr>
          <a:xfrm>
            <a:off x="1112837" y="3116262"/>
            <a:ext cx="6687886" cy="1799745"/>
            <a:chOff x="1112837" y="2856885"/>
            <a:chExt cx="6687886" cy="1799745"/>
          </a:xfrm>
        </p:grpSpPr>
        <p:sp>
          <p:nvSpPr>
            <p:cNvPr id="5" name="Rectangle 4"/>
            <p:cNvSpPr/>
            <p:nvPr/>
          </p:nvSpPr>
          <p:spPr bwMode="auto">
            <a:xfrm>
              <a:off x="1112837" y="2856885"/>
              <a:ext cx="1799745" cy="179974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CPU</a:t>
              </a:r>
            </a:p>
          </p:txBody>
        </p:sp>
        <p:sp>
          <p:nvSpPr>
            <p:cNvPr id="6" name="Rectangle 5"/>
            <p:cNvSpPr/>
            <p:nvPr/>
          </p:nvSpPr>
          <p:spPr bwMode="auto">
            <a:xfrm>
              <a:off x="3563372" y="2856885"/>
              <a:ext cx="1799745" cy="179974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RAM</a:t>
              </a:r>
            </a:p>
          </p:txBody>
        </p:sp>
        <p:sp>
          <p:nvSpPr>
            <p:cNvPr id="7" name="Rectangle 6"/>
            <p:cNvSpPr/>
            <p:nvPr/>
          </p:nvSpPr>
          <p:spPr bwMode="auto">
            <a:xfrm>
              <a:off x="6000978" y="2856885"/>
              <a:ext cx="1799745" cy="17997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3999" dirty="0">
                  <a:gradFill>
                    <a:gsLst>
                      <a:gs pos="0">
                        <a:srgbClr val="FFFFFF"/>
                      </a:gs>
                      <a:gs pos="100000">
                        <a:srgbClr val="FFFFFF"/>
                      </a:gs>
                    </a:gsLst>
                    <a:lin ang="5400000" scaled="0"/>
                  </a:gradFill>
                  <a:ea typeface="Segoe UI" pitchFamily="34" charset="0"/>
                  <a:cs typeface="Segoe UI" pitchFamily="34" charset="0"/>
                </a:rPr>
                <a:t>I/O</a:t>
              </a:r>
            </a:p>
          </p:txBody>
        </p:sp>
      </p:grpSp>
      <p:graphicFrame>
        <p:nvGraphicFramePr>
          <p:cNvPr id="9" name="Table 8"/>
          <p:cNvGraphicFramePr>
            <a:graphicFrameLocks noGrp="1"/>
          </p:cNvGraphicFramePr>
          <p:nvPr>
            <p:extLst>
              <p:ext uri="{D42A27DB-BD31-4B8C-83A1-F6EECF244321}">
                <p14:modId xmlns:p14="http://schemas.microsoft.com/office/powerpoint/2010/main" val="1203862504"/>
              </p:ext>
            </p:extLst>
          </p:nvPr>
        </p:nvGraphicFramePr>
        <p:xfrm>
          <a:off x="10220229" y="659384"/>
          <a:ext cx="1619770" cy="5768872"/>
        </p:xfrm>
        <a:graphic>
          <a:graphicData uri="http://schemas.openxmlformats.org/drawingml/2006/table">
            <a:tbl>
              <a:tblPr firstRow="1" bandRow="1">
                <a:tableStyleId>{FABFCF23-3B69-468F-B69F-88F6DE6A72F2}</a:tableStyleId>
              </a:tblPr>
              <a:tblGrid>
                <a:gridCol w="1619770">
                  <a:extLst>
                    <a:ext uri="{9D8B030D-6E8A-4147-A177-3AD203B41FA5}">
                      <a16:colId xmlns:a16="http://schemas.microsoft.com/office/drawing/2014/main" val="4153378583"/>
                    </a:ext>
                  </a:extLst>
                </a:gridCol>
              </a:tblGrid>
              <a:tr h="729586">
                <a:tc>
                  <a:txBody>
                    <a:bodyPr/>
                    <a:lstStyle/>
                    <a:p>
                      <a:pPr algn="ctr"/>
                      <a:r>
                        <a:rPr lang="en-US" sz="2400"/>
                        <a:t>DWU</a:t>
                      </a:r>
                      <a:endParaRPr lang="en-US" sz="2400" b="0">
                        <a:solidFill>
                          <a:schemeClr val="bg1"/>
                        </a:solidFill>
                        <a:latin typeface="+mn-lt"/>
                      </a:endParaRPr>
                    </a:p>
                  </a:txBody>
                  <a:tcPr marL="91427" marR="91427" marT="0" marB="0" anchor="ctr"/>
                </a:tc>
                <a:extLst>
                  <a:ext uri="{0D108BD9-81ED-4DB2-BD59-A6C34878D82A}">
                    <a16:rowId xmlns:a16="http://schemas.microsoft.com/office/drawing/2014/main" val="2533851355"/>
                  </a:ext>
                </a:extLst>
              </a:tr>
              <a:tr h="359949">
                <a:tc>
                  <a:txBody>
                    <a:bodyPr/>
                    <a:lstStyle/>
                    <a:p>
                      <a:pPr algn="ctr"/>
                      <a:r>
                        <a:rPr lang="en-US" sz="2000"/>
                        <a:t>100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477186362"/>
                  </a:ext>
                </a:extLst>
              </a:tr>
              <a:tr h="359949">
                <a:tc>
                  <a:txBody>
                    <a:bodyPr/>
                    <a:lstStyle/>
                    <a:p>
                      <a:pPr algn="ctr"/>
                      <a:r>
                        <a:rPr lang="en-US" sz="2000"/>
                        <a:t>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17118834"/>
                  </a:ext>
                </a:extLst>
              </a:tr>
              <a:tr h="359949">
                <a:tc>
                  <a:txBody>
                    <a:bodyPr/>
                    <a:lstStyle/>
                    <a:p>
                      <a:pPr algn="ctr"/>
                      <a:r>
                        <a:rPr lang="en-US" sz="2000"/>
                        <a:t>300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753638064"/>
                  </a:ext>
                </a:extLst>
              </a:tr>
              <a:tr h="359949">
                <a:tc>
                  <a:txBody>
                    <a:bodyPr/>
                    <a:lstStyle/>
                    <a:p>
                      <a:pPr algn="ctr"/>
                      <a:r>
                        <a:rPr lang="en-US" sz="2000"/>
                        <a:t>400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015905599"/>
                  </a:ext>
                </a:extLst>
              </a:tr>
              <a:tr h="359949">
                <a:tc>
                  <a:txBody>
                    <a:bodyPr/>
                    <a:lstStyle/>
                    <a:p>
                      <a:pPr algn="ctr"/>
                      <a:r>
                        <a:rPr lang="en-US" sz="2000"/>
                        <a:t>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49564835"/>
                  </a:ext>
                </a:extLst>
              </a:tr>
              <a:tr h="359949">
                <a:tc>
                  <a:txBody>
                    <a:bodyPr/>
                    <a:lstStyle/>
                    <a:p>
                      <a:pPr algn="ctr"/>
                      <a:r>
                        <a:rPr lang="en-US" sz="2000"/>
                        <a:t>600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645219303"/>
                  </a:ext>
                </a:extLst>
              </a:tr>
              <a:tr h="359949">
                <a:tc>
                  <a:txBody>
                    <a:bodyPr/>
                    <a:lstStyle/>
                    <a:p>
                      <a:pPr algn="ctr"/>
                      <a:r>
                        <a:rPr lang="en-US" sz="2000"/>
                        <a:t>1000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957425811"/>
                  </a:ext>
                </a:extLst>
              </a:tr>
              <a:tr h="359949">
                <a:tc>
                  <a:txBody>
                    <a:bodyPr/>
                    <a:lstStyle/>
                    <a:p>
                      <a:pPr algn="ctr"/>
                      <a:r>
                        <a:rPr lang="en-US" sz="2000"/>
                        <a:t>1200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2701832221"/>
                  </a:ext>
                </a:extLst>
              </a:tr>
              <a:tr h="359949">
                <a:tc>
                  <a:txBody>
                    <a:bodyPr/>
                    <a:lstStyle/>
                    <a:p>
                      <a:pPr algn="ctr"/>
                      <a:r>
                        <a:rPr lang="en-US" sz="2000"/>
                        <a:t>1500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3231641694"/>
                  </a:ext>
                </a:extLst>
              </a:tr>
              <a:tr h="359949">
                <a:tc>
                  <a:txBody>
                    <a:bodyPr/>
                    <a:lstStyle/>
                    <a:p>
                      <a:pPr algn="ctr"/>
                      <a:r>
                        <a:rPr lang="en-US" sz="2000"/>
                        <a:t>2000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246155575"/>
                  </a:ext>
                </a:extLst>
              </a:tr>
              <a:tr h="359949">
                <a:tc>
                  <a:txBody>
                    <a:bodyPr/>
                    <a:lstStyle/>
                    <a:p>
                      <a:pPr algn="ctr"/>
                      <a:r>
                        <a:rPr lang="en-US" sz="2000"/>
                        <a:t>3000</a:t>
                      </a:r>
                      <a:endParaRPr lang="en-US" sz="200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520820379"/>
                  </a:ext>
                </a:extLst>
              </a:tr>
              <a:tr h="359949">
                <a:tc>
                  <a:txBody>
                    <a:bodyPr/>
                    <a:lstStyle/>
                    <a:p>
                      <a:pPr algn="ctr"/>
                      <a:r>
                        <a:rPr lang="en-US" sz="2000" dirty="0"/>
                        <a:t>6000</a:t>
                      </a:r>
                      <a:endParaRPr lang="en-US" sz="2000" dirty="0">
                        <a:gradFill>
                          <a:gsLst>
                            <a:gs pos="66981">
                              <a:schemeClr val="tx1">
                                <a:lumMod val="75000"/>
                                <a:lumOff val="25000"/>
                              </a:schemeClr>
                            </a:gs>
                            <a:gs pos="0">
                              <a:schemeClr val="tx1">
                                <a:lumMod val="75000"/>
                                <a:lumOff val="25000"/>
                              </a:schemeClr>
                            </a:gs>
                          </a:gsLst>
                          <a:lin ang="5400000" scaled="0"/>
                        </a:gradFill>
                      </a:endParaRPr>
                    </a:p>
                  </a:txBody>
                  <a:tcPr marL="91427" marR="91427" marT="0" marB="0" anchor="ctr"/>
                </a:tc>
                <a:extLst>
                  <a:ext uri="{0D108BD9-81ED-4DB2-BD59-A6C34878D82A}">
                    <a16:rowId xmlns:a16="http://schemas.microsoft.com/office/drawing/2014/main" val="1839557582"/>
                  </a:ext>
                </a:extLst>
              </a:tr>
              <a:tr h="359949">
                <a:tc>
                  <a:txBody>
                    <a:bodyPr/>
                    <a:lstStyle/>
                    <a:p>
                      <a:pPr algn="ctr"/>
                      <a:r>
                        <a:rPr lang="en-US" sz="2000" dirty="0">
                          <a:solidFill>
                            <a:schemeClr val="tx1"/>
                          </a:solidFill>
                        </a:rPr>
                        <a:t>…</a:t>
                      </a:r>
                    </a:p>
                  </a:txBody>
                  <a:tcPr marL="91427" marR="91427" marT="0" marB="0" anchor="ctr"/>
                </a:tc>
                <a:extLst>
                  <a:ext uri="{0D108BD9-81ED-4DB2-BD59-A6C34878D82A}">
                    <a16:rowId xmlns:a16="http://schemas.microsoft.com/office/drawing/2014/main" val="1619682564"/>
                  </a:ext>
                </a:extLst>
              </a:tr>
              <a:tr h="359949">
                <a:tc>
                  <a:txBody>
                    <a:bodyPr/>
                    <a:lstStyle/>
                    <a:p>
                      <a:pPr algn="ctr"/>
                      <a:r>
                        <a:rPr lang="en-US" sz="2000" dirty="0">
                          <a:solidFill>
                            <a:schemeClr val="tx1"/>
                          </a:solidFill>
                        </a:rPr>
                        <a:t>30000</a:t>
                      </a:r>
                    </a:p>
                  </a:txBody>
                  <a:tcPr marL="91427" marR="91427" marT="0" marB="0" anchor="ctr"/>
                </a:tc>
                <a:extLst>
                  <a:ext uri="{0D108BD9-81ED-4DB2-BD59-A6C34878D82A}">
                    <a16:rowId xmlns:a16="http://schemas.microsoft.com/office/drawing/2014/main" val="2566515835"/>
                  </a:ext>
                </a:extLst>
              </a:tr>
            </a:tbl>
          </a:graphicData>
        </a:graphic>
      </p:graphicFrame>
      <p:sp>
        <p:nvSpPr>
          <p:cNvPr id="10" name="Text Placeholder 9">
            <a:extLst>
              <a:ext uri="{FF2B5EF4-FFF2-40B4-BE49-F238E27FC236}">
                <a16:creationId xmlns:a16="http://schemas.microsoft.com/office/drawing/2014/main" id="{7BE3DC64-0A90-4A95-84C9-A5350759E476}"/>
              </a:ext>
            </a:extLst>
          </p:cNvPr>
          <p:cNvSpPr>
            <a:spLocks noGrp="1"/>
          </p:cNvSpPr>
          <p:nvPr>
            <p:ph type="body" sz="quarter" idx="10"/>
          </p:nvPr>
        </p:nvSpPr>
        <p:spPr>
          <a:xfrm>
            <a:off x="275482" y="1213175"/>
            <a:ext cx="8381155" cy="1314912"/>
          </a:xfrm>
        </p:spPr>
        <p:txBody>
          <a:bodyPr/>
          <a:lstStyle/>
          <a:p>
            <a:r>
              <a:rPr lang="en-US" dirty="0"/>
              <a:t>Normalized amount of compute</a:t>
            </a:r>
          </a:p>
          <a:p>
            <a:r>
              <a:rPr lang="en-US" dirty="0"/>
              <a:t>Converts to billing units i.e. what you pay</a:t>
            </a:r>
          </a:p>
        </p:txBody>
      </p:sp>
      <p:sp>
        <p:nvSpPr>
          <p:cNvPr id="4" name="Rectangle 3">
            <a:hlinkClick r:id="rId3"/>
            <a:extLst>
              <a:ext uri="{FF2B5EF4-FFF2-40B4-BE49-F238E27FC236}">
                <a16:creationId xmlns:a16="http://schemas.microsoft.com/office/drawing/2014/main" id="{03F58811-AD3B-4C83-8857-E5814324BFE4}"/>
              </a:ext>
            </a:extLst>
          </p:cNvPr>
          <p:cNvSpPr/>
          <p:nvPr/>
        </p:nvSpPr>
        <p:spPr>
          <a:xfrm>
            <a:off x="25489" y="6625193"/>
            <a:ext cx="1886935" cy="369332"/>
          </a:xfrm>
          <a:prstGeom prst="rect">
            <a:avLst/>
          </a:prstGeom>
        </p:spPr>
        <p:txBody>
          <a:bodyPr wrap="square">
            <a:spAutoFit/>
          </a:bodyPr>
          <a:lstStyle/>
          <a:p>
            <a:r>
              <a:rPr lang="en-US" u="sng" dirty="0">
                <a:solidFill>
                  <a:schemeClr val="accent3">
                    <a:lumMod val="90000"/>
                    <a:lumOff val="10000"/>
                  </a:schemeClr>
                </a:solidFill>
              </a:rPr>
              <a:t>DWU</a:t>
            </a:r>
          </a:p>
        </p:txBody>
      </p:sp>
    </p:spTree>
    <p:extLst>
      <p:ext uri="{BB962C8B-B14F-4D97-AF65-F5344CB8AC3E}">
        <p14:creationId xmlns:p14="http://schemas.microsoft.com/office/powerpoint/2010/main" val="2203816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pic>
        <p:nvPicPr>
          <p:cNvPr id="208" name="Compute Node 05"/>
          <p:cNvPicPr>
            <a:picLocks noChangeAspect="1"/>
          </p:cNvPicPr>
          <p:nvPr/>
        </p:nvPicPr>
        <p:blipFill>
          <a:blip r:embed="rId4">
            <a:biLevel thresh="25000"/>
          </a:blip>
          <a:stretch>
            <a:fillRect/>
          </a:stretch>
        </p:blipFill>
        <p:spPr>
          <a:xfrm>
            <a:off x="5406774" y="2802243"/>
            <a:ext cx="780179" cy="780179"/>
          </a:xfrm>
          <a:prstGeom prst="rect">
            <a:avLst/>
          </a:prstGeom>
          <a:ln>
            <a:noFill/>
          </a:ln>
        </p:spPr>
      </p:pic>
      <p:pic>
        <p:nvPicPr>
          <p:cNvPr id="206" name="Compute Node 04"/>
          <p:cNvPicPr>
            <a:picLocks noChangeAspect="1"/>
          </p:cNvPicPr>
          <p:nvPr/>
        </p:nvPicPr>
        <p:blipFill>
          <a:blip r:embed="rId4">
            <a:biLevel thresh="25000"/>
          </a:blip>
          <a:stretch>
            <a:fillRect/>
          </a:stretch>
        </p:blipFill>
        <p:spPr>
          <a:xfrm>
            <a:off x="4564023" y="2802243"/>
            <a:ext cx="780179" cy="780179"/>
          </a:xfrm>
          <a:prstGeom prst="rect">
            <a:avLst/>
          </a:prstGeom>
          <a:ln>
            <a:noFill/>
          </a:ln>
        </p:spPr>
      </p:pic>
      <p:pic>
        <p:nvPicPr>
          <p:cNvPr id="207" name="Compute Node 03"/>
          <p:cNvPicPr>
            <a:picLocks noChangeAspect="1"/>
          </p:cNvPicPr>
          <p:nvPr/>
        </p:nvPicPr>
        <p:blipFill>
          <a:blip r:embed="rId4">
            <a:biLevel thresh="25000"/>
          </a:blip>
          <a:stretch>
            <a:fillRect/>
          </a:stretch>
        </p:blipFill>
        <p:spPr>
          <a:xfrm>
            <a:off x="3721271" y="2802243"/>
            <a:ext cx="780179" cy="780179"/>
          </a:xfrm>
          <a:prstGeom prst="rect">
            <a:avLst/>
          </a:prstGeom>
          <a:ln>
            <a:noFill/>
          </a:ln>
        </p:spPr>
      </p:pic>
      <p:pic>
        <p:nvPicPr>
          <p:cNvPr id="108" name="Compute Node 02"/>
          <p:cNvPicPr>
            <a:picLocks noChangeAspect="1"/>
          </p:cNvPicPr>
          <p:nvPr/>
        </p:nvPicPr>
        <p:blipFill>
          <a:blip r:embed="rId4">
            <a:biLevel thresh="25000"/>
          </a:blip>
          <a:stretch>
            <a:fillRect/>
          </a:stretch>
        </p:blipFill>
        <p:spPr>
          <a:xfrm>
            <a:off x="2878520" y="2802243"/>
            <a:ext cx="780179" cy="780179"/>
          </a:xfrm>
          <a:prstGeom prst="rect">
            <a:avLst/>
          </a:prstGeom>
          <a:ln>
            <a:noFill/>
          </a:ln>
        </p:spPr>
      </p:pic>
      <p:pic>
        <p:nvPicPr>
          <p:cNvPr id="205" name="Compute Node 01"/>
          <p:cNvPicPr>
            <a:picLocks noChangeAspect="1"/>
          </p:cNvPicPr>
          <p:nvPr/>
        </p:nvPicPr>
        <p:blipFill>
          <a:blip r:embed="rId4">
            <a:biLevel thresh="25000"/>
          </a:blip>
          <a:stretch>
            <a:fillRect/>
          </a:stretch>
        </p:blipFill>
        <p:spPr>
          <a:xfrm>
            <a:off x="2035770" y="2802243"/>
            <a:ext cx="780179" cy="780179"/>
          </a:xfrm>
          <a:prstGeom prst="rect">
            <a:avLst/>
          </a:prstGeom>
          <a:ln>
            <a:noFill/>
          </a:ln>
        </p:spPr>
      </p:pic>
      <p:grpSp>
        <p:nvGrpSpPr>
          <p:cNvPr id="6" name="Control Set"/>
          <p:cNvGrpSpPr/>
          <p:nvPr/>
        </p:nvGrpSpPr>
        <p:grpSpPr>
          <a:xfrm>
            <a:off x="5828148" y="1769317"/>
            <a:ext cx="2333315" cy="780179"/>
            <a:chOff x="5828092" y="1769070"/>
            <a:chExt cx="2333646" cy="780290"/>
          </a:xfrm>
        </p:grpSpPr>
        <p:pic>
          <p:nvPicPr>
            <p:cNvPr id="215" name="Control Node"/>
            <p:cNvPicPr>
              <a:picLocks noChangeAspect="1"/>
            </p:cNvPicPr>
            <p:nvPr/>
          </p:nvPicPr>
          <p:blipFill>
            <a:blip r:embed="rId4">
              <a:biLevel thresh="25000"/>
            </a:blip>
            <a:stretch>
              <a:fillRect/>
            </a:stretch>
          </p:blipFill>
          <p:spPr>
            <a:xfrm>
              <a:off x="5828092" y="1769070"/>
              <a:ext cx="780290" cy="780290"/>
            </a:xfrm>
            <a:prstGeom prst="rect">
              <a:avLst/>
            </a:prstGeom>
            <a:ln>
              <a:noFill/>
            </a:ln>
          </p:spPr>
        </p:pic>
        <p:sp>
          <p:nvSpPr>
            <p:cNvPr id="110" name="Control Text"/>
            <p:cNvSpPr txBox="1"/>
            <p:nvPr/>
          </p:nvSpPr>
          <p:spPr>
            <a:xfrm>
              <a:off x="6792546" y="1842172"/>
              <a:ext cx="1369192" cy="634530"/>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sp>
        <p:nvSpPr>
          <p:cNvPr id="3" name="Title 2"/>
          <p:cNvSpPr>
            <a:spLocks noGrp="1"/>
          </p:cNvSpPr>
          <p:nvPr>
            <p:ph type="title"/>
          </p:nvPr>
        </p:nvSpPr>
        <p:spPr/>
        <p:txBody>
          <a:bodyPr/>
          <a:lstStyle/>
          <a:p>
            <a:r>
              <a:rPr lang="en-GB" dirty="0"/>
              <a:t>Separate compute from storage</a:t>
            </a:r>
            <a:br>
              <a:rPr lang="en-GB" dirty="0"/>
            </a:br>
            <a:endParaRPr lang="en-US" dirty="0"/>
          </a:p>
        </p:txBody>
      </p:sp>
      <p:grpSp>
        <p:nvGrpSpPr>
          <p:cNvPr id="53" name="Group 52">
            <a:extLst>
              <a:ext uri="{FF2B5EF4-FFF2-40B4-BE49-F238E27FC236}">
                <a16:creationId xmlns:a16="http://schemas.microsoft.com/office/drawing/2014/main" id="{58A7A2A9-5698-47D9-A952-C8FF4CEDB6E9}"/>
              </a:ext>
            </a:extLst>
          </p:cNvPr>
          <p:cNvGrpSpPr>
            <a:grpSpLocks noChangeAspect="1"/>
          </p:cNvGrpSpPr>
          <p:nvPr/>
        </p:nvGrpSpPr>
        <p:grpSpPr>
          <a:xfrm>
            <a:off x="10456416" y="261570"/>
            <a:ext cx="1317525" cy="1278495"/>
            <a:chOff x="7961114" y="2149640"/>
            <a:chExt cx="2847900" cy="2763537"/>
          </a:xfrm>
        </p:grpSpPr>
        <p:grpSp>
          <p:nvGrpSpPr>
            <p:cNvPr id="64" name="Group 63">
              <a:extLst>
                <a:ext uri="{FF2B5EF4-FFF2-40B4-BE49-F238E27FC236}">
                  <a16:creationId xmlns:a16="http://schemas.microsoft.com/office/drawing/2014/main" id="{CE3CE2BD-C409-4018-A837-EBBDBDC65107}"/>
                </a:ext>
              </a:extLst>
            </p:cNvPr>
            <p:cNvGrpSpPr/>
            <p:nvPr/>
          </p:nvGrpSpPr>
          <p:grpSpPr>
            <a:xfrm>
              <a:off x="9583572" y="3290523"/>
              <a:ext cx="1225442" cy="1622654"/>
              <a:chOff x="5933635" y="4575515"/>
              <a:chExt cx="304757" cy="403541"/>
            </a:xfrm>
          </p:grpSpPr>
          <p:grpSp>
            <p:nvGrpSpPr>
              <p:cNvPr id="90" name="Group 89">
                <a:extLst>
                  <a:ext uri="{FF2B5EF4-FFF2-40B4-BE49-F238E27FC236}">
                    <a16:creationId xmlns:a16="http://schemas.microsoft.com/office/drawing/2014/main" id="{314B354E-9771-49A9-9D0D-B7EE56BDA800}"/>
                  </a:ext>
                </a:extLst>
              </p:cNvPr>
              <p:cNvGrpSpPr>
                <a:grpSpLocks noChangeAspect="1"/>
              </p:cNvGrpSpPr>
              <p:nvPr/>
            </p:nvGrpSpPr>
            <p:grpSpPr>
              <a:xfrm>
                <a:off x="5933635" y="4575515"/>
                <a:ext cx="304757" cy="403541"/>
                <a:chOff x="784223" y="4300538"/>
                <a:chExt cx="460378" cy="609600"/>
              </a:xfrm>
            </p:grpSpPr>
            <p:sp>
              <p:nvSpPr>
                <p:cNvPr id="92" name="Freeform 6">
                  <a:extLst>
                    <a:ext uri="{FF2B5EF4-FFF2-40B4-BE49-F238E27FC236}">
                      <a16:creationId xmlns:a16="http://schemas.microsoft.com/office/drawing/2014/main" id="{AB22156F-2B4D-4169-A9C6-9935B67D17CD}"/>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a:extLst>
                    <a:ext uri="{FF2B5EF4-FFF2-40B4-BE49-F238E27FC236}">
                      <a16:creationId xmlns:a16="http://schemas.microsoft.com/office/drawing/2014/main" id="{AA52029D-2C04-4D5C-B320-71733DC360F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a:extLst>
                    <a:ext uri="{FF2B5EF4-FFF2-40B4-BE49-F238E27FC236}">
                      <a16:creationId xmlns:a16="http://schemas.microsoft.com/office/drawing/2014/main" id="{1D098808-5256-464B-868B-0E8C2FE5FBC2}"/>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a:extLst>
                    <a:ext uri="{FF2B5EF4-FFF2-40B4-BE49-F238E27FC236}">
                      <a16:creationId xmlns:a16="http://schemas.microsoft.com/office/drawing/2014/main" id="{FA187FF8-F36C-486A-945D-DD7D97DB3B98}"/>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a:extLst>
                    <a:ext uri="{FF2B5EF4-FFF2-40B4-BE49-F238E27FC236}">
                      <a16:creationId xmlns:a16="http://schemas.microsoft.com/office/drawing/2014/main" id="{A33EA3B4-258F-44AB-8FCE-239C9091C4B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a:extLst>
                  <a:ext uri="{FF2B5EF4-FFF2-40B4-BE49-F238E27FC236}">
                    <a16:creationId xmlns:a16="http://schemas.microsoft.com/office/drawing/2014/main" id="{4AEEB0A3-3476-4ECC-8A36-B0E74E603317}"/>
                  </a:ext>
                </a:extLst>
              </p:cNvPr>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a:extLst>
                <a:ext uri="{FF2B5EF4-FFF2-40B4-BE49-F238E27FC236}">
                  <a16:creationId xmlns:a16="http://schemas.microsoft.com/office/drawing/2014/main" id="{202233CE-45D2-4787-A224-CB18F385913F}"/>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04DF437-2E29-431D-B82C-B89F9221EB46}"/>
                </a:ext>
              </a:extLst>
            </p:cNvPr>
            <p:cNvGrpSpPr/>
            <p:nvPr/>
          </p:nvGrpSpPr>
          <p:grpSpPr>
            <a:xfrm>
              <a:off x="8621630" y="3025541"/>
              <a:ext cx="294478" cy="295175"/>
              <a:chOff x="8642442" y="3025541"/>
              <a:chExt cx="294478" cy="295175"/>
            </a:xfrm>
          </p:grpSpPr>
          <p:sp>
            <p:nvSpPr>
              <p:cNvPr id="87" name="Rectangle 86">
                <a:extLst>
                  <a:ext uri="{FF2B5EF4-FFF2-40B4-BE49-F238E27FC236}">
                    <a16:creationId xmlns:a16="http://schemas.microsoft.com/office/drawing/2014/main" id="{CB7A3706-3836-443D-A23E-DCAC7D838A23}"/>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a:extLst>
                  <a:ext uri="{FF2B5EF4-FFF2-40B4-BE49-F238E27FC236}">
                    <a16:creationId xmlns:a16="http://schemas.microsoft.com/office/drawing/2014/main" id="{28917951-B7D2-4E4D-AC6A-FD61078F9B0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a:extLst>
                  <a:ext uri="{FF2B5EF4-FFF2-40B4-BE49-F238E27FC236}">
                    <a16:creationId xmlns:a16="http://schemas.microsoft.com/office/drawing/2014/main" id="{4A6B5F3A-D906-47B7-9673-AE78E1BB265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3D330D65-7F19-475C-9284-16D1FED3EC2A}"/>
                </a:ext>
              </a:extLst>
            </p:cNvPr>
            <p:cNvGrpSpPr/>
            <p:nvPr/>
          </p:nvGrpSpPr>
          <p:grpSpPr>
            <a:xfrm>
              <a:off x="8426775" y="3393792"/>
              <a:ext cx="294478" cy="295175"/>
              <a:chOff x="8642442" y="3025541"/>
              <a:chExt cx="294478" cy="295175"/>
            </a:xfrm>
          </p:grpSpPr>
          <p:sp>
            <p:nvSpPr>
              <p:cNvPr id="84" name="Rectangle 83">
                <a:extLst>
                  <a:ext uri="{FF2B5EF4-FFF2-40B4-BE49-F238E27FC236}">
                    <a16:creationId xmlns:a16="http://schemas.microsoft.com/office/drawing/2014/main" id="{C931345E-3E36-4EB3-A1F2-0FFBD512573E}"/>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a:extLst>
                  <a:ext uri="{FF2B5EF4-FFF2-40B4-BE49-F238E27FC236}">
                    <a16:creationId xmlns:a16="http://schemas.microsoft.com/office/drawing/2014/main" id="{A175AFF1-D353-4361-A888-1C167709D88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a:extLst>
                  <a:ext uri="{FF2B5EF4-FFF2-40B4-BE49-F238E27FC236}">
                    <a16:creationId xmlns:a16="http://schemas.microsoft.com/office/drawing/2014/main" id="{FC5AB251-7B82-43CD-A85D-2A469BCE0973}"/>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1C529DAF-42AE-4FAF-A1B8-A44A5D1BDF9F}"/>
                </a:ext>
              </a:extLst>
            </p:cNvPr>
            <p:cNvGrpSpPr/>
            <p:nvPr/>
          </p:nvGrpSpPr>
          <p:grpSpPr>
            <a:xfrm>
              <a:off x="8816486" y="3393792"/>
              <a:ext cx="294478" cy="295175"/>
              <a:chOff x="8642442" y="3025541"/>
              <a:chExt cx="294478" cy="295175"/>
            </a:xfrm>
          </p:grpSpPr>
          <p:sp>
            <p:nvSpPr>
              <p:cNvPr id="81" name="Rectangle 80">
                <a:extLst>
                  <a:ext uri="{FF2B5EF4-FFF2-40B4-BE49-F238E27FC236}">
                    <a16:creationId xmlns:a16="http://schemas.microsoft.com/office/drawing/2014/main" id="{BC0BC42F-6E9F-49B5-A465-5EA094AE1977}"/>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0A541272-33D8-44A7-9E8D-E9753C8A2BAB}"/>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8608D5B8-9F55-4755-AAED-5A653BB8FA66}"/>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6F07C5E-AD0B-43DF-8EB5-F4BC1349073C}"/>
                </a:ext>
              </a:extLst>
            </p:cNvPr>
            <p:cNvGrpSpPr/>
            <p:nvPr/>
          </p:nvGrpSpPr>
          <p:grpSpPr>
            <a:xfrm>
              <a:off x="8426775" y="3766437"/>
              <a:ext cx="294478" cy="295175"/>
              <a:chOff x="8642442" y="3025541"/>
              <a:chExt cx="294478" cy="295175"/>
            </a:xfrm>
          </p:grpSpPr>
          <p:sp>
            <p:nvSpPr>
              <p:cNvPr id="78" name="Rectangle 77">
                <a:extLst>
                  <a:ext uri="{FF2B5EF4-FFF2-40B4-BE49-F238E27FC236}">
                    <a16:creationId xmlns:a16="http://schemas.microsoft.com/office/drawing/2014/main" id="{AC48AEF3-676D-4765-A25A-91BCF4659180}"/>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AE63A3B9-B561-4F00-BC73-8772E8BCE187}"/>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38F46983-29F6-4BD5-BB57-80CB18F8614B}"/>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2BDB042-955F-448C-9B04-F1D68EABCE45}"/>
                </a:ext>
              </a:extLst>
            </p:cNvPr>
            <p:cNvGrpSpPr/>
            <p:nvPr/>
          </p:nvGrpSpPr>
          <p:grpSpPr>
            <a:xfrm>
              <a:off x="9206198" y="3766437"/>
              <a:ext cx="294478" cy="295175"/>
              <a:chOff x="8642442" y="3025541"/>
              <a:chExt cx="294478" cy="295175"/>
            </a:xfrm>
          </p:grpSpPr>
          <p:sp>
            <p:nvSpPr>
              <p:cNvPr id="75" name="Rectangle 74">
                <a:extLst>
                  <a:ext uri="{FF2B5EF4-FFF2-40B4-BE49-F238E27FC236}">
                    <a16:creationId xmlns:a16="http://schemas.microsoft.com/office/drawing/2014/main" id="{6F625091-9343-42C1-9271-20124FBF53C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AABA3910-AFDD-4444-9727-DC25DC95750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5A06CBEC-881F-4BF5-931B-FAC395C4CA6E}"/>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819E3CC2-E356-4DAC-ABA8-7BE853B96075}"/>
                </a:ext>
              </a:extLst>
            </p:cNvPr>
            <p:cNvGrpSpPr/>
            <p:nvPr/>
          </p:nvGrpSpPr>
          <p:grpSpPr>
            <a:xfrm>
              <a:off x="8816486" y="3766436"/>
              <a:ext cx="294478" cy="295175"/>
              <a:chOff x="8642442" y="3025541"/>
              <a:chExt cx="294478" cy="295175"/>
            </a:xfrm>
          </p:grpSpPr>
          <p:sp>
            <p:nvSpPr>
              <p:cNvPr id="72" name="Rectangle 71">
                <a:extLst>
                  <a:ext uri="{FF2B5EF4-FFF2-40B4-BE49-F238E27FC236}">
                    <a16:creationId xmlns:a16="http://schemas.microsoft.com/office/drawing/2014/main" id="{9BF92D7C-E711-47A0-B8F1-4765A249FBAC}"/>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FA722C61-3BCF-406A-8F1D-3DE9E38E533D}"/>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18B5AF49-E8CB-457D-8438-C2BED045C302}"/>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968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par>
                                <p:cTn id="19" presetID="10"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fade">
                                      <p:cBhvr>
                                        <p:cTn id="21" dur="500"/>
                                        <p:tgtEl>
                                          <p:spTgt spid="108"/>
                                        </p:tgtEl>
                                      </p:cBhvr>
                                    </p:animEffect>
                                  </p:childTnLst>
                                </p:cTn>
                              </p:par>
                              <p:par>
                                <p:cTn id="22" presetID="10" presetClass="entr" presetSubtype="0" fill="hold" nodeType="withEffect">
                                  <p:stCondLst>
                                    <p:cond delay="0"/>
                                  </p:stCondLst>
                                  <p:childTnLst>
                                    <p:set>
                                      <p:cBhvr>
                                        <p:cTn id="23" dur="1" fill="hold">
                                          <p:stCondLst>
                                            <p:cond delay="0"/>
                                          </p:stCondLst>
                                        </p:cTn>
                                        <p:tgtEl>
                                          <p:spTgt spid="207"/>
                                        </p:tgtEl>
                                        <p:attrNameLst>
                                          <p:attrName>style.visibility</p:attrName>
                                        </p:attrNameLst>
                                      </p:cBhvr>
                                      <p:to>
                                        <p:strVal val="visible"/>
                                      </p:to>
                                    </p:set>
                                    <p:animEffect transition="in" filter="fade">
                                      <p:cBhvr>
                                        <p:cTn id="24" dur="500"/>
                                        <p:tgtEl>
                                          <p:spTgt spid="207"/>
                                        </p:tgtEl>
                                      </p:cBhvr>
                                    </p:animEffect>
                                  </p:childTnLst>
                                </p:cTn>
                              </p:par>
                              <p:par>
                                <p:cTn id="25" presetID="10" presetClass="entr" presetSubtype="0" fill="hold" nodeType="with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fade">
                                      <p:cBhvr>
                                        <p:cTn id="27" dur="500"/>
                                        <p:tgtEl>
                                          <p:spTgt spid="206"/>
                                        </p:tgtEl>
                                      </p:cBhvr>
                                    </p:animEffect>
                                  </p:childTnLst>
                                </p:cTn>
                              </p:par>
                              <p:par>
                                <p:cTn id="28" presetID="10" presetClass="entr" presetSubtype="0" fill="hold" nodeType="withEffect">
                                  <p:stCondLst>
                                    <p:cond delay="0"/>
                                  </p:stCondLst>
                                  <p:childTnLst>
                                    <p:set>
                                      <p:cBhvr>
                                        <p:cTn id="29" dur="1" fill="hold">
                                          <p:stCondLst>
                                            <p:cond delay="0"/>
                                          </p:stCondLst>
                                        </p:cTn>
                                        <p:tgtEl>
                                          <p:spTgt spid="208"/>
                                        </p:tgtEl>
                                        <p:attrNameLst>
                                          <p:attrName>style.visibility</p:attrName>
                                        </p:attrNameLst>
                                      </p:cBhvr>
                                      <p:to>
                                        <p:strVal val="visible"/>
                                      </p:to>
                                    </p:set>
                                    <p:animEffect transition="in" filter="fade">
                                      <p:cBhvr>
                                        <p:cTn id="30" dur="50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Independently scale compute</a:t>
            </a:r>
            <a:br>
              <a:rPr lang="en-GB" dirty="0"/>
            </a:br>
            <a:endParaRPr lang="en-US" dirty="0"/>
          </a:p>
        </p:txBody>
      </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832500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500"/>
                                        <p:tgtEl>
                                          <p:spTgt spid="213"/>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5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212"/>
                                        </p:tgtEl>
                                        <p:attrNameLst>
                                          <p:attrName>style.visibility</p:attrName>
                                        </p:attrNameLst>
                                      </p:cBhvr>
                                      <p:to>
                                        <p:strVal val="visible"/>
                                      </p:to>
                                    </p:set>
                                    <p:animEffect transition="in" filter="fade">
                                      <p:cBhvr>
                                        <p:cTn id="16" dur="500"/>
                                        <p:tgtEl>
                                          <p:spTgt spid="212"/>
                                        </p:tgtEl>
                                      </p:cBhvr>
                                    </p:animEffect>
                                  </p:childTnLst>
                                </p:cTn>
                              </p:par>
                              <p:par>
                                <p:cTn id="17" presetID="10" presetClass="entr" presetSubtype="0" fill="hold" nodeType="withEffect">
                                  <p:stCondLst>
                                    <p:cond delay="0"/>
                                  </p:stCondLst>
                                  <p:childTnLst>
                                    <p:set>
                                      <p:cBhvr>
                                        <p:cTn id="18" dur="1" fill="hold">
                                          <p:stCondLst>
                                            <p:cond delay="0"/>
                                          </p:stCondLst>
                                        </p:cTn>
                                        <p:tgtEl>
                                          <p:spTgt spid="209"/>
                                        </p:tgtEl>
                                        <p:attrNameLst>
                                          <p:attrName>style.visibility</p:attrName>
                                        </p:attrNameLst>
                                      </p:cBhvr>
                                      <p:to>
                                        <p:strVal val="visible"/>
                                      </p:to>
                                    </p:set>
                                    <p:animEffect transition="in" filter="fade">
                                      <p:cBhvr>
                                        <p:cTn id="19" dur="5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0"/>
                                        </p:tgtEl>
                                      </p:cBhvr>
                                    </p:animEffect>
                                    <p:set>
                                      <p:cBhvr>
                                        <p:cTn id="24" dur="1" fill="hold">
                                          <p:stCondLst>
                                            <p:cond delay="499"/>
                                          </p:stCondLst>
                                        </p:cTn>
                                        <p:tgtEl>
                                          <p:spTgt spid="210"/>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13"/>
                                        </p:tgtEl>
                                      </p:cBhvr>
                                    </p:animEffect>
                                    <p:set>
                                      <p:cBhvr>
                                        <p:cTn id="27" dur="1" fill="hold">
                                          <p:stCondLst>
                                            <p:cond delay="499"/>
                                          </p:stCondLst>
                                        </p:cTn>
                                        <p:tgtEl>
                                          <p:spTgt spid="2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11"/>
                                        </p:tgtEl>
                                      </p:cBhvr>
                                    </p:animEffect>
                                    <p:set>
                                      <p:cBhvr>
                                        <p:cTn id="30" dur="1" fill="hold">
                                          <p:stCondLst>
                                            <p:cond delay="499"/>
                                          </p:stCondLst>
                                        </p:cTn>
                                        <p:tgtEl>
                                          <p:spTgt spid="2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2"/>
                                        </p:tgtEl>
                                      </p:cBhvr>
                                    </p:animEffect>
                                    <p:set>
                                      <p:cBhvr>
                                        <p:cTn id="33" dur="1" fill="hold">
                                          <p:stCondLst>
                                            <p:cond delay="499"/>
                                          </p:stCondLst>
                                        </p:cTn>
                                        <p:tgtEl>
                                          <p:spTgt spid="21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09"/>
                                        </p:tgtEl>
                                      </p:cBhvr>
                                    </p:animEffect>
                                    <p:set>
                                      <p:cBhvr>
                                        <p:cTn id="36" dur="1" fill="hold">
                                          <p:stCondLst>
                                            <p:cond delay="499"/>
                                          </p:stCondLst>
                                        </p:cTn>
                                        <p:tgtEl>
                                          <p:spTgt spid="20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06"/>
                                        </p:tgtEl>
                                      </p:cBhvr>
                                    </p:animEffect>
                                    <p:set>
                                      <p:cBhvr>
                                        <p:cTn id="39" dur="1" fill="hold">
                                          <p:stCondLst>
                                            <p:cond delay="499"/>
                                          </p:stCondLst>
                                        </p:cTn>
                                        <p:tgtEl>
                                          <p:spTgt spid="20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a:t>
            </a:r>
            <a:br>
              <a:rPr lang="en-US" dirty="0"/>
            </a:br>
            <a:r>
              <a:rPr lang="en-US" dirty="0"/>
              <a:t>to SQL DW</a:t>
            </a:r>
          </a:p>
        </p:txBody>
      </p:sp>
      <p:sp>
        <p:nvSpPr>
          <p:cNvPr id="5" name="Text Placeholder 4"/>
          <p:cNvSpPr>
            <a:spLocks noGrp="1"/>
          </p:cNvSpPr>
          <p:nvPr>
            <p:ph type="body" sz="quarter" idx="12"/>
          </p:nvPr>
        </p:nvSpPr>
        <p:spPr/>
        <p:txBody>
          <a:bodyPr/>
          <a:lstStyle/>
          <a:p>
            <a:r>
              <a:rPr lang="en-US" dirty="0"/>
              <a:t>Nithesh Krishnappa</a:t>
            </a:r>
          </a:p>
        </p:txBody>
      </p:sp>
    </p:spTree>
    <p:extLst>
      <p:ext uri="{BB962C8B-B14F-4D97-AF65-F5344CB8AC3E}">
        <p14:creationId xmlns:p14="http://schemas.microsoft.com/office/powerpoint/2010/main" val="27772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a:grpSpLocks noChangeAspect="1"/>
          </p:cNvGrpSpPr>
          <p:nvPr/>
        </p:nvGrpSpPr>
        <p:grpSpPr>
          <a:xfrm>
            <a:off x="10456416" y="261570"/>
            <a:ext cx="1317525" cy="1278495"/>
            <a:chOff x="7961114" y="2149640"/>
            <a:chExt cx="2847900" cy="2763537"/>
          </a:xfrm>
        </p:grpSpPr>
        <p:grpSp>
          <p:nvGrpSpPr>
            <p:cNvPr id="64" name="Group 63"/>
            <p:cNvGrpSpPr/>
            <p:nvPr/>
          </p:nvGrpSpPr>
          <p:grpSpPr>
            <a:xfrm>
              <a:off x="9583572" y="3290523"/>
              <a:ext cx="1225442" cy="1622654"/>
              <a:chOff x="5933635" y="4575515"/>
              <a:chExt cx="304757" cy="403541"/>
            </a:xfrm>
          </p:grpSpPr>
          <p:grpSp>
            <p:nvGrpSpPr>
              <p:cNvPr id="90" name="Group 89"/>
              <p:cNvGrpSpPr>
                <a:grpSpLocks noChangeAspect="1"/>
              </p:cNvGrpSpPr>
              <p:nvPr/>
            </p:nvGrpSpPr>
            <p:grpSpPr>
              <a:xfrm>
                <a:off x="5933635" y="4575515"/>
                <a:ext cx="304757" cy="403541"/>
                <a:chOff x="784223" y="4300538"/>
                <a:chExt cx="460378" cy="609600"/>
              </a:xfrm>
            </p:grpSpPr>
            <p:sp>
              <p:nvSpPr>
                <p:cNvPr id="92"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3"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4"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1" name="Rectangle 90"/>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5" name="Freeform: Shape 64"/>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p:cNvGrpSpPr/>
            <p:nvPr/>
          </p:nvGrpSpPr>
          <p:grpSpPr>
            <a:xfrm>
              <a:off x="8621630" y="3025541"/>
              <a:ext cx="294478" cy="295175"/>
              <a:chOff x="8642442" y="3025541"/>
              <a:chExt cx="294478" cy="295175"/>
            </a:xfrm>
          </p:grpSpPr>
          <p:sp>
            <p:nvSpPr>
              <p:cNvPr id="87" name="Rectangle 8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ight Triangle 8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66"/>
            <p:cNvGrpSpPr/>
            <p:nvPr/>
          </p:nvGrpSpPr>
          <p:grpSpPr>
            <a:xfrm>
              <a:off x="8426775" y="3393792"/>
              <a:ext cx="294478" cy="295175"/>
              <a:chOff x="8642442" y="3025541"/>
              <a:chExt cx="294478" cy="295175"/>
            </a:xfrm>
          </p:grpSpPr>
          <p:sp>
            <p:nvSpPr>
              <p:cNvPr id="84" name="Rectangle 83"/>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ight Triangle 8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816486" y="3393792"/>
              <a:ext cx="294478" cy="295175"/>
              <a:chOff x="8642442" y="3025541"/>
              <a:chExt cx="294478" cy="295175"/>
            </a:xfrm>
          </p:grpSpPr>
          <p:sp>
            <p:nvSpPr>
              <p:cNvPr id="81" name="Rectangle 8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426775" y="3766437"/>
              <a:ext cx="294478" cy="295175"/>
              <a:chOff x="8642442" y="3025541"/>
              <a:chExt cx="294478" cy="295175"/>
            </a:xfrm>
          </p:grpSpPr>
          <p:sp>
            <p:nvSpPr>
              <p:cNvPr id="78" name="Rectangle 7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9206198" y="3766437"/>
              <a:ext cx="294478" cy="295175"/>
              <a:chOff x="8642442" y="3025541"/>
              <a:chExt cx="294478" cy="295175"/>
            </a:xfrm>
          </p:grpSpPr>
          <p:sp>
            <p:nvSpPr>
              <p:cNvPr id="75" name="Rectangle 7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816486" y="3766436"/>
              <a:ext cx="294478" cy="295175"/>
              <a:chOff x="8642442" y="3025541"/>
              <a:chExt cx="294478" cy="295175"/>
            </a:xfrm>
          </p:grpSpPr>
          <p:sp>
            <p:nvSpPr>
              <p:cNvPr id="72" name="Rectangle 7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grp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sp>
        <p:nvSpPr>
          <p:cNvPr id="3" name="Title 2"/>
          <p:cNvSpPr>
            <a:spLocks noGrp="1"/>
          </p:cNvSpPr>
          <p:nvPr>
            <p:ph type="title"/>
          </p:nvPr>
        </p:nvSpPr>
        <p:spPr/>
        <p:txBody>
          <a:bodyPr/>
          <a:lstStyle/>
          <a:p>
            <a:r>
              <a:rPr lang="en-GB" dirty="0"/>
              <a:t>Pause and resume workload</a:t>
            </a:r>
            <a:endParaRPr lang="en-US" dirty="0"/>
          </a:p>
        </p:txBody>
      </p:sp>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solidFill>
                  <a:schemeClr val="bg1"/>
                </a:solid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solidFill>
                  <a:schemeClr val="bg1"/>
                </a:solid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solidFill>
                  <a:schemeClr val="bg1"/>
                </a:solid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solidFill>
                  <a:schemeClr val="bg1"/>
                </a:solid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solidFill>
                  <a:schemeClr val="bg1"/>
                </a:solid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solidFill>
                  <a:schemeClr val="bg1"/>
                </a:solid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solidFill>
                  <a:schemeClr val="bg1"/>
                </a:solid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solidFill>
                  <a:schemeClr val="bg1"/>
                </a:solid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solidFill>
                  <a:schemeClr val="bg1"/>
                </a:solid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solidFill>
                  <a:schemeClr val="bg1"/>
                </a:solid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solidFill>
                  <a:schemeClr val="bg1"/>
                </a:solid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solidFill>
                  <a:schemeClr val="bg1"/>
                </a:solid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solidFill>
                  <a:schemeClr val="bg1"/>
                </a:solid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solidFill>
                  <a:schemeClr val="bg1"/>
                </a:solid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solidFill>
                  <a:schemeClr val="bg1"/>
                </a:solid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solidFill>
                  <a:schemeClr val="bg1"/>
                </a:solid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solidFill>
                  <a:schemeClr val="bg1"/>
                </a:solid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solidFill>
                  <a:schemeClr val="bg1"/>
                </a:solid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solidFill>
                  <a:schemeClr val="bg1"/>
                </a:solid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solidFill>
                  <a:schemeClr val="bg1"/>
                </a:solid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solidFill>
                  <a:schemeClr val="bg1"/>
                </a:solid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solidFill>
                  <a:schemeClr val="bg1"/>
                </a:solid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solidFill>
                  <a:schemeClr val="bg1"/>
                </a:solid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solidFill>
                  <a:schemeClr val="bg1"/>
                </a:solid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solidFill>
                  <a:schemeClr val="bg1"/>
                </a:solid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solidFill>
                  <a:schemeClr val="bg1"/>
                </a:solid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solidFill>
                  <a:schemeClr val="bg1"/>
                </a:solid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solidFill>
                  <a:schemeClr val="bg1"/>
                </a:solid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solidFill>
                  <a:schemeClr val="bg1"/>
                </a:solid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solidFill>
                  <a:schemeClr val="bg1"/>
                </a:solid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Tree>
    <p:extLst>
      <p:ext uri="{BB962C8B-B14F-4D97-AF65-F5344CB8AC3E}">
        <p14:creationId xmlns:p14="http://schemas.microsoft.com/office/powerpoint/2010/main" val="1129031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5"/>
                                        </p:tgtEl>
                                      </p:cBhvr>
                                    </p:animEffect>
                                    <p:set>
                                      <p:cBhvr>
                                        <p:cTn id="10" dur="1" fill="hold">
                                          <p:stCondLst>
                                            <p:cond delay="499"/>
                                          </p:stCondLst>
                                        </p:cTn>
                                        <p:tgtEl>
                                          <p:spTgt spid="20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08"/>
                                        </p:tgtEl>
                                      </p:cBhvr>
                                    </p:animEffect>
                                    <p:set>
                                      <p:cBhvr>
                                        <p:cTn id="16" dur="1" fill="hold">
                                          <p:stCondLst>
                                            <p:cond delay="499"/>
                                          </p:stCondLst>
                                        </p:cTn>
                                        <p:tgtEl>
                                          <p:spTgt spid="108"/>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207"/>
                                        </p:tgtEl>
                                      </p:cBhvr>
                                    </p:animEffect>
                                    <p:set>
                                      <p:cBhvr>
                                        <p:cTn id="19" dur="1" fill="hold">
                                          <p:stCondLst>
                                            <p:cond delay="499"/>
                                          </p:stCondLst>
                                        </p:cTn>
                                        <p:tgtEl>
                                          <p:spTgt spid="20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205"/>
                                        </p:tgtEl>
                                        <p:attrNameLst>
                                          <p:attrName>style.visibility</p:attrName>
                                        </p:attrNameLst>
                                      </p:cBhvr>
                                      <p:to>
                                        <p:strVal val="visible"/>
                                      </p:to>
                                    </p:set>
                                    <p:animEffect transition="in" filter="fade">
                                      <p:cBhvr>
                                        <p:cTn id="27" dur="500"/>
                                        <p:tgtEl>
                                          <p:spTgt spid="205"/>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animEffect transition="in" filter="fade">
                                      <p:cBhvr>
                                        <p:cTn id="33" dur="500"/>
                                        <p:tgtEl>
                                          <p:spTgt spid="108"/>
                                        </p:tgtEl>
                                      </p:cBhvr>
                                    </p:animEffect>
                                  </p:childTnLst>
                                </p:cTn>
                              </p:par>
                              <p:par>
                                <p:cTn id="34" presetID="10" presetClass="entr" presetSubtype="0" fill="hold" nodeType="withEffect">
                                  <p:stCondLst>
                                    <p:cond delay="0"/>
                                  </p:stCondLst>
                                  <p:childTnLst>
                                    <p:set>
                                      <p:cBhvr>
                                        <p:cTn id="35" dur="1" fill="hold">
                                          <p:stCondLst>
                                            <p:cond delay="0"/>
                                          </p:stCondLst>
                                        </p:cTn>
                                        <p:tgtEl>
                                          <p:spTgt spid="207"/>
                                        </p:tgtEl>
                                        <p:attrNameLst>
                                          <p:attrName>style.visibility</p:attrName>
                                        </p:attrNameLst>
                                      </p:cBhvr>
                                      <p:to>
                                        <p:strVal val="visible"/>
                                      </p:to>
                                    </p:set>
                                    <p:animEffect transition="in" filter="fade">
                                      <p:cBhvr>
                                        <p:cTn id="3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48D8-861D-4D1B-825B-7C6EDC9A14DA}"/>
              </a:ext>
            </a:extLst>
          </p:cNvPr>
          <p:cNvSpPr>
            <a:spLocks noGrp="1"/>
          </p:cNvSpPr>
          <p:nvPr>
            <p:ph type="title"/>
          </p:nvPr>
        </p:nvSpPr>
        <p:spPr/>
        <p:txBody>
          <a:bodyPr/>
          <a:lstStyle/>
          <a:p>
            <a:r>
              <a:rPr lang="en-GB" dirty="0"/>
              <a:t>Gen 2 Compute and Memory</a:t>
            </a:r>
          </a:p>
        </p:txBody>
      </p:sp>
      <p:graphicFrame>
        <p:nvGraphicFramePr>
          <p:cNvPr id="4" name="Table 3">
            <a:extLst>
              <a:ext uri="{FF2B5EF4-FFF2-40B4-BE49-F238E27FC236}">
                <a16:creationId xmlns:a16="http://schemas.microsoft.com/office/drawing/2014/main" id="{855B4CB3-2558-47F0-9D6A-E15B5FCAD4D9}"/>
              </a:ext>
            </a:extLst>
          </p:cNvPr>
          <p:cNvGraphicFramePr>
            <a:graphicFrameLocks noGrp="1"/>
          </p:cNvGraphicFramePr>
          <p:nvPr>
            <p:extLst>
              <p:ext uri="{D42A27DB-BD31-4B8C-83A1-F6EECF244321}">
                <p14:modId xmlns:p14="http://schemas.microsoft.com/office/powerpoint/2010/main" val="4294908975"/>
              </p:ext>
            </p:extLst>
          </p:nvPr>
        </p:nvGraphicFramePr>
        <p:xfrm>
          <a:off x="317589" y="1214205"/>
          <a:ext cx="8339048" cy="5202148"/>
        </p:xfrm>
        <a:graphic>
          <a:graphicData uri="http://schemas.openxmlformats.org/drawingml/2006/table">
            <a:tbl>
              <a:tblPr/>
              <a:tblGrid>
                <a:gridCol w="2084762">
                  <a:extLst>
                    <a:ext uri="{9D8B030D-6E8A-4147-A177-3AD203B41FA5}">
                      <a16:colId xmlns:a16="http://schemas.microsoft.com/office/drawing/2014/main" val="2528809692"/>
                    </a:ext>
                  </a:extLst>
                </a:gridCol>
                <a:gridCol w="2084762">
                  <a:extLst>
                    <a:ext uri="{9D8B030D-6E8A-4147-A177-3AD203B41FA5}">
                      <a16:colId xmlns:a16="http://schemas.microsoft.com/office/drawing/2014/main" val="308412894"/>
                    </a:ext>
                  </a:extLst>
                </a:gridCol>
                <a:gridCol w="2084762">
                  <a:extLst>
                    <a:ext uri="{9D8B030D-6E8A-4147-A177-3AD203B41FA5}">
                      <a16:colId xmlns:a16="http://schemas.microsoft.com/office/drawing/2014/main" val="1562337753"/>
                    </a:ext>
                  </a:extLst>
                </a:gridCol>
                <a:gridCol w="2084762">
                  <a:extLst>
                    <a:ext uri="{9D8B030D-6E8A-4147-A177-3AD203B41FA5}">
                      <a16:colId xmlns:a16="http://schemas.microsoft.com/office/drawing/2014/main" val="4002446145"/>
                    </a:ext>
                  </a:extLst>
                </a:gridCol>
              </a:tblGrid>
              <a:tr h="498941">
                <a:tc>
                  <a:txBody>
                    <a:bodyPr/>
                    <a:lstStyle/>
                    <a:p>
                      <a:pPr algn="ctr" fontAlgn="b"/>
                      <a:r>
                        <a:rPr lang="en-GB" sz="1600" b="1">
                          <a:effectLst/>
                        </a:rPr>
                        <a:t>Performance level</a:t>
                      </a:r>
                    </a:p>
                  </a:txBody>
                  <a:tcPr marL="23171" marR="23171" marT="17378" marB="17378" anchor="b">
                    <a:lnL w="12700" cap="flat" cmpd="sng" algn="ctr">
                      <a:solidFill>
                        <a:srgbClr val="F09B13"/>
                      </a:solidFill>
                      <a:prstDash val="solid"/>
                      <a:round/>
                      <a:headEnd type="none" w="med" len="med"/>
                      <a:tailEnd type="none" w="med" len="med"/>
                    </a:lnL>
                    <a:lnR w="12700" cap="flat" cmpd="sng" algn="ctr">
                      <a:solidFill>
                        <a:srgbClr val="C09813"/>
                      </a:solidFill>
                      <a:prstDash val="solid"/>
                      <a:round/>
                      <a:headEnd type="none" w="med" len="med"/>
                      <a:tailEnd type="none" w="med" len="med"/>
                    </a:lnR>
                    <a:lnT w="12700" cap="flat" cmpd="sng" algn="ctr">
                      <a:solidFill>
                        <a:srgbClr val="509913"/>
                      </a:solidFill>
                      <a:prstDash val="solid"/>
                      <a:round/>
                      <a:headEnd type="none" w="med" len="med"/>
                      <a:tailEnd type="none" w="med" len="med"/>
                    </a:lnT>
                    <a:lnB w="4763" cap="flat" cmpd="sng" algn="ctr">
                      <a:solidFill>
                        <a:srgbClr val="809913"/>
                      </a:solidFill>
                      <a:prstDash val="solid"/>
                      <a:round/>
                      <a:headEnd type="none" w="med" len="med"/>
                      <a:tailEnd type="none" w="med" len="med"/>
                    </a:lnB>
                  </a:tcPr>
                </a:tc>
                <a:tc>
                  <a:txBody>
                    <a:bodyPr/>
                    <a:lstStyle/>
                    <a:p>
                      <a:pPr algn="ctr" fontAlgn="b"/>
                      <a:r>
                        <a:rPr lang="en-GB" sz="1600" b="1" dirty="0">
                          <a:effectLst/>
                        </a:rPr>
                        <a:t>Compute nodes</a:t>
                      </a:r>
                    </a:p>
                  </a:txBody>
                  <a:tcPr marL="23171" marR="23171" marT="17378" marB="17378" anchor="b">
                    <a:lnL w="12700" cap="flat" cmpd="sng" algn="ctr">
                      <a:solidFill>
                        <a:srgbClr val="C09813"/>
                      </a:solidFill>
                      <a:prstDash val="solid"/>
                      <a:round/>
                      <a:headEnd type="none" w="med" len="med"/>
                      <a:tailEnd type="none" w="med" len="med"/>
                    </a:lnL>
                    <a:lnR w="12700" cap="flat" cmpd="sng" algn="ctr">
                      <a:solidFill>
                        <a:srgbClr val="909B13"/>
                      </a:solidFill>
                      <a:prstDash val="solid"/>
                      <a:round/>
                      <a:headEnd type="none" w="med" len="med"/>
                      <a:tailEnd type="none" w="med" len="med"/>
                    </a:lnR>
                    <a:lnT w="12700" cap="flat" cmpd="sng" algn="ctr">
                      <a:solidFill>
                        <a:srgbClr val="109A13"/>
                      </a:solidFill>
                      <a:prstDash val="solid"/>
                      <a:round/>
                      <a:headEnd type="none" w="med" len="med"/>
                      <a:tailEnd type="none" w="med" len="med"/>
                    </a:lnT>
                    <a:lnB w="4763" cap="flat" cmpd="sng" algn="ctr">
                      <a:solidFill>
                        <a:srgbClr val="709713"/>
                      </a:solidFill>
                      <a:prstDash val="solid"/>
                      <a:round/>
                      <a:headEnd type="none" w="med" len="med"/>
                      <a:tailEnd type="none" w="med" len="med"/>
                    </a:lnB>
                  </a:tcPr>
                </a:tc>
                <a:tc>
                  <a:txBody>
                    <a:bodyPr/>
                    <a:lstStyle/>
                    <a:p>
                      <a:pPr algn="ctr" fontAlgn="b"/>
                      <a:r>
                        <a:rPr lang="en-GB" sz="1600" b="1">
                          <a:effectLst/>
                        </a:rPr>
                        <a:t>Distributions per Compute node</a:t>
                      </a:r>
                    </a:p>
                  </a:txBody>
                  <a:tcPr marL="23171" marR="23171" marT="17378" marB="17378" anchor="b">
                    <a:lnL w="12700" cap="flat" cmpd="sng" algn="ctr">
                      <a:solidFill>
                        <a:srgbClr val="909B13"/>
                      </a:solidFill>
                      <a:prstDash val="solid"/>
                      <a:round/>
                      <a:headEnd type="none" w="med" len="med"/>
                      <a:tailEnd type="none" w="med" len="med"/>
                    </a:lnL>
                    <a:lnR w="12700" cap="flat" cmpd="sng" algn="ctr">
                      <a:solidFill>
                        <a:srgbClr val="E09C13"/>
                      </a:solidFill>
                      <a:prstDash val="solid"/>
                      <a:round/>
                      <a:headEnd type="none" w="med" len="med"/>
                      <a:tailEnd type="none" w="med" len="med"/>
                    </a:lnR>
                    <a:lnT w="12700" cap="flat" cmpd="sng" algn="ctr">
                      <a:solidFill>
                        <a:srgbClr val="B09913"/>
                      </a:solidFill>
                      <a:prstDash val="solid"/>
                      <a:round/>
                      <a:headEnd type="none" w="med" len="med"/>
                      <a:tailEnd type="none" w="med" len="med"/>
                    </a:lnT>
                    <a:lnB w="4763" cap="flat" cmpd="sng" algn="ctr">
                      <a:solidFill>
                        <a:srgbClr val="F09813"/>
                      </a:solidFill>
                      <a:prstDash val="solid"/>
                      <a:round/>
                      <a:headEnd type="none" w="med" len="med"/>
                      <a:tailEnd type="none" w="med" len="med"/>
                    </a:lnB>
                  </a:tcPr>
                </a:tc>
                <a:tc>
                  <a:txBody>
                    <a:bodyPr/>
                    <a:lstStyle/>
                    <a:p>
                      <a:pPr algn="ctr" fontAlgn="b"/>
                      <a:r>
                        <a:rPr lang="en-GB" sz="1600" b="1" dirty="0">
                          <a:effectLst/>
                        </a:rPr>
                        <a:t>Memory per data warehouse (GB)</a:t>
                      </a:r>
                    </a:p>
                  </a:txBody>
                  <a:tcPr marL="23171" marR="23171" marT="17378" marB="17378" anchor="b">
                    <a:lnL w="12700" cap="flat" cmpd="sng" algn="ctr">
                      <a:solidFill>
                        <a:srgbClr val="E09C13"/>
                      </a:solidFill>
                      <a:prstDash val="solid"/>
                      <a:round/>
                      <a:headEnd type="none" w="med" len="med"/>
                      <a:tailEnd type="none" w="med" len="med"/>
                    </a:lnL>
                    <a:lnR w="12700" cap="flat" cmpd="sng" algn="ctr">
                      <a:solidFill>
                        <a:srgbClr val="709A13"/>
                      </a:solidFill>
                      <a:prstDash val="solid"/>
                      <a:round/>
                      <a:headEnd type="none" w="med" len="med"/>
                      <a:tailEnd type="none" w="med" len="med"/>
                    </a:lnR>
                    <a:lnT w="12700" cap="flat" cmpd="sng" algn="ctr">
                      <a:solidFill>
                        <a:srgbClr val="509C13"/>
                      </a:solidFill>
                      <a:prstDash val="solid"/>
                      <a:round/>
                      <a:headEnd type="none" w="med" len="med"/>
                      <a:tailEnd type="none" w="med" len="med"/>
                    </a:lnT>
                    <a:lnB w="4763" cap="flat" cmpd="sng" algn="ctr">
                      <a:solidFill>
                        <a:srgbClr val="209C13"/>
                      </a:solidFill>
                      <a:prstDash val="solid"/>
                      <a:round/>
                      <a:headEnd type="none" w="med" len="med"/>
                      <a:tailEnd type="none" w="med" len="med"/>
                    </a:lnB>
                  </a:tcPr>
                </a:tc>
                <a:extLst>
                  <a:ext uri="{0D108BD9-81ED-4DB2-BD59-A6C34878D82A}">
                    <a16:rowId xmlns:a16="http://schemas.microsoft.com/office/drawing/2014/main" val="1088277564"/>
                  </a:ext>
                </a:extLst>
              </a:tr>
              <a:tr h="292482">
                <a:tc>
                  <a:txBody>
                    <a:bodyPr/>
                    <a:lstStyle/>
                    <a:p>
                      <a:pPr algn="ctr" fontAlgn="t"/>
                      <a:r>
                        <a:rPr lang="en-GB" sz="1600">
                          <a:effectLst/>
                        </a:rPr>
                        <a:t>DW100c</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F09813"/>
                      </a:solidFill>
                      <a:prstDash val="solid"/>
                      <a:round/>
                      <a:headEnd type="none" w="med" len="med"/>
                      <a:tailEnd type="none" w="med" len="med"/>
                    </a:lnR>
                    <a:lnT w="4763" cap="flat" cmpd="sng" algn="ctr">
                      <a:solidFill>
                        <a:srgbClr val="809913"/>
                      </a:solidFill>
                      <a:prstDash val="solid"/>
                      <a:round/>
                      <a:headEnd type="none" w="med" len="med"/>
                      <a:tailEnd type="none" w="med" len="med"/>
                    </a:lnT>
                    <a:lnB w="4763" cap="flat" cmpd="sng" algn="ctr">
                      <a:solidFill>
                        <a:srgbClr val="7097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709713"/>
                      </a:solidFill>
                      <a:prstDash val="solid"/>
                      <a:round/>
                      <a:headEnd type="none" w="med" len="med"/>
                      <a:tailEnd type="none" w="med" len="med"/>
                    </a:lnT>
                    <a:lnB w="4763" cap="flat" cmpd="sng" algn="ctr">
                      <a:solidFill>
                        <a:srgbClr val="909B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F09813"/>
                      </a:solidFill>
                      <a:prstDash val="solid"/>
                      <a:round/>
                      <a:headEnd type="none" w="med" len="med"/>
                      <a:tailEnd type="none" w="med" len="med"/>
                    </a:lnR>
                    <a:lnT w="4763" cap="flat" cmpd="sng" algn="ctr">
                      <a:solidFill>
                        <a:srgbClr val="F09813"/>
                      </a:solidFill>
                      <a:prstDash val="solid"/>
                      <a:round/>
                      <a:headEnd type="none" w="med" len="med"/>
                      <a:tailEnd type="none" w="med" len="med"/>
                    </a:lnT>
                    <a:lnB w="4763" cap="flat" cmpd="sng" algn="ctr">
                      <a:solidFill>
                        <a:srgbClr val="209913"/>
                      </a:solidFill>
                      <a:prstDash val="solid"/>
                      <a:round/>
                      <a:headEnd type="none" w="med" len="med"/>
                      <a:tailEnd type="none" w="med" len="med"/>
                    </a:lnB>
                  </a:tcPr>
                </a:tc>
                <a:tc>
                  <a:txBody>
                    <a:bodyPr/>
                    <a:lstStyle/>
                    <a:p>
                      <a:pPr algn="ctr" fontAlgn="t"/>
                      <a:r>
                        <a:rPr lang="en-GB" sz="1600" dirty="0">
                          <a:effectLst/>
                        </a:rPr>
                        <a:t>60</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909B13"/>
                      </a:solidFill>
                      <a:prstDash val="solid"/>
                      <a:round/>
                      <a:headEnd type="none" w="med" len="med"/>
                      <a:tailEnd type="none" w="med" len="med"/>
                    </a:lnR>
                    <a:lnT w="4763" cap="flat" cmpd="sng" algn="ctr">
                      <a:solidFill>
                        <a:srgbClr val="209C13"/>
                      </a:solidFill>
                      <a:prstDash val="solid"/>
                      <a:round/>
                      <a:headEnd type="none" w="med" len="med"/>
                      <a:tailEnd type="none" w="med" len="med"/>
                    </a:lnT>
                    <a:lnB w="4763" cap="flat" cmpd="sng" algn="ctr">
                      <a:solidFill>
                        <a:srgbClr val="A09713"/>
                      </a:solidFill>
                      <a:prstDash val="solid"/>
                      <a:round/>
                      <a:headEnd type="none" w="med" len="med"/>
                      <a:tailEnd type="none" w="med" len="med"/>
                    </a:lnB>
                  </a:tcPr>
                </a:tc>
                <a:extLst>
                  <a:ext uri="{0D108BD9-81ED-4DB2-BD59-A6C34878D82A}">
                    <a16:rowId xmlns:a16="http://schemas.microsoft.com/office/drawing/2014/main" val="106506820"/>
                  </a:ext>
                </a:extLst>
              </a:tr>
              <a:tr h="292482">
                <a:tc>
                  <a:txBody>
                    <a:bodyPr/>
                    <a:lstStyle/>
                    <a:p>
                      <a:pPr algn="ctr" fontAlgn="t"/>
                      <a:r>
                        <a:rPr lang="en-GB" sz="1600">
                          <a:effectLst/>
                        </a:rPr>
                        <a:t>DW200c</a:t>
                      </a:r>
                    </a:p>
                  </a:txBody>
                  <a:tcPr marL="23171" marR="23171" marT="17378" marB="17378">
                    <a:lnL w="12700" cap="flat" cmpd="sng" algn="ctr">
                      <a:solidFill>
                        <a:srgbClr val="F09813"/>
                      </a:solidFill>
                      <a:prstDash val="solid"/>
                      <a:round/>
                      <a:headEnd type="none" w="med" len="med"/>
                      <a:tailEnd type="none" w="med" len="med"/>
                    </a:lnL>
                    <a:lnR w="12700" cap="flat" cmpd="sng" algn="ctr">
                      <a:solidFill>
                        <a:srgbClr val="209C13"/>
                      </a:solidFill>
                      <a:prstDash val="solid"/>
                      <a:round/>
                      <a:headEnd type="none" w="med" len="med"/>
                      <a:tailEnd type="none" w="med" len="med"/>
                    </a:lnR>
                    <a:lnT w="4763" cap="flat" cmpd="sng" algn="ctr">
                      <a:solidFill>
                        <a:srgbClr val="7097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209C13"/>
                      </a:solidFill>
                      <a:prstDash val="solid"/>
                      <a:round/>
                      <a:headEnd type="none" w="med" len="med"/>
                      <a:tailEnd type="none" w="med" len="med"/>
                    </a:lnL>
                    <a:lnR w="12700" cap="flat" cmpd="sng" algn="ctr">
                      <a:solidFill>
                        <a:srgbClr val="609B13"/>
                      </a:solidFill>
                      <a:prstDash val="solid"/>
                      <a:round/>
                      <a:headEnd type="none" w="med" len="med"/>
                      <a:tailEnd type="none" w="med" len="med"/>
                    </a:lnR>
                    <a:lnT w="4763" cap="flat" cmpd="sng" algn="ctr">
                      <a:solidFill>
                        <a:srgbClr val="909B13"/>
                      </a:solidFill>
                      <a:prstDash val="solid"/>
                      <a:round/>
                      <a:headEnd type="none" w="med" len="med"/>
                      <a:tailEnd type="none" w="med" len="med"/>
                    </a:lnT>
                    <a:lnB w="4763" cap="flat" cmpd="sng" algn="ctr">
                      <a:solidFill>
                        <a:srgbClr val="109A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609B13"/>
                      </a:solidFill>
                      <a:prstDash val="solid"/>
                      <a:round/>
                      <a:headEnd type="none" w="med" len="med"/>
                      <a:tailEnd type="none" w="med" len="med"/>
                    </a:lnL>
                    <a:lnR w="12700" cap="flat" cmpd="sng" algn="ctr">
                      <a:solidFill>
                        <a:srgbClr val="209913"/>
                      </a:solidFill>
                      <a:prstDash val="solid"/>
                      <a:round/>
                      <a:headEnd type="none" w="med" len="med"/>
                      <a:tailEnd type="none" w="med" len="med"/>
                    </a:lnR>
                    <a:lnT w="4763" cap="flat" cmpd="sng" algn="ctr">
                      <a:solidFill>
                        <a:srgbClr val="209913"/>
                      </a:solidFill>
                      <a:prstDash val="solid"/>
                      <a:round/>
                      <a:headEnd type="none" w="med" len="med"/>
                      <a:tailEnd type="none" w="med" len="med"/>
                    </a:lnT>
                    <a:lnB w="4763" cap="flat" cmpd="sng" algn="ctr">
                      <a:solidFill>
                        <a:srgbClr val="209C13"/>
                      </a:solidFill>
                      <a:prstDash val="solid"/>
                      <a:round/>
                      <a:headEnd type="none" w="med" len="med"/>
                      <a:tailEnd type="none" w="med" len="med"/>
                    </a:lnB>
                  </a:tcPr>
                </a:tc>
                <a:tc>
                  <a:txBody>
                    <a:bodyPr/>
                    <a:lstStyle/>
                    <a:p>
                      <a:pPr algn="ctr" fontAlgn="t"/>
                      <a:r>
                        <a:rPr lang="en-GB" sz="1600" dirty="0">
                          <a:effectLst/>
                        </a:rPr>
                        <a:t>120</a:t>
                      </a:r>
                    </a:p>
                  </a:txBody>
                  <a:tcPr marL="23171" marR="23171" marT="17378" marB="17378">
                    <a:lnL w="12700" cap="flat" cmpd="sng" algn="ctr">
                      <a:solidFill>
                        <a:srgbClr val="2099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A09713"/>
                      </a:solidFill>
                      <a:prstDash val="solid"/>
                      <a:round/>
                      <a:headEnd type="none" w="med" len="med"/>
                      <a:tailEnd type="none" w="med" len="med"/>
                    </a:lnT>
                    <a:lnB w="4763" cap="flat" cmpd="sng" algn="ctr">
                      <a:solidFill>
                        <a:srgbClr val="109A13"/>
                      </a:solidFill>
                      <a:prstDash val="solid"/>
                      <a:round/>
                      <a:headEnd type="none" w="med" len="med"/>
                      <a:tailEnd type="none" w="med" len="med"/>
                    </a:lnB>
                  </a:tcPr>
                </a:tc>
                <a:extLst>
                  <a:ext uri="{0D108BD9-81ED-4DB2-BD59-A6C34878D82A}">
                    <a16:rowId xmlns:a16="http://schemas.microsoft.com/office/drawing/2014/main" val="455171087"/>
                  </a:ext>
                </a:extLst>
              </a:tr>
              <a:tr h="292482">
                <a:tc>
                  <a:txBody>
                    <a:bodyPr/>
                    <a:lstStyle/>
                    <a:p>
                      <a:pPr algn="ctr" fontAlgn="t"/>
                      <a:r>
                        <a:rPr lang="en-GB" sz="1600">
                          <a:effectLst/>
                        </a:rPr>
                        <a:t>DW300c</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B09913"/>
                      </a:solidFill>
                      <a:prstDash val="solid"/>
                      <a:round/>
                      <a:headEnd type="none" w="med" len="med"/>
                      <a:tailEnd type="none" w="med" len="med"/>
                    </a:lnL>
                    <a:lnR w="12700" cap="flat" cmpd="sng" algn="ctr">
                      <a:solidFill>
                        <a:srgbClr val="109A13"/>
                      </a:solidFill>
                      <a:prstDash val="solid"/>
                      <a:round/>
                      <a:headEnd type="none" w="med" len="med"/>
                      <a:tailEnd type="none" w="med" len="med"/>
                    </a:lnR>
                    <a:lnT w="4763" cap="flat" cmpd="sng" algn="ctr">
                      <a:solidFill>
                        <a:srgbClr val="109A13"/>
                      </a:solidFill>
                      <a:prstDash val="solid"/>
                      <a:round/>
                      <a:headEnd type="none" w="med" len="med"/>
                      <a:tailEnd type="none" w="med" len="med"/>
                    </a:lnT>
                    <a:lnB w="4763" cap="flat" cmpd="sng" algn="ctr">
                      <a:solidFill>
                        <a:srgbClr val="809C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109A13"/>
                      </a:solidFill>
                      <a:prstDash val="solid"/>
                      <a:round/>
                      <a:headEnd type="none" w="med" len="med"/>
                      <a:tailEnd type="none" w="med" len="med"/>
                    </a:lnL>
                    <a:lnR w="12700" cap="flat" cmpd="sng" algn="ctr">
                      <a:solidFill>
                        <a:srgbClr val="809C13"/>
                      </a:solidFill>
                      <a:prstDash val="solid"/>
                      <a:round/>
                      <a:headEnd type="none" w="med" len="med"/>
                      <a:tailEnd type="none" w="med" len="med"/>
                    </a:lnR>
                    <a:lnT w="4763" cap="flat" cmpd="sng" algn="ctr">
                      <a:solidFill>
                        <a:srgbClr val="209C13"/>
                      </a:solidFill>
                      <a:prstDash val="solid"/>
                      <a:round/>
                      <a:headEnd type="none" w="med" len="med"/>
                      <a:tailEnd type="none" w="med" len="med"/>
                    </a:lnT>
                    <a:lnB w="4763" cap="flat" cmpd="sng" algn="ctr">
                      <a:solidFill>
                        <a:srgbClr val="109713"/>
                      </a:solidFill>
                      <a:prstDash val="solid"/>
                      <a:round/>
                      <a:headEnd type="none" w="med" len="med"/>
                      <a:tailEnd type="none" w="med" len="med"/>
                    </a:lnB>
                  </a:tcPr>
                </a:tc>
                <a:tc>
                  <a:txBody>
                    <a:bodyPr/>
                    <a:lstStyle/>
                    <a:p>
                      <a:pPr algn="ctr" fontAlgn="t"/>
                      <a:r>
                        <a:rPr lang="en-GB" sz="1600">
                          <a:effectLst/>
                        </a:rPr>
                        <a:t>180</a:t>
                      </a:r>
                    </a:p>
                  </a:txBody>
                  <a:tcPr marL="23171" marR="23171" marT="17378" marB="17378">
                    <a:lnL w="12700" cap="flat" cmpd="sng" algn="ctr">
                      <a:solidFill>
                        <a:srgbClr val="809C13"/>
                      </a:solidFill>
                      <a:prstDash val="solid"/>
                      <a:round/>
                      <a:headEnd type="none" w="med" len="med"/>
                      <a:tailEnd type="none" w="med" len="med"/>
                    </a:lnL>
                    <a:lnR w="12700" cap="flat" cmpd="sng" algn="ctr">
                      <a:solidFill>
                        <a:srgbClr val="B09913"/>
                      </a:solidFill>
                      <a:prstDash val="solid"/>
                      <a:round/>
                      <a:headEnd type="none" w="med" len="med"/>
                      <a:tailEnd type="none" w="med" len="med"/>
                    </a:lnR>
                    <a:lnT w="4763" cap="flat" cmpd="sng" algn="ctr">
                      <a:solidFill>
                        <a:srgbClr val="109A13"/>
                      </a:solidFill>
                      <a:prstDash val="solid"/>
                      <a:round/>
                      <a:headEnd type="none" w="med" len="med"/>
                      <a:tailEnd type="none" w="med" len="med"/>
                    </a:lnT>
                    <a:lnB w="4763" cap="flat" cmpd="sng" algn="ctr">
                      <a:solidFill>
                        <a:srgbClr val="609E13"/>
                      </a:solidFill>
                      <a:prstDash val="solid"/>
                      <a:round/>
                      <a:headEnd type="none" w="med" len="med"/>
                      <a:tailEnd type="none" w="med" len="med"/>
                    </a:lnB>
                  </a:tcPr>
                </a:tc>
                <a:extLst>
                  <a:ext uri="{0D108BD9-81ED-4DB2-BD59-A6C34878D82A}">
                    <a16:rowId xmlns:a16="http://schemas.microsoft.com/office/drawing/2014/main" val="2880891232"/>
                  </a:ext>
                </a:extLst>
              </a:tr>
              <a:tr h="292482">
                <a:tc>
                  <a:txBody>
                    <a:bodyPr/>
                    <a:lstStyle/>
                    <a:p>
                      <a:pPr algn="ctr" fontAlgn="t"/>
                      <a:r>
                        <a:rPr lang="en-GB" sz="1600">
                          <a:effectLst/>
                        </a:rPr>
                        <a:t>DW400c</a:t>
                      </a:r>
                    </a:p>
                  </a:txBody>
                  <a:tcPr marL="23171" marR="23171" marT="17378" marB="17378">
                    <a:lnL w="12700" cap="flat" cmpd="sng" algn="ctr">
                      <a:solidFill>
                        <a:srgbClr val="509C13"/>
                      </a:solidFill>
                      <a:prstDash val="solid"/>
                      <a:round/>
                      <a:headEnd type="none" w="med" len="med"/>
                      <a:tailEnd type="none" w="med" len="med"/>
                    </a:lnL>
                    <a:lnR w="12700" cap="flat" cmpd="sng" algn="ctr">
                      <a:solidFill>
                        <a:srgbClr val="209C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00A1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209C13"/>
                      </a:solidFill>
                      <a:prstDash val="solid"/>
                      <a:round/>
                      <a:headEnd type="none" w="med" len="med"/>
                      <a:tailEnd type="none" w="med" len="med"/>
                    </a:lnL>
                    <a:lnR w="12700" cap="flat" cmpd="sng" algn="ctr">
                      <a:solidFill>
                        <a:srgbClr val="509C13"/>
                      </a:solidFill>
                      <a:prstDash val="solid"/>
                      <a:round/>
                      <a:headEnd type="none" w="med" len="med"/>
                      <a:tailEnd type="none" w="med" len="med"/>
                    </a:lnR>
                    <a:lnT w="4763" cap="flat" cmpd="sng" algn="ctr">
                      <a:solidFill>
                        <a:srgbClr val="809C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509C13"/>
                      </a:solidFill>
                      <a:prstDash val="solid"/>
                      <a:round/>
                      <a:headEnd type="none" w="med" len="med"/>
                      <a:tailEnd type="none" w="med" len="med"/>
                    </a:lnL>
                    <a:lnR w="12700" cap="flat" cmpd="sng" algn="ctr">
                      <a:solidFill>
                        <a:srgbClr val="70A013"/>
                      </a:solidFill>
                      <a:prstDash val="solid"/>
                      <a:round/>
                      <a:headEnd type="none" w="med" len="med"/>
                      <a:tailEnd type="none" w="med" len="med"/>
                    </a:lnR>
                    <a:lnT w="4763" cap="flat" cmpd="sng" algn="ctr">
                      <a:solidFill>
                        <a:srgbClr val="1097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240</a:t>
                      </a:r>
                    </a:p>
                  </a:txBody>
                  <a:tcPr marL="23171" marR="23171" marT="17378" marB="17378">
                    <a:lnL w="12700" cap="flat" cmpd="sng" algn="ctr">
                      <a:solidFill>
                        <a:srgbClr val="70A013"/>
                      </a:solidFill>
                      <a:prstDash val="solid"/>
                      <a:round/>
                      <a:headEnd type="none" w="med" len="med"/>
                      <a:tailEnd type="none" w="med" len="med"/>
                    </a:lnL>
                    <a:lnR w="12700" cap="flat" cmpd="sng" algn="ctr">
                      <a:solidFill>
                        <a:srgbClr val="C0A113"/>
                      </a:solidFill>
                      <a:prstDash val="solid"/>
                      <a:round/>
                      <a:headEnd type="none" w="med" len="med"/>
                      <a:tailEnd type="none" w="med" len="med"/>
                    </a:lnR>
                    <a:lnT w="4763" cap="flat" cmpd="sng" algn="ctr">
                      <a:solidFill>
                        <a:srgbClr val="609E13"/>
                      </a:solidFill>
                      <a:prstDash val="solid"/>
                      <a:round/>
                      <a:headEnd type="none" w="med" len="med"/>
                      <a:tailEnd type="none" w="med" len="med"/>
                    </a:lnT>
                    <a:lnB w="4763" cap="flat" cmpd="sng" algn="ctr">
                      <a:solidFill>
                        <a:srgbClr val="809F13"/>
                      </a:solidFill>
                      <a:prstDash val="solid"/>
                      <a:round/>
                      <a:headEnd type="none" w="med" len="med"/>
                      <a:tailEnd type="none" w="med" len="med"/>
                    </a:lnB>
                  </a:tcPr>
                </a:tc>
                <a:extLst>
                  <a:ext uri="{0D108BD9-81ED-4DB2-BD59-A6C34878D82A}">
                    <a16:rowId xmlns:a16="http://schemas.microsoft.com/office/drawing/2014/main" val="742533762"/>
                  </a:ext>
                </a:extLst>
              </a:tr>
              <a:tr h="292482">
                <a:tc>
                  <a:txBody>
                    <a:bodyPr/>
                    <a:lstStyle/>
                    <a:p>
                      <a:pPr algn="ctr" fontAlgn="t"/>
                      <a:r>
                        <a:rPr lang="en-GB" sz="1600">
                          <a:effectLst/>
                        </a:rPr>
                        <a:t>DW500c</a:t>
                      </a:r>
                    </a:p>
                  </a:txBody>
                  <a:tcPr marL="23171" marR="23171" marT="17378" marB="17378">
                    <a:lnL w="12700" cap="flat" cmpd="sng" algn="ctr">
                      <a:solidFill>
                        <a:srgbClr val="009E13"/>
                      </a:solidFill>
                      <a:prstDash val="solid"/>
                      <a:round/>
                      <a:headEnd type="none" w="med" len="med"/>
                      <a:tailEnd type="none" w="med" len="med"/>
                    </a:lnL>
                    <a:lnR w="12700" cap="flat" cmpd="sng" algn="ctr">
                      <a:solidFill>
                        <a:srgbClr val="409D13"/>
                      </a:solidFill>
                      <a:prstDash val="solid"/>
                      <a:round/>
                      <a:headEnd type="none" w="med" len="med"/>
                      <a:tailEnd type="none" w="med" len="med"/>
                    </a:lnR>
                    <a:lnT w="4763" cap="flat" cmpd="sng" algn="ctr">
                      <a:solidFill>
                        <a:srgbClr val="00A113"/>
                      </a:solidFill>
                      <a:prstDash val="solid"/>
                      <a:round/>
                      <a:headEnd type="none" w="med" len="med"/>
                      <a:tailEnd type="none" w="med" len="med"/>
                    </a:lnT>
                    <a:lnB w="4763" cap="flat" cmpd="sng" algn="ctr">
                      <a:solidFill>
                        <a:srgbClr val="40A01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409D13"/>
                      </a:solidFill>
                      <a:prstDash val="solid"/>
                      <a:round/>
                      <a:headEnd type="none" w="med" len="med"/>
                      <a:tailEnd type="none" w="med" len="med"/>
                    </a:lnL>
                    <a:lnR w="12700" cap="flat" cmpd="sng" algn="ctr">
                      <a:solidFill>
                        <a:srgbClr val="50A2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B09F1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50A213"/>
                      </a:solidFill>
                      <a:prstDash val="solid"/>
                      <a:round/>
                      <a:headEnd type="none" w="med" len="med"/>
                      <a:tailEnd type="none" w="med" len="med"/>
                    </a:lnL>
                    <a:lnR w="12700" cap="flat" cmpd="sng" algn="ctr">
                      <a:solidFill>
                        <a:srgbClr val="D0A0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209F13"/>
                      </a:solidFill>
                      <a:prstDash val="solid"/>
                      <a:round/>
                      <a:headEnd type="none" w="med" len="med"/>
                      <a:tailEnd type="none" w="med" len="med"/>
                    </a:lnB>
                  </a:tcPr>
                </a:tc>
                <a:tc>
                  <a:txBody>
                    <a:bodyPr/>
                    <a:lstStyle/>
                    <a:p>
                      <a:pPr algn="ctr" fontAlgn="t"/>
                      <a:r>
                        <a:rPr lang="en-GB" sz="1600">
                          <a:effectLst/>
                        </a:rPr>
                        <a:t>300</a:t>
                      </a:r>
                    </a:p>
                  </a:txBody>
                  <a:tcPr marL="23171" marR="23171" marT="17378" marB="17378">
                    <a:lnL w="12700" cap="flat" cmpd="sng" algn="ctr">
                      <a:solidFill>
                        <a:srgbClr val="D0A013"/>
                      </a:solidFill>
                      <a:prstDash val="solid"/>
                      <a:round/>
                      <a:headEnd type="none" w="med" len="med"/>
                      <a:tailEnd type="none" w="med" len="med"/>
                    </a:lnL>
                    <a:lnR w="12700" cap="flat" cmpd="sng" algn="ctr">
                      <a:solidFill>
                        <a:srgbClr val="A0A013"/>
                      </a:solidFill>
                      <a:prstDash val="solid"/>
                      <a:round/>
                      <a:headEnd type="none" w="med" len="med"/>
                      <a:tailEnd type="none" w="med" len="med"/>
                    </a:lnR>
                    <a:lnT w="4763" cap="flat" cmpd="sng" algn="ctr">
                      <a:solidFill>
                        <a:srgbClr val="809F13"/>
                      </a:solidFill>
                      <a:prstDash val="solid"/>
                      <a:round/>
                      <a:headEnd type="none" w="med" len="med"/>
                      <a:tailEnd type="none" w="med" len="med"/>
                    </a:lnT>
                    <a:lnB w="4763" cap="flat" cmpd="sng" algn="ctr">
                      <a:solidFill>
                        <a:srgbClr val="E0A213"/>
                      </a:solidFill>
                      <a:prstDash val="solid"/>
                      <a:round/>
                      <a:headEnd type="none" w="med" len="med"/>
                      <a:tailEnd type="none" w="med" len="med"/>
                    </a:lnB>
                  </a:tcPr>
                </a:tc>
                <a:extLst>
                  <a:ext uri="{0D108BD9-81ED-4DB2-BD59-A6C34878D82A}">
                    <a16:rowId xmlns:a16="http://schemas.microsoft.com/office/drawing/2014/main" val="2621254453"/>
                  </a:ext>
                </a:extLst>
              </a:tr>
              <a:tr h="292482">
                <a:tc>
                  <a:txBody>
                    <a:bodyPr/>
                    <a:lstStyle/>
                    <a:p>
                      <a:pPr algn="ctr" fontAlgn="t"/>
                      <a:r>
                        <a:rPr lang="en-GB" sz="1600">
                          <a:effectLst/>
                        </a:rPr>
                        <a:t>DW1000c</a:t>
                      </a:r>
                    </a:p>
                  </a:txBody>
                  <a:tcPr marL="23171" marR="23171" marT="17378" marB="17378">
                    <a:lnL w="12700" cap="flat" cmpd="sng" algn="ctr">
                      <a:solidFill>
                        <a:srgbClr val="609E13"/>
                      </a:solidFill>
                      <a:prstDash val="solid"/>
                      <a:round/>
                      <a:headEnd type="none" w="med" len="med"/>
                      <a:tailEnd type="none" w="med" len="med"/>
                    </a:lnL>
                    <a:lnR w="12700" cap="flat" cmpd="sng" algn="ctr">
                      <a:solidFill>
                        <a:srgbClr val="90A113"/>
                      </a:solidFill>
                      <a:prstDash val="solid"/>
                      <a:round/>
                      <a:headEnd type="none" w="med" len="med"/>
                      <a:tailEnd type="none" w="med" len="med"/>
                    </a:lnR>
                    <a:lnT w="4763" cap="flat" cmpd="sng" algn="ctr">
                      <a:solidFill>
                        <a:srgbClr val="40A013"/>
                      </a:solidFill>
                      <a:prstDash val="solid"/>
                      <a:round/>
                      <a:headEnd type="none" w="med" len="med"/>
                      <a:tailEnd type="none" w="med" len="med"/>
                    </a:lnT>
                    <a:lnB w="4763" cap="flat" cmpd="sng" algn="ctr">
                      <a:solidFill>
                        <a:srgbClr val="809F13"/>
                      </a:solidFill>
                      <a:prstDash val="solid"/>
                      <a:round/>
                      <a:headEnd type="none" w="med" len="med"/>
                      <a:tailEnd type="none" w="med" len="med"/>
                    </a:lnB>
                  </a:tcPr>
                </a:tc>
                <a:tc>
                  <a:txBody>
                    <a:bodyPr/>
                    <a:lstStyle/>
                    <a:p>
                      <a:pPr algn="ctr" fontAlgn="t"/>
                      <a:r>
                        <a:rPr lang="en-GB" sz="1600">
                          <a:effectLst/>
                        </a:rPr>
                        <a:t>2</a:t>
                      </a:r>
                    </a:p>
                  </a:txBody>
                  <a:tcPr marL="23171" marR="23171" marT="17378" marB="17378">
                    <a:lnL w="12700" cap="flat" cmpd="sng" algn="ctr">
                      <a:solidFill>
                        <a:srgbClr val="90A113"/>
                      </a:solidFill>
                      <a:prstDash val="solid"/>
                      <a:round/>
                      <a:headEnd type="none" w="med" len="med"/>
                      <a:tailEnd type="none" w="med" len="med"/>
                    </a:lnL>
                    <a:lnR w="12700" cap="flat" cmpd="sng" algn="ctr">
                      <a:solidFill>
                        <a:srgbClr val="909E13"/>
                      </a:solidFill>
                      <a:prstDash val="solid"/>
                      <a:round/>
                      <a:headEnd type="none" w="med" len="med"/>
                      <a:tailEnd type="none" w="med" len="med"/>
                    </a:lnR>
                    <a:lnT w="4763" cap="flat" cmpd="sng" algn="ctr">
                      <a:solidFill>
                        <a:srgbClr val="B09F13"/>
                      </a:solidFill>
                      <a:prstDash val="solid"/>
                      <a:round/>
                      <a:headEnd type="none" w="med" len="med"/>
                      <a:tailEnd type="none" w="med" len="med"/>
                    </a:lnT>
                    <a:lnB w="4763" cap="flat" cmpd="sng" algn="ctr">
                      <a:solidFill>
                        <a:srgbClr val="209F13"/>
                      </a:solidFill>
                      <a:prstDash val="solid"/>
                      <a:round/>
                      <a:headEnd type="none" w="med" len="med"/>
                      <a:tailEnd type="none" w="med" len="med"/>
                    </a:lnB>
                  </a:tcPr>
                </a:tc>
                <a:tc>
                  <a:txBody>
                    <a:bodyPr/>
                    <a:lstStyle/>
                    <a:p>
                      <a:pPr algn="ctr" fontAlgn="t"/>
                      <a:r>
                        <a:rPr lang="en-GB" sz="1600" dirty="0">
                          <a:effectLst/>
                        </a:rPr>
                        <a:t>30</a:t>
                      </a:r>
                    </a:p>
                  </a:txBody>
                  <a:tcPr marL="23171" marR="23171" marT="17378" marB="17378">
                    <a:lnL w="12700" cap="flat" cmpd="sng" algn="ctr">
                      <a:solidFill>
                        <a:srgbClr val="909E13"/>
                      </a:solidFill>
                      <a:prstDash val="solid"/>
                      <a:round/>
                      <a:headEnd type="none" w="med" len="med"/>
                      <a:tailEnd type="none" w="med" len="med"/>
                    </a:lnL>
                    <a:lnR w="12700" cap="flat" cmpd="sng" algn="ctr">
                      <a:solidFill>
                        <a:srgbClr val="E09F13"/>
                      </a:solidFill>
                      <a:prstDash val="solid"/>
                      <a:round/>
                      <a:headEnd type="none" w="med" len="med"/>
                      <a:tailEnd type="none" w="med" len="med"/>
                    </a:lnR>
                    <a:lnT w="4763" cap="flat" cmpd="sng" algn="ctr">
                      <a:solidFill>
                        <a:srgbClr val="209F13"/>
                      </a:solidFill>
                      <a:prstDash val="solid"/>
                      <a:round/>
                      <a:headEnd type="none" w="med" len="med"/>
                      <a:tailEnd type="none" w="med" len="med"/>
                    </a:lnT>
                    <a:lnB w="4763" cap="flat" cmpd="sng" algn="ctr">
                      <a:solidFill>
                        <a:srgbClr val="C0A113"/>
                      </a:solidFill>
                      <a:prstDash val="solid"/>
                      <a:round/>
                      <a:headEnd type="none" w="med" len="med"/>
                      <a:tailEnd type="none" w="med" len="med"/>
                    </a:lnB>
                  </a:tcPr>
                </a:tc>
                <a:tc>
                  <a:txBody>
                    <a:bodyPr/>
                    <a:lstStyle/>
                    <a:p>
                      <a:pPr algn="ctr" fontAlgn="t"/>
                      <a:r>
                        <a:rPr lang="en-GB" sz="1600" dirty="0">
                          <a:effectLst/>
                        </a:rPr>
                        <a:t>600</a:t>
                      </a:r>
                    </a:p>
                  </a:txBody>
                  <a:tcPr marL="23171" marR="23171" marT="17378" marB="17378">
                    <a:lnL w="12700" cap="flat" cmpd="sng" algn="ctr">
                      <a:solidFill>
                        <a:srgbClr val="E09F13"/>
                      </a:solidFill>
                      <a:prstDash val="solid"/>
                      <a:round/>
                      <a:headEnd type="none" w="med" len="med"/>
                      <a:tailEnd type="none" w="med" len="med"/>
                    </a:lnL>
                    <a:lnR w="12700" cap="flat" cmpd="sng" algn="ctr">
                      <a:solidFill>
                        <a:srgbClr val="709D13"/>
                      </a:solidFill>
                      <a:prstDash val="solid"/>
                      <a:round/>
                      <a:headEnd type="none" w="med" len="med"/>
                      <a:tailEnd type="none" w="med" len="med"/>
                    </a:lnR>
                    <a:lnT w="4763" cap="flat" cmpd="sng" algn="ctr">
                      <a:solidFill>
                        <a:srgbClr val="E0A213"/>
                      </a:solidFill>
                      <a:prstDash val="solid"/>
                      <a:round/>
                      <a:headEnd type="none" w="med" len="med"/>
                      <a:tailEnd type="none" w="med" len="med"/>
                    </a:lnT>
                    <a:lnB w="4763" cap="flat" cmpd="sng" algn="ctr">
                      <a:solidFill>
                        <a:srgbClr val="909E13"/>
                      </a:solidFill>
                      <a:prstDash val="solid"/>
                      <a:round/>
                      <a:headEnd type="none" w="med" len="med"/>
                      <a:tailEnd type="none" w="med" len="med"/>
                    </a:lnB>
                  </a:tcPr>
                </a:tc>
                <a:extLst>
                  <a:ext uri="{0D108BD9-81ED-4DB2-BD59-A6C34878D82A}">
                    <a16:rowId xmlns:a16="http://schemas.microsoft.com/office/drawing/2014/main" val="3660266112"/>
                  </a:ext>
                </a:extLst>
              </a:tr>
              <a:tr h="292482">
                <a:tc>
                  <a:txBody>
                    <a:bodyPr/>
                    <a:lstStyle/>
                    <a:p>
                      <a:pPr algn="ctr" fontAlgn="t"/>
                      <a:r>
                        <a:rPr lang="en-GB" sz="1600">
                          <a:effectLst/>
                        </a:rPr>
                        <a:t>DW1500c</a:t>
                      </a:r>
                    </a:p>
                  </a:txBody>
                  <a:tcPr marL="23171" marR="23171" marT="17378" marB="17378">
                    <a:lnL w="12700" cap="flat" cmpd="sng" algn="ctr">
                      <a:solidFill>
                        <a:srgbClr val="209F13"/>
                      </a:solidFill>
                      <a:prstDash val="solid"/>
                      <a:round/>
                      <a:headEnd type="none" w="med" len="med"/>
                      <a:tailEnd type="none" w="med" len="med"/>
                    </a:lnL>
                    <a:lnR w="12700" cap="flat" cmpd="sng" algn="ctr">
                      <a:solidFill>
                        <a:srgbClr val="909E13"/>
                      </a:solidFill>
                      <a:prstDash val="solid"/>
                      <a:round/>
                      <a:headEnd type="none" w="med" len="med"/>
                      <a:tailEnd type="none" w="med" len="med"/>
                    </a:lnR>
                    <a:lnT w="4763" cap="flat" cmpd="sng" algn="ctr">
                      <a:solidFill>
                        <a:srgbClr val="809F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tc>
                  <a:txBody>
                    <a:bodyPr/>
                    <a:lstStyle/>
                    <a:p>
                      <a:pPr algn="ctr" fontAlgn="t"/>
                      <a:r>
                        <a:rPr lang="en-GB" sz="1600">
                          <a:effectLst/>
                        </a:rPr>
                        <a:t>3</a:t>
                      </a:r>
                    </a:p>
                  </a:txBody>
                  <a:tcPr marL="23171" marR="23171" marT="17378" marB="17378">
                    <a:lnL w="12700" cap="flat" cmpd="sng" algn="ctr">
                      <a:solidFill>
                        <a:srgbClr val="909E13"/>
                      </a:solidFill>
                      <a:prstDash val="solid"/>
                      <a:round/>
                      <a:headEnd type="none" w="med" len="med"/>
                      <a:tailEnd type="none" w="med" len="med"/>
                    </a:lnL>
                    <a:lnR w="12700" cap="flat" cmpd="sng" algn="ctr">
                      <a:solidFill>
                        <a:srgbClr val="109D13"/>
                      </a:solidFill>
                      <a:prstDash val="solid"/>
                      <a:round/>
                      <a:headEnd type="none" w="med" len="med"/>
                      <a:tailEnd type="none" w="med" len="med"/>
                    </a:lnR>
                    <a:lnT w="4763" cap="flat" cmpd="sng" algn="ctr">
                      <a:solidFill>
                        <a:srgbClr val="209F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20</a:t>
                      </a:r>
                    </a:p>
                  </a:txBody>
                  <a:tcPr marL="23171" marR="23171" marT="17378" marB="17378">
                    <a:lnL w="12700" cap="flat" cmpd="sng" algn="ctr">
                      <a:solidFill>
                        <a:srgbClr val="109D13"/>
                      </a:solidFill>
                      <a:prstDash val="solid"/>
                      <a:round/>
                      <a:headEnd type="none" w="med" len="med"/>
                      <a:tailEnd type="none" w="med" len="med"/>
                    </a:lnL>
                    <a:lnR w="12700" cap="flat" cmpd="sng" algn="ctr">
                      <a:solidFill>
                        <a:srgbClr val="C0A113"/>
                      </a:solidFill>
                      <a:prstDash val="solid"/>
                      <a:round/>
                      <a:headEnd type="none" w="med" len="med"/>
                      <a:tailEnd type="none" w="med" len="med"/>
                    </a:lnR>
                    <a:lnT w="4763" cap="flat" cmpd="sng" algn="ctr">
                      <a:solidFill>
                        <a:srgbClr val="C0A113"/>
                      </a:solidFill>
                      <a:prstDash val="solid"/>
                      <a:round/>
                      <a:headEnd type="none" w="med" len="med"/>
                      <a:tailEnd type="none" w="med" len="med"/>
                    </a:lnT>
                    <a:lnB w="4763" cap="flat" cmpd="sng" algn="ctr">
                      <a:solidFill>
                        <a:srgbClr val="10A013"/>
                      </a:solidFill>
                      <a:prstDash val="solid"/>
                      <a:round/>
                      <a:headEnd type="none" w="med" len="med"/>
                      <a:tailEnd type="none" w="med" len="med"/>
                    </a:lnB>
                  </a:tcPr>
                </a:tc>
                <a:tc>
                  <a:txBody>
                    <a:bodyPr/>
                    <a:lstStyle/>
                    <a:p>
                      <a:pPr algn="ctr" fontAlgn="t"/>
                      <a:r>
                        <a:rPr lang="en-GB" sz="1600">
                          <a:effectLst/>
                        </a:rPr>
                        <a:t>900</a:t>
                      </a:r>
                    </a:p>
                  </a:txBody>
                  <a:tcPr marL="23171" marR="23171" marT="17378" marB="17378">
                    <a:lnL w="12700" cap="flat" cmpd="sng" algn="ctr">
                      <a:solidFill>
                        <a:srgbClr val="C0A1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909E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extLst>
                  <a:ext uri="{0D108BD9-81ED-4DB2-BD59-A6C34878D82A}">
                    <a16:rowId xmlns:a16="http://schemas.microsoft.com/office/drawing/2014/main" val="533649508"/>
                  </a:ext>
                </a:extLst>
              </a:tr>
              <a:tr h="292482">
                <a:tc>
                  <a:txBody>
                    <a:bodyPr/>
                    <a:lstStyle/>
                    <a:p>
                      <a:pPr algn="ctr" fontAlgn="t"/>
                      <a:r>
                        <a:rPr lang="en-GB" sz="1600">
                          <a:effectLst/>
                        </a:rPr>
                        <a:t>DW2000c</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30A1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60A113"/>
                      </a:solidFill>
                      <a:prstDash val="solid"/>
                      <a:round/>
                      <a:headEnd type="none" w="med" len="med"/>
                      <a:tailEnd type="none" w="med" len="med"/>
                    </a:lnB>
                  </a:tcPr>
                </a:tc>
                <a:tc>
                  <a:txBody>
                    <a:bodyPr/>
                    <a:lstStyle/>
                    <a:p>
                      <a:pPr algn="ctr" fontAlgn="t"/>
                      <a:r>
                        <a:rPr lang="en-GB" sz="1600">
                          <a:effectLst/>
                        </a:rPr>
                        <a:t>4</a:t>
                      </a:r>
                    </a:p>
                  </a:txBody>
                  <a:tcPr marL="23171" marR="23171" marT="17378" marB="17378">
                    <a:lnL w="12700" cap="flat" cmpd="sng" algn="ctr">
                      <a:solidFill>
                        <a:srgbClr val="30A113"/>
                      </a:solidFill>
                      <a:prstDash val="solid"/>
                      <a:round/>
                      <a:headEnd type="none" w="med" len="med"/>
                      <a:tailEnd type="none" w="med" len="med"/>
                    </a:lnL>
                    <a:lnR w="12700" cap="flat" cmpd="sng" algn="ctr">
                      <a:solidFill>
                        <a:srgbClr val="60A1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C09E13"/>
                      </a:solidFill>
                      <a:prstDash val="solid"/>
                      <a:round/>
                      <a:headEnd type="none" w="med" len="med"/>
                      <a:tailEnd type="none" w="med" len="med"/>
                    </a:lnB>
                  </a:tcPr>
                </a:tc>
                <a:tc>
                  <a:txBody>
                    <a:bodyPr/>
                    <a:lstStyle/>
                    <a:p>
                      <a:pPr algn="ctr" fontAlgn="t"/>
                      <a:r>
                        <a:rPr lang="en-GB" sz="1600">
                          <a:effectLst/>
                        </a:rPr>
                        <a:t>15</a:t>
                      </a:r>
                    </a:p>
                  </a:txBody>
                  <a:tcPr marL="23171" marR="23171" marT="17378" marB="17378">
                    <a:lnL w="12700" cap="flat" cmpd="sng" algn="ctr">
                      <a:solidFill>
                        <a:srgbClr val="60A113"/>
                      </a:solidFill>
                      <a:prstDash val="solid"/>
                      <a:round/>
                      <a:headEnd type="none" w="med" len="med"/>
                      <a:tailEnd type="none" w="med" len="med"/>
                    </a:lnL>
                    <a:lnR w="12700" cap="flat" cmpd="sng" algn="ctr">
                      <a:solidFill>
                        <a:srgbClr val="60A113"/>
                      </a:solidFill>
                      <a:prstDash val="solid"/>
                      <a:round/>
                      <a:headEnd type="none" w="med" len="med"/>
                      <a:tailEnd type="none" w="med" len="med"/>
                    </a:lnR>
                    <a:lnT w="4763" cap="flat" cmpd="sng" algn="ctr">
                      <a:solidFill>
                        <a:srgbClr val="10A013"/>
                      </a:solidFill>
                      <a:prstDash val="solid"/>
                      <a:round/>
                      <a:headEnd type="none" w="med" len="med"/>
                      <a:tailEnd type="none" w="med" len="med"/>
                    </a:lnT>
                    <a:lnB w="4763" cap="flat" cmpd="sng" algn="ctr">
                      <a:solidFill>
                        <a:srgbClr val="40A013"/>
                      </a:solidFill>
                      <a:prstDash val="solid"/>
                      <a:round/>
                      <a:headEnd type="none" w="med" len="med"/>
                      <a:tailEnd type="none" w="med" len="med"/>
                    </a:lnB>
                  </a:tcPr>
                </a:tc>
                <a:tc>
                  <a:txBody>
                    <a:bodyPr/>
                    <a:lstStyle/>
                    <a:p>
                      <a:pPr algn="ctr" fontAlgn="t"/>
                      <a:r>
                        <a:rPr lang="en-GB" sz="1600">
                          <a:effectLst/>
                        </a:rPr>
                        <a:t>1200</a:t>
                      </a:r>
                    </a:p>
                  </a:txBody>
                  <a:tcPr marL="23171" marR="23171" marT="17378" marB="17378">
                    <a:lnL w="12700" cap="flat" cmpd="sng" algn="ctr">
                      <a:solidFill>
                        <a:srgbClr val="60A113"/>
                      </a:solidFill>
                      <a:prstDash val="solid"/>
                      <a:round/>
                      <a:headEnd type="none" w="med" len="med"/>
                      <a:tailEnd type="none" w="med" len="med"/>
                    </a:lnL>
                    <a:lnR w="12700" cap="flat" cmpd="sng" algn="ctr">
                      <a:solidFill>
                        <a:srgbClr val="109D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90A113"/>
                      </a:solidFill>
                      <a:prstDash val="solid"/>
                      <a:round/>
                      <a:headEnd type="none" w="med" len="med"/>
                      <a:tailEnd type="none" w="med" len="med"/>
                    </a:lnB>
                  </a:tcPr>
                </a:tc>
                <a:extLst>
                  <a:ext uri="{0D108BD9-81ED-4DB2-BD59-A6C34878D82A}">
                    <a16:rowId xmlns:a16="http://schemas.microsoft.com/office/drawing/2014/main" val="3944933365"/>
                  </a:ext>
                </a:extLst>
              </a:tr>
              <a:tr h="292482">
                <a:tc>
                  <a:txBody>
                    <a:bodyPr/>
                    <a:lstStyle/>
                    <a:p>
                      <a:pPr algn="ctr" fontAlgn="t"/>
                      <a:r>
                        <a:rPr lang="en-GB" sz="1600">
                          <a:effectLst/>
                        </a:rPr>
                        <a:t>DW2500c</a:t>
                      </a:r>
                    </a:p>
                  </a:txBody>
                  <a:tcPr marL="23171" marR="23171" marT="17378" marB="17378">
                    <a:lnL w="12700" cap="flat" cmpd="sng" algn="ctr">
                      <a:solidFill>
                        <a:srgbClr val="20A213"/>
                      </a:solidFill>
                      <a:prstDash val="solid"/>
                      <a:round/>
                      <a:headEnd type="none" w="med" len="med"/>
                      <a:tailEnd type="none" w="med" len="med"/>
                    </a:lnL>
                    <a:lnR w="12700" cap="flat" cmpd="sng" algn="ctr">
                      <a:solidFill>
                        <a:srgbClr val="509F13"/>
                      </a:solidFill>
                      <a:prstDash val="solid"/>
                      <a:round/>
                      <a:headEnd type="none" w="med" len="med"/>
                      <a:tailEnd type="none" w="med" len="med"/>
                    </a:lnR>
                    <a:lnT w="4763" cap="flat" cmpd="sng" algn="ctr">
                      <a:solidFill>
                        <a:srgbClr val="60A1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5</a:t>
                      </a:r>
                    </a:p>
                  </a:txBody>
                  <a:tcPr marL="23171" marR="23171" marT="17378" marB="17378">
                    <a:lnL w="12700" cap="flat" cmpd="sng" algn="ctr">
                      <a:solidFill>
                        <a:srgbClr val="509F13"/>
                      </a:solidFill>
                      <a:prstDash val="solid"/>
                      <a:round/>
                      <a:headEnd type="none" w="med" len="med"/>
                      <a:tailEnd type="none" w="med" len="med"/>
                    </a:lnL>
                    <a:lnR w="12700" cap="flat" cmpd="sng" algn="ctr">
                      <a:solidFill>
                        <a:srgbClr val="10A013"/>
                      </a:solidFill>
                      <a:prstDash val="solid"/>
                      <a:round/>
                      <a:headEnd type="none" w="med" len="med"/>
                      <a:tailEnd type="none" w="med" len="med"/>
                    </a:lnR>
                    <a:lnT w="4763" cap="flat" cmpd="sng" algn="ctr">
                      <a:solidFill>
                        <a:srgbClr val="C09E13"/>
                      </a:solidFill>
                      <a:prstDash val="solid"/>
                      <a:round/>
                      <a:headEnd type="none" w="med" len="med"/>
                      <a:tailEnd type="none" w="med" len="med"/>
                    </a:lnT>
                    <a:lnB w="4763" cap="flat" cmpd="sng" algn="ctr">
                      <a:solidFill>
                        <a:srgbClr val="D0A013"/>
                      </a:solidFill>
                      <a:prstDash val="solid"/>
                      <a:round/>
                      <a:headEnd type="none" w="med" len="med"/>
                      <a:tailEnd type="none" w="med" len="med"/>
                    </a:lnB>
                  </a:tcPr>
                </a:tc>
                <a:tc>
                  <a:txBody>
                    <a:bodyPr/>
                    <a:lstStyle/>
                    <a:p>
                      <a:pPr algn="ctr" fontAlgn="t"/>
                      <a:r>
                        <a:rPr lang="en-GB" sz="1600">
                          <a:effectLst/>
                        </a:rPr>
                        <a:t>12</a:t>
                      </a:r>
                    </a:p>
                  </a:txBody>
                  <a:tcPr marL="23171" marR="23171" marT="17378" marB="17378">
                    <a:lnL w="12700" cap="flat" cmpd="sng" algn="ctr">
                      <a:solidFill>
                        <a:srgbClr val="10A0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40A013"/>
                      </a:solidFill>
                      <a:prstDash val="solid"/>
                      <a:round/>
                      <a:headEnd type="none" w="med" len="med"/>
                      <a:tailEnd type="none" w="med" len="med"/>
                    </a:lnT>
                    <a:lnB w="4763" cap="flat" cmpd="sng" algn="ctr">
                      <a:solidFill>
                        <a:srgbClr val="409D13"/>
                      </a:solidFill>
                      <a:prstDash val="solid"/>
                      <a:round/>
                      <a:headEnd type="none" w="med" len="med"/>
                      <a:tailEnd type="none" w="med" len="med"/>
                    </a:lnB>
                  </a:tcPr>
                </a:tc>
                <a:tc>
                  <a:txBody>
                    <a:bodyPr/>
                    <a:lstStyle/>
                    <a:p>
                      <a:pPr algn="ctr" fontAlgn="t"/>
                      <a:r>
                        <a:rPr lang="en-GB" sz="1600">
                          <a:effectLst/>
                        </a:rPr>
                        <a:t>1500</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509F13"/>
                      </a:solidFill>
                      <a:prstDash val="solid"/>
                      <a:round/>
                      <a:headEnd type="none" w="med" len="med"/>
                      <a:tailEnd type="none" w="med" len="med"/>
                    </a:lnR>
                    <a:lnT w="4763" cap="flat" cmpd="sng" algn="ctr">
                      <a:solidFill>
                        <a:srgbClr val="90A113"/>
                      </a:solidFill>
                      <a:prstDash val="solid"/>
                      <a:round/>
                      <a:headEnd type="none" w="med" len="med"/>
                      <a:tailEnd type="none" w="med" len="med"/>
                    </a:lnT>
                    <a:lnB w="4763" cap="flat" cmpd="sng" algn="ctr">
                      <a:solidFill>
                        <a:srgbClr val="E0A213"/>
                      </a:solidFill>
                      <a:prstDash val="solid"/>
                      <a:round/>
                      <a:headEnd type="none" w="med" len="med"/>
                      <a:tailEnd type="none" w="med" len="med"/>
                    </a:lnB>
                  </a:tcPr>
                </a:tc>
                <a:extLst>
                  <a:ext uri="{0D108BD9-81ED-4DB2-BD59-A6C34878D82A}">
                    <a16:rowId xmlns:a16="http://schemas.microsoft.com/office/drawing/2014/main" val="1678981770"/>
                  </a:ext>
                </a:extLst>
              </a:tr>
              <a:tr h="292482">
                <a:tc>
                  <a:txBody>
                    <a:bodyPr/>
                    <a:lstStyle/>
                    <a:p>
                      <a:pPr algn="ctr" fontAlgn="t"/>
                      <a:r>
                        <a:rPr lang="en-GB" sz="1600">
                          <a:effectLst/>
                        </a:rPr>
                        <a:t>DW3000c</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A0A0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109D13"/>
                      </a:solidFill>
                      <a:prstDash val="solid"/>
                      <a:round/>
                      <a:headEnd type="none" w="med" len="med"/>
                      <a:tailEnd type="none" w="med" len="med"/>
                    </a:lnB>
                  </a:tcPr>
                </a:tc>
                <a:tc>
                  <a:txBody>
                    <a:bodyPr/>
                    <a:lstStyle/>
                    <a:p>
                      <a:pPr algn="ctr" fontAlgn="t"/>
                      <a:r>
                        <a:rPr lang="en-GB" sz="1600">
                          <a:effectLst/>
                        </a:rPr>
                        <a:t>6</a:t>
                      </a:r>
                    </a:p>
                  </a:txBody>
                  <a:tcPr marL="23171" marR="23171" marT="17378" marB="17378">
                    <a:lnL w="12700" cap="flat" cmpd="sng" algn="ctr">
                      <a:solidFill>
                        <a:srgbClr val="A0A013"/>
                      </a:solidFill>
                      <a:prstDash val="solid"/>
                      <a:round/>
                      <a:headEnd type="none" w="med" len="med"/>
                      <a:tailEnd type="none" w="med" len="med"/>
                    </a:lnL>
                    <a:lnR w="12700" cap="flat" cmpd="sng" algn="ctr">
                      <a:solidFill>
                        <a:srgbClr val="D0A013"/>
                      </a:solidFill>
                      <a:prstDash val="solid"/>
                      <a:round/>
                      <a:headEnd type="none" w="med" len="med"/>
                      <a:tailEnd type="none" w="med" len="med"/>
                    </a:lnR>
                    <a:lnT w="4763" cap="flat" cmpd="sng" algn="ctr">
                      <a:solidFill>
                        <a:srgbClr val="D0A013"/>
                      </a:solidFill>
                      <a:prstDash val="solid"/>
                      <a:round/>
                      <a:headEnd type="none" w="med" len="med"/>
                      <a:tailEnd type="none" w="med" len="med"/>
                    </a:lnT>
                    <a:lnB w="4763" cap="flat" cmpd="sng" algn="ctr">
                      <a:solidFill>
                        <a:srgbClr val="409D13"/>
                      </a:solidFill>
                      <a:prstDash val="solid"/>
                      <a:round/>
                      <a:headEnd type="none" w="med" len="med"/>
                      <a:tailEnd type="none" w="med" len="med"/>
                    </a:lnB>
                  </a:tcPr>
                </a:tc>
                <a:tc>
                  <a:txBody>
                    <a:bodyPr/>
                    <a:lstStyle/>
                    <a:p>
                      <a:pPr algn="ctr" fontAlgn="t"/>
                      <a:r>
                        <a:rPr lang="en-GB" sz="1600">
                          <a:effectLst/>
                        </a:rPr>
                        <a:t>10</a:t>
                      </a:r>
                    </a:p>
                  </a:txBody>
                  <a:tcPr marL="23171" marR="23171" marT="17378" marB="17378">
                    <a:lnL w="12700" cap="flat" cmpd="sng" algn="ctr">
                      <a:solidFill>
                        <a:srgbClr val="D0A013"/>
                      </a:solidFill>
                      <a:prstDash val="solid"/>
                      <a:round/>
                      <a:headEnd type="none" w="med" len="med"/>
                      <a:tailEnd type="none" w="med" len="med"/>
                    </a:lnL>
                    <a:lnR w="12700" cap="flat" cmpd="sng" algn="ctr">
                      <a:solidFill>
                        <a:srgbClr val="90A113"/>
                      </a:solidFill>
                      <a:prstDash val="solid"/>
                      <a:round/>
                      <a:headEnd type="none" w="med" len="med"/>
                      <a:tailEnd type="none" w="med" len="med"/>
                    </a:lnR>
                    <a:lnT w="4763" cap="flat" cmpd="sng" algn="ctr">
                      <a:solidFill>
                        <a:srgbClr val="409D13"/>
                      </a:solidFill>
                      <a:prstDash val="solid"/>
                      <a:round/>
                      <a:headEnd type="none" w="med" len="med"/>
                      <a:tailEnd type="none" w="med" len="med"/>
                    </a:lnT>
                    <a:lnB w="4763" cap="flat" cmpd="sng" algn="ctr">
                      <a:solidFill>
                        <a:srgbClr val="60A413"/>
                      </a:solidFill>
                      <a:prstDash val="solid"/>
                      <a:round/>
                      <a:headEnd type="none" w="med" len="med"/>
                      <a:tailEnd type="none" w="med" len="med"/>
                    </a:lnB>
                  </a:tcPr>
                </a:tc>
                <a:tc>
                  <a:txBody>
                    <a:bodyPr/>
                    <a:lstStyle/>
                    <a:p>
                      <a:pPr algn="ctr" fontAlgn="t"/>
                      <a:r>
                        <a:rPr lang="en-GB" sz="1600">
                          <a:effectLst/>
                        </a:rPr>
                        <a:t>1800</a:t>
                      </a:r>
                    </a:p>
                  </a:txBody>
                  <a:tcPr marL="23171" marR="23171" marT="17378" marB="17378">
                    <a:lnL w="12700" cap="flat" cmpd="sng" algn="ctr">
                      <a:solidFill>
                        <a:srgbClr val="90A113"/>
                      </a:solidFill>
                      <a:prstDash val="solid"/>
                      <a:round/>
                      <a:headEnd type="none" w="med" len="med"/>
                      <a:tailEnd type="none" w="med" len="med"/>
                    </a:lnL>
                    <a:lnR w="12700" cap="flat" cmpd="sng" algn="ctr">
                      <a:solidFill>
                        <a:srgbClr val="20A213"/>
                      </a:solidFill>
                      <a:prstDash val="solid"/>
                      <a:round/>
                      <a:headEnd type="none" w="med" len="med"/>
                      <a:tailEnd type="none" w="med" len="med"/>
                    </a:lnR>
                    <a:lnT w="4763" cap="flat" cmpd="sng" algn="ctr">
                      <a:solidFill>
                        <a:srgbClr val="E0A2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extLst>
                  <a:ext uri="{0D108BD9-81ED-4DB2-BD59-A6C34878D82A}">
                    <a16:rowId xmlns:a16="http://schemas.microsoft.com/office/drawing/2014/main" val="2778805807"/>
                  </a:ext>
                </a:extLst>
              </a:tr>
              <a:tr h="292482">
                <a:tc>
                  <a:txBody>
                    <a:bodyPr/>
                    <a:lstStyle/>
                    <a:p>
                      <a:pPr algn="ctr" fontAlgn="t"/>
                      <a:r>
                        <a:rPr lang="en-GB" sz="1600">
                          <a:effectLst/>
                        </a:rPr>
                        <a:t>DW5000c</a:t>
                      </a:r>
                    </a:p>
                  </a:txBody>
                  <a:tcPr marL="23171" marR="23171" marT="17378" marB="17378">
                    <a:lnL w="12700" cap="flat" cmpd="sng" algn="ctr">
                      <a:solidFill>
                        <a:srgbClr val="20A213"/>
                      </a:solidFill>
                      <a:prstDash val="solid"/>
                      <a:round/>
                      <a:headEnd type="none" w="med" len="med"/>
                      <a:tailEnd type="none" w="med" len="med"/>
                    </a:lnL>
                    <a:lnR w="12700" cap="flat" cmpd="sng" algn="ctr">
                      <a:solidFill>
                        <a:srgbClr val="E0A213"/>
                      </a:solidFill>
                      <a:prstDash val="solid"/>
                      <a:round/>
                      <a:headEnd type="none" w="med" len="med"/>
                      <a:tailEnd type="none" w="med" len="med"/>
                    </a:lnR>
                    <a:lnT w="4763" cap="flat" cmpd="sng" algn="ctr">
                      <a:solidFill>
                        <a:srgbClr val="109D13"/>
                      </a:solidFill>
                      <a:prstDash val="solid"/>
                      <a:round/>
                      <a:headEnd type="none" w="med" len="med"/>
                      <a:tailEnd type="none" w="med" len="med"/>
                    </a:lnT>
                    <a:lnB w="4763" cap="flat" cmpd="sng" algn="ctr">
                      <a:solidFill>
                        <a:srgbClr val="50A513"/>
                      </a:solidFill>
                      <a:prstDash val="solid"/>
                      <a:round/>
                      <a:headEnd type="none" w="med" len="med"/>
                      <a:tailEnd type="none" w="med" len="med"/>
                    </a:lnB>
                  </a:tcPr>
                </a:tc>
                <a:tc>
                  <a:txBody>
                    <a:bodyPr/>
                    <a:lstStyle/>
                    <a:p>
                      <a:pPr algn="ctr" fontAlgn="t"/>
                      <a:r>
                        <a:rPr lang="en-GB" sz="1600">
                          <a:effectLst/>
                        </a:rPr>
                        <a:t>10</a:t>
                      </a:r>
                    </a:p>
                  </a:txBody>
                  <a:tcPr marL="23171" marR="23171" marT="17378" marB="17378">
                    <a:lnL w="12700" cap="flat" cmpd="sng" algn="ctr">
                      <a:solidFill>
                        <a:srgbClr val="E0A213"/>
                      </a:solidFill>
                      <a:prstDash val="solid"/>
                      <a:round/>
                      <a:headEnd type="none" w="med" len="med"/>
                      <a:tailEnd type="none" w="med" len="med"/>
                    </a:lnL>
                    <a:lnR w="12700" cap="flat" cmpd="sng" algn="ctr">
                      <a:solidFill>
                        <a:srgbClr val="E0A513"/>
                      </a:solidFill>
                      <a:prstDash val="solid"/>
                      <a:round/>
                      <a:headEnd type="none" w="med" len="med"/>
                      <a:tailEnd type="none" w="med" len="med"/>
                    </a:lnR>
                    <a:lnT w="4763" cap="flat" cmpd="sng" algn="ctr">
                      <a:solidFill>
                        <a:srgbClr val="409D13"/>
                      </a:solidFill>
                      <a:prstDash val="solid"/>
                      <a:round/>
                      <a:headEnd type="none" w="med" len="med"/>
                      <a:tailEnd type="none" w="med" len="med"/>
                    </a:lnT>
                    <a:lnB w="4763" cap="flat" cmpd="sng" algn="ctr">
                      <a:solidFill>
                        <a:srgbClr val="30A413"/>
                      </a:solidFill>
                      <a:prstDash val="solid"/>
                      <a:round/>
                      <a:headEnd type="none" w="med" len="med"/>
                      <a:tailEnd type="none" w="med" len="med"/>
                    </a:lnB>
                  </a:tcPr>
                </a:tc>
                <a:tc>
                  <a:txBody>
                    <a:bodyPr/>
                    <a:lstStyle/>
                    <a:p>
                      <a:pPr algn="ctr" fontAlgn="t"/>
                      <a:r>
                        <a:rPr lang="en-GB" sz="1600">
                          <a:effectLst/>
                        </a:rPr>
                        <a:t>6</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50A813"/>
                      </a:solidFill>
                      <a:prstDash val="solid"/>
                      <a:round/>
                      <a:headEnd type="none" w="med" len="med"/>
                      <a:tailEnd type="none" w="med" len="med"/>
                    </a:lnR>
                    <a:lnT w="4763" cap="flat" cmpd="sng" algn="ctr">
                      <a:solidFill>
                        <a:srgbClr val="60A413"/>
                      </a:solidFill>
                      <a:prstDash val="solid"/>
                      <a:round/>
                      <a:headEnd type="none" w="med" len="med"/>
                      <a:tailEnd type="none" w="med" len="med"/>
                    </a:lnT>
                    <a:lnB w="4763" cap="flat" cmpd="sng" algn="ctr">
                      <a:solidFill>
                        <a:srgbClr val="90A413"/>
                      </a:solidFill>
                      <a:prstDash val="solid"/>
                      <a:round/>
                      <a:headEnd type="none" w="med" len="med"/>
                      <a:tailEnd type="none" w="med" len="med"/>
                    </a:lnB>
                  </a:tcPr>
                </a:tc>
                <a:tc>
                  <a:txBody>
                    <a:bodyPr/>
                    <a:lstStyle/>
                    <a:p>
                      <a:pPr algn="ctr" fontAlgn="t"/>
                      <a:r>
                        <a:rPr lang="en-GB" sz="1600">
                          <a:effectLst/>
                        </a:rPr>
                        <a:t>3000</a:t>
                      </a:r>
                    </a:p>
                  </a:txBody>
                  <a:tcPr marL="23171" marR="23171" marT="17378" marB="17378">
                    <a:lnL w="12700" cap="flat" cmpd="sng" algn="ctr">
                      <a:solidFill>
                        <a:srgbClr val="50A813"/>
                      </a:solidFill>
                      <a:prstDash val="solid"/>
                      <a:round/>
                      <a:headEnd type="none" w="med" len="med"/>
                      <a:tailEnd type="none" w="med" len="med"/>
                    </a:lnL>
                    <a:lnR w="12700" cap="flat" cmpd="sng" algn="ctr">
                      <a:solidFill>
                        <a:srgbClr val="80A8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extLst>
                  <a:ext uri="{0D108BD9-81ED-4DB2-BD59-A6C34878D82A}">
                    <a16:rowId xmlns:a16="http://schemas.microsoft.com/office/drawing/2014/main" val="2950418808"/>
                  </a:ext>
                </a:extLst>
              </a:tr>
              <a:tr h="292482">
                <a:tc>
                  <a:txBody>
                    <a:bodyPr/>
                    <a:lstStyle/>
                    <a:p>
                      <a:pPr algn="ctr" fontAlgn="t"/>
                      <a:r>
                        <a:rPr lang="en-GB" sz="1600">
                          <a:effectLst/>
                        </a:rPr>
                        <a:t>DW6000c</a:t>
                      </a:r>
                    </a:p>
                  </a:txBody>
                  <a:tcPr marL="23171" marR="23171" marT="17378" marB="17378">
                    <a:lnL w="12700" cap="flat" cmpd="sng" algn="ctr">
                      <a:solidFill>
                        <a:srgbClr val="40A3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5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12</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F0A413"/>
                      </a:solidFill>
                      <a:prstDash val="solid"/>
                      <a:round/>
                      <a:headEnd type="none" w="med" len="med"/>
                      <a:tailEnd type="none" w="med" len="med"/>
                    </a:lnR>
                    <a:lnT w="4763" cap="flat" cmpd="sng" algn="ctr">
                      <a:solidFill>
                        <a:srgbClr val="30A413"/>
                      </a:solidFill>
                      <a:prstDash val="solid"/>
                      <a:round/>
                      <a:headEnd type="none" w="med" len="med"/>
                      <a:tailEnd type="none" w="med" len="med"/>
                    </a:lnT>
                    <a:lnB w="4763" cap="flat" cmpd="sng" algn="ctr">
                      <a:solidFill>
                        <a:srgbClr val="E0A513"/>
                      </a:solidFill>
                      <a:prstDash val="solid"/>
                      <a:round/>
                      <a:headEnd type="none" w="med" len="med"/>
                      <a:tailEnd type="none" w="med" len="med"/>
                    </a:lnB>
                  </a:tcPr>
                </a:tc>
                <a:tc>
                  <a:txBody>
                    <a:bodyPr/>
                    <a:lstStyle/>
                    <a:p>
                      <a:pPr algn="ctr" fontAlgn="t"/>
                      <a:r>
                        <a:rPr lang="en-GB" sz="1600">
                          <a:effectLst/>
                        </a:rPr>
                        <a:t>5</a:t>
                      </a:r>
                    </a:p>
                  </a:txBody>
                  <a:tcPr marL="23171" marR="23171" marT="17378" marB="17378">
                    <a:lnL w="12700" cap="flat" cmpd="sng" algn="ctr">
                      <a:solidFill>
                        <a:srgbClr val="F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90A413"/>
                      </a:solidFill>
                      <a:prstDash val="solid"/>
                      <a:round/>
                      <a:headEnd type="none" w="med" len="med"/>
                      <a:tailEnd type="none" w="med" len="med"/>
                    </a:lnT>
                    <a:lnB w="4763" cap="flat" cmpd="sng" algn="ctr">
                      <a:solidFill>
                        <a:srgbClr val="80A513"/>
                      </a:solidFill>
                      <a:prstDash val="solid"/>
                      <a:round/>
                      <a:headEnd type="none" w="med" len="med"/>
                      <a:tailEnd type="none" w="med" len="med"/>
                    </a:lnB>
                  </a:tcPr>
                </a:tc>
                <a:tc>
                  <a:txBody>
                    <a:bodyPr/>
                    <a:lstStyle/>
                    <a:p>
                      <a:pPr algn="ctr" fontAlgn="t"/>
                      <a:r>
                        <a:rPr lang="en-GB" sz="1600">
                          <a:effectLst/>
                        </a:rPr>
                        <a:t>3600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30A4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10A313"/>
                      </a:solidFill>
                      <a:prstDash val="solid"/>
                      <a:round/>
                      <a:headEnd type="none" w="med" len="med"/>
                      <a:tailEnd type="none" w="med" len="med"/>
                    </a:lnB>
                  </a:tcPr>
                </a:tc>
                <a:extLst>
                  <a:ext uri="{0D108BD9-81ED-4DB2-BD59-A6C34878D82A}">
                    <a16:rowId xmlns:a16="http://schemas.microsoft.com/office/drawing/2014/main" val="3347124174"/>
                  </a:ext>
                </a:extLst>
              </a:tr>
              <a:tr h="292482">
                <a:tc>
                  <a:txBody>
                    <a:bodyPr/>
                    <a:lstStyle/>
                    <a:p>
                      <a:pPr algn="ctr" fontAlgn="t"/>
                      <a:r>
                        <a:rPr lang="en-GB" sz="1600">
                          <a:effectLst/>
                        </a:rPr>
                        <a:t>DW7500c</a:t>
                      </a:r>
                    </a:p>
                  </a:txBody>
                  <a:tcPr marL="23171" marR="23171" marT="17378" marB="17378">
                    <a:lnL w="12700" cap="flat" cmpd="sng" algn="ctr">
                      <a:solidFill>
                        <a:srgbClr val="3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tc>
                  <a:txBody>
                    <a:bodyPr/>
                    <a:lstStyle/>
                    <a:p>
                      <a:pPr algn="ctr" fontAlgn="t"/>
                      <a:r>
                        <a:rPr lang="en-GB" sz="1600">
                          <a:effectLst/>
                        </a:rPr>
                        <a:t>15</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E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4</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80A5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tc>
                  <a:txBody>
                    <a:bodyPr/>
                    <a:lstStyle/>
                    <a:p>
                      <a:pPr algn="ctr" fontAlgn="t"/>
                      <a:r>
                        <a:rPr lang="en-GB" sz="1600">
                          <a:effectLst/>
                        </a:rPr>
                        <a:t>4500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30A413"/>
                      </a:solidFill>
                      <a:prstDash val="solid"/>
                      <a:round/>
                      <a:headEnd type="none" w="med" len="med"/>
                      <a:tailEnd type="none" w="med" len="med"/>
                    </a:lnR>
                    <a:lnT w="4763" cap="flat" cmpd="sng" algn="ctr">
                      <a:solidFill>
                        <a:srgbClr val="10A313"/>
                      </a:solidFill>
                      <a:prstDash val="solid"/>
                      <a:round/>
                      <a:headEnd type="none" w="med" len="med"/>
                      <a:tailEnd type="none" w="med" len="med"/>
                    </a:lnT>
                    <a:lnB w="4763" cap="flat" cmpd="sng" algn="ctr">
                      <a:solidFill>
                        <a:srgbClr val="C0A413"/>
                      </a:solidFill>
                      <a:prstDash val="solid"/>
                      <a:round/>
                      <a:headEnd type="none" w="med" len="med"/>
                      <a:tailEnd type="none" w="med" len="med"/>
                    </a:lnB>
                  </a:tcPr>
                </a:tc>
                <a:extLst>
                  <a:ext uri="{0D108BD9-81ED-4DB2-BD59-A6C34878D82A}">
                    <a16:rowId xmlns:a16="http://schemas.microsoft.com/office/drawing/2014/main" val="3216574359"/>
                  </a:ext>
                </a:extLst>
              </a:tr>
              <a:tr h="292482">
                <a:tc>
                  <a:txBody>
                    <a:bodyPr/>
                    <a:lstStyle/>
                    <a:p>
                      <a:pPr algn="ctr" fontAlgn="t"/>
                      <a:r>
                        <a:rPr lang="en-GB" sz="1600">
                          <a:effectLst/>
                        </a:rPr>
                        <a:t>DW10000c</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40A613"/>
                      </a:solidFill>
                      <a:prstDash val="solid"/>
                      <a:round/>
                      <a:headEnd type="none" w="med" len="med"/>
                      <a:tailEnd type="none" w="med" len="med"/>
                    </a:lnT>
                    <a:lnB w="4763" cap="flat" cmpd="sng" algn="ctr">
                      <a:solidFill>
                        <a:srgbClr val="40A313"/>
                      </a:solidFill>
                      <a:prstDash val="solid"/>
                      <a:round/>
                      <a:headEnd type="none" w="med" len="med"/>
                      <a:tailEnd type="none" w="med" len="med"/>
                    </a:lnB>
                  </a:tcPr>
                </a:tc>
                <a:tc>
                  <a:txBody>
                    <a:bodyPr/>
                    <a:lstStyle/>
                    <a:p>
                      <a:pPr algn="ctr" fontAlgn="t"/>
                      <a:r>
                        <a:rPr lang="en-GB" sz="1600">
                          <a:effectLst/>
                        </a:rPr>
                        <a:t>20</a:t>
                      </a:r>
                    </a:p>
                  </a:txBody>
                  <a:tcPr marL="23171" marR="23171" marT="17378" marB="17378">
                    <a:lnL w="12700" cap="flat" cmpd="sng" algn="ctr">
                      <a:solidFill>
                        <a:srgbClr val="90A413"/>
                      </a:solidFill>
                      <a:prstDash val="solid"/>
                      <a:round/>
                      <a:headEnd type="none" w="med" len="med"/>
                      <a:tailEnd type="none" w="med" len="med"/>
                    </a:lnL>
                    <a:lnR w="12700" cap="flat" cmpd="sng" algn="ctr">
                      <a:solidFill>
                        <a:srgbClr val="00A7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10A613"/>
                      </a:solidFill>
                      <a:prstDash val="solid"/>
                      <a:round/>
                      <a:headEnd type="none" w="med" len="med"/>
                      <a:tailEnd type="none" w="med" len="med"/>
                    </a:lnB>
                  </a:tcPr>
                </a:tc>
                <a:tc>
                  <a:txBody>
                    <a:bodyPr/>
                    <a:lstStyle/>
                    <a:p>
                      <a:pPr algn="ctr" fontAlgn="t"/>
                      <a:r>
                        <a:rPr lang="en-GB" sz="1600" dirty="0">
                          <a:effectLst/>
                        </a:rPr>
                        <a:t>3</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B0A813"/>
                      </a:solidFill>
                      <a:prstDash val="solid"/>
                      <a:round/>
                      <a:headEnd type="none" w="med" len="med"/>
                      <a:tailEnd type="none" w="med" len="med"/>
                    </a:lnB>
                  </a:tcPr>
                </a:tc>
                <a:tc>
                  <a:txBody>
                    <a:bodyPr/>
                    <a:lstStyle/>
                    <a:p>
                      <a:pPr algn="ctr" fontAlgn="t"/>
                      <a:r>
                        <a:rPr lang="en-GB" sz="1600">
                          <a:effectLst/>
                        </a:rPr>
                        <a:t>6000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90A413"/>
                      </a:solidFill>
                      <a:prstDash val="solid"/>
                      <a:round/>
                      <a:headEnd type="none" w="med" len="med"/>
                      <a:tailEnd type="none" w="med" len="med"/>
                    </a:lnR>
                    <a:lnT w="4763" cap="flat" cmpd="sng" algn="ctr">
                      <a:solidFill>
                        <a:srgbClr val="C0A4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extLst>
                  <a:ext uri="{0D108BD9-81ED-4DB2-BD59-A6C34878D82A}">
                    <a16:rowId xmlns:a16="http://schemas.microsoft.com/office/drawing/2014/main" val="1478105747"/>
                  </a:ext>
                </a:extLst>
              </a:tr>
              <a:tr h="292482">
                <a:tc>
                  <a:txBody>
                    <a:bodyPr/>
                    <a:lstStyle/>
                    <a:p>
                      <a:pPr algn="ctr" fontAlgn="t"/>
                      <a:r>
                        <a:rPr lang="en-GB" sz="1600">
                          <a:effectLst/>
                        </a:rPr>
                        <a:t>DW15000c</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B0A813"/>
                      </a:solidFill>
                      <a:prstDash val="solid"/>
                      <a:round/>
                      <a:headEnd type="none" w="med" len="med"/>
                      <a:tailEnd type="none" w="med" len="med"/>
                    </a:lnR>
                    <a:lnT w="4763" cap="flat" cmpd="sng" algn="ctr">
                      <a:solidFill>
                        <a:srgbClr val="40A313"/>
                      </a:solidFill>
                      <a:prstDash val="solid"/>
                      <a:round/>
                      <a:headEnd type="none" w="med" len="med"/>
                      <a:tailEnd type="none" w="med" len="med"/>
                    </a:lnT>
                    <a:lnB w="4763" cap="flat" cmpd="sng" algn="ctr">
                      <a:solidFill>
                        <a:srgbClr val="40A313"/>
                      </a:solidFill>
                      <a:prstDash val="solid"/>
                      <a:round/>
                      <a:headEnd type="none" w="med" len="med"/>
                      <a:tailEnd type="none" w="med" len="med"/>
                    </a:lnB>
                  </a:tcPr>
                </a:tc>
                <a:tc>
                  <a:txBody>
                    <a:bodyPr/>
                    <a:lstStyle/>
                    <a:p>
                      <a:pPr algn="ctr" fontAlgn="t"/>
                      <a:r>
                        <a:rPr lang="en-GB" sz="1600">
                          <a:effectLst/>
                        </a:rPr>
                        <a:t>30</a:t>
                      </a:r>
                    </a:p>
                  </a:txBody>
                  <a:tcPr marL="23171" marR="23171" marT="17378" marB="17378">
                    <a:lnL w="12700" cap="flat" cmpd="sng" algn="ctr">
                      <a:solidFill>
                        <a:srgbClr val="B0A813"/>
                      </a:solidFill>
                      <a:prstDash val="solid"/>
                      <a:round/>
                      <a:headEnd type="none" w="med" len="med"/>
                      <a:tailEnd type="none" w="med" len="med"/>
                    </a:lnL>
                    <a:lnR w="12700" cap="flat" cmpd="sng" algn="ctr">
                      <a:solidFill>
                        <a:srgbClr val="E0A513"/>
                      </a:solidFill>
                      <a:prstDash val="solid"/>
                      <a:round/>
                      <a:headEnd type="none" w="med" len="med"/>
                      <a:tailEnd type="none" w="med" len="med"/>
                    </a:lnR>
                    <a:lnT w="4763" cap="flat" cmpd="sng" algn="ctr">
                      <a:solidFill>
                        <a:srgbClr val="10A613"/>
                      </a:solidFill>
                      <a:prstDash val="solid"/>
                      <a:round/>
                      <a:headEnd type="none" w="med" len="med"/>
                      <a:tailEnd type="none" w="med" len="med"/>
                    </a:lnT>
                    <a:lnB w="4763" cap="flat" cmpd="sng" algn="ctr">
                      <a:solidFill>
                        <a:srgbClr val="40A613"/>
                      </a:solidFill>
                      <a:prstDash val="solid"/>
                      <a:round/>
                      <a:headEnd type="none" w="med" len="med"/>
                      <a:tailEnd type="none" w="med" len="med"/>
                    </a:lnB>
                  </a:tcPr>
                </a:tc>
                <a:tc>
                  <a:txBody>
                    <a:bodyPr/>
                    <a:lstStyle/>
                    <a:p>
                      <a:pPr algn="ctr" fontAlgn="t"/>
                      <a:r>
                        <a:rPr lang="en-GB" sz="1600">
                          <a:effectLst/>
                        </a:rPr>
                        <a:t>2</a:t>
                      </a:r>
                    </a:p>
                  </a:txBody>
                  <a:tcPr marL="23171" marR="23171" marT="17378" marB="17378">
                    <a:lnL w="12700" cap="flat" cmpd="sng" algn="ctr">
                      <a:solidFill>
                        <a:srgbClr val="E0A513"/>
                      </a:solidFill>
                      <a:prstDash val="solid"/>
                      <a:round/>
                      <a:headEnd type="none" w="med" len="med"/>
                      <a:tailEnd type="none" w="med" len="med"/>
                    </a:lnL>
                    <a:lnR w="12700" cap="flat" cmpd="sng" algn="ctr">
                      <a:solidFill>
                        <a:srgbClr val="E0A813"/>
                      </a:solidFill>
                      <a:prstDash val="solid"/>
                      <a:round/>
                      <a:headEnd type="none" w="med" len="med"/>
                      <a:tailEnd type="none" w="med" len="med"/>
                    </a:lnR>
                    <a:lnT w="4763" cap="flat" cmpd="sng" algn="ctr">
                      <a:solidFill>
                        <a:srgbClr val="B0A813"/>
                      </a:solidFill>
                      <a:prstDash val="solid"/>
                      <a:round/>
                      <a:headEnd type="none" w="med" len="med"/>
                      <a:tailEnd type="none" w="med" len="med"/>
                    </a:lnT>
                    <a:lnB w="4763" cap="flat" cmpd="sng" algn="ctr">
                      <a:solidFill>
                        <a:srgbClr val="30AA13"/>
                      </a:solidFill>
                      <a:prstDash val="solid"/>
                      <a:round/>
                      <a:headEnd type="none" w="med" len="med"/>
                      <a:tailEnd type="none" w="med" len="med"/>
                    </a:lnB>
                  </a:tcPr>
                </a:tc>
                <a:tc>
                  <a:txBody>
                    <a:bodyPr/>
                    <a:lstStyle/>
                    <a:p>
                      <a:pPr algn="ctr" fontAlgn="t"/>
                      <a:r>
                        <a:rPr lang="en-GB" sz="1600">
                          <a:effectLst/>
                        </a:rPr>
                        <a:t>9000</a:t>
                      </a:r>
                    </a:p>
                  </a:txBody>
                  <a:tcPr marL="23171" marR="23171" marT="17378" marB="17378">
                    <a:lnL w="12700" cap="flat" cmpd="sng" algn="ctr">
                      <a:solidFill>
                        <a:srgbClr val="E0A813"/>
                      </a:solidFill>
                      <a:prstDash val="solid"/>
                      <a:round/>
                      <a:headEnd type="none" w="med" len="med"/>
                      <a:tailEnd type="none" w="med" len="med"/>
                    </a:lnL>
                    <a:lnR w="12700" cap="flat" cmpd="sng" algn="ctr">
                      <a:solidFill>
                        <a:srgbClr val="10A613"/>
                      </a:solidFill>
                      <a:prstDash val="solid"/>
                      <a:round/>
                      <a:headEnd type="none" w="med" len="med"/>
                      <a:tailEnd type="none" w="med" len="med"/>
                    </a:lnR>
                    <a:lnT w="4763" cap="flat" cmpd="sng" algn="ctr">
                      <a:solidFill>
                        <a:srgbClr val="40A613"/>
                      </a:solidFill>
                      <a:prstDash val="solid"/>
                      <a:round/>
                      <a:headEnd type="none" w="med" len="med"/>
                      <a:tailEnd type="none" w="med" len="med"/>
                    </a:lnT>
                    <a:lnB w="4763" cap="flat" cmpd="sng" algn="ctr">
                      <a:solidFill>
                        <a:srgbClr val="20AB13"/>
                      </a:solidFill>
                      <a:prstDash val="solid"/>
                      <a:round/>
                      <a:headEnd type="none" w="med" len="med"/>
                      <a:tailEnd type="none" w="med" len="med"/>
                    </a:lnB>
                  </a:tcPr>
                </a:tc>
                <a:extLst>
                  <a:ext uri="{0D108BD9-81ED-4DB2-BD59-A6C34878D82A}">
                    <a16:rowId xmlns:a16="http://schemas.microsoft.com/office/drawing/2014/main" val="4263777135"/>
                  </a:ext>
                </a:extLst>
              </a:tr>
              <a:tr h="292482">
                <a:tc>
                  <a:txBody>
                    <a:bodyPr/>
                    <a:lstStyle/>
                    <a:p>
                      <a:pPr algn="ctr" fontAlgn="t"/>
                      <a:r>
                        <a:rPr lang="en-GB" sz="1600">
                          <a:effectLst/>
                        </a:rPr>
                        <a:t>DW30000c</a:t>
                      </a:r>
                    </a:p>
                  </a:txBody>
                  <a:tcPr marL="23171" marR="23171" marT="17378" marB="17378">
                    <a:lnL w="12700" cap="flat" cmpd="sng" algn="ctr">
                      <a:solidFill>
                        <a:srgbClr val="00A713"/>
                      </a:solidFill>
                      <a:prstDash val="solid"/>
                      <a:round/>
                      <a:headEnd type="none" w="med" len="med"/>
                      <a:tailEnd type="none" w="med" len="med"/>
                    </a:lnL>
                    <a:lnR w="12700" cap="flat" cmpd="sng" algn="ctr">
                      <a:solidFill>
                        <a:srgbClr val="40A313"/>
                      </a:solidFill>
                      <a:prstDash val="solid"/>
                      <a:round/>
                      <a:headEnd type="none" w="med" len="med"/>
                      <a:tailEnd type="none" w="med" len="med"/>
                    </a:lnR>
                    <a:lnT w="4763" cap="flat" cmpd="sng" algn="ctr">
                      <a:solidFill>
                        <a:srgbClr val="40A313"/>
                      </a:solidFill>
                      <a:prstDash val="solid"/>
                      <a:round/>
                      <a:headEnd type="none" w="med" len="med"/>
                      <a:tailEnd type="none" w="med" len="med"/>
                    </a:lnT>
                    <a:lnB w="12700" cap="flat" cmpd="sng" algn="ctr">
                      <a:solidFill>
                        <a:srgbClr val="F826E3"/>
                      </a:solidFill>
                      <a:prstDash val="solid"/>
                      <a:round/>
                      <a:headEnd type="none" w="med" len="med"/>
                      <a:tailEnd type="none" w="med" len="med"/>
                    </a:lnB>
                  </a:tcPr>
                </a:tc>
                <a:tc>
                  <a:txBody>
                    <a:bodyPr/>
                    <a:lstStyle/>
                    <a:p>
                      <a:pPr algn="ctr" fontAlgn="t"/>
                      <a:r>
                        <a:rPr lang="en-GB" sz="1600">
                          <a:effectLst/>
                        </a:rPr>
                        <a:t>60</a:t>
                      </a:r>
                    </a:p>
                  </a:txBody>
                  <a:tcPr marL="23171" marR="23171" marT="17378" marB="17378">
                    <a:lnL w="12700" cap="flat" cmpd="sng" algn="ctr">
                      <a:solidFill>
                        <a:srgbClr val="40A313"/>
                      </a:solidFill>
                      <a:prstDash val="solid"/>
                      <a:round/>
                      <a:headEnd type="none" w="med" len="med"/>
                      <a:tailEnd type="none" w="med" len="med"/>
                    </a:lnL>
                    <a:lnR w="12700" cap="flat" cmpd="sng" algn="ctr">
                      <a:solidFill>
                        <a:srgbClr val="10AC13"/>
                      </a:solidFill>
                      <a:prstDash val="solid"/>
                      <a:round/>
                      <a:headEnd type="none" w="med" len="med"/>
                      <a:tailEnd type="none" w="med" len="med"/>
                    </a:lnR>
                    <a:lnT w="4763" cap="flat" cmpd="sng" algn="ctr">
                      <a:solidFill>
                        <a:srgbClr val="40A613"/>
                      </a:solidFill>
                      <a:prstDash val="solid"/>
                      <a:round/>
                      <a:headEnd type="none" w="med" len="med"/>
                      <a:tailEnd type="none" w="med" len="med"/>
                    </a:lnT>
                    <a:lnB w="12700" cap="flat" cmpd="sng" algn="ctr">
                      <a:solidFill>
                        <a:srgbClr val="9827E3"/>
                      </a:solidFill>
                      <a:prstDash val="solid"/>
                      <a:round/>
                      <a:headEnd type="none" w="med" len="med"/>
                      <a:tailEnd type="none" w="med" len="med"/>
                    </a:lnB>
                  </a:tcPr>
                </a:tc>
                <a:tc>
                  <a:txBody>
                    <a:bodyPr/>
                    <a:lstStyle/>
                    <a:p>
                      <a:pPr algn="ctr" fontAlgn="t"/>
                      <a:r>
                        <a:rPr lang="en-GB" sz="1600">
                          <a:effectLst/>
                        </a:rPr>
                        <a:t>1</a:t>
                      </a:r>
                    </a:p>
                  </a:txBody>
                  <a:tcPr marL="23171" marR="23171" marT="17378" marB="17378">
                    <a:lnL w="12700" cap="flat" cmpd="sng" algn="ctr">
                      <a:solidFill>
                        <a:srgbClr val="10AC13"/>
                      </a:solidFill>
                      <a:prstDash val="solid"/>
                      <a:round/>
                      <a:headEnd type="none" w="med" len="med"/>
                      <a:tailEnd type="none" w="med" len="med"/>
                    </a:lnL>
                    <a:lnR w="12700" cap="flat" cmpd="sng" algn="ctr">
                      <a:solidFill>
                        <a:srgbClr val="30AD13"/>
                      </a:solidFill>
                      <a:prstDash val="solid"/>
                      <a:round/>
                      <a:headEnd type="none" w="med" len="med"/>
                      <a:tailEnd type="none" w="med" len="med"/>
                    </a:lnR>
                    <a:lnT w="4763" cap="flat" cmpd="sng" algn="ctr">
                      <a:solidFill>
                        <a:srgbClr val="30AA13"/>
                      </a:solidFill>
                      <a:prstDash val="solid"/>
                      <a:round/>
                      <a:headEnd type="none" w="med" len="med"/>
                      <a:tailEnd type="none" w="med" len="med"/>
                    </a:lnT>
                    <a:lnB w="12700" cap="flat" cmpd="sng" algn="ctr">
                      <a:solidFill>
                        <a:srgbClr val="9827E3"/>
                      </a:solidFill>
                      <a:prstDash val="solid"/>
                      <a:round/>
                      <a:headEnd type="none" w="med" len="med"/>
                      <a:tailEnd type="none" w="med" len="med"/>
                    </a:lnB>
                  </a:tcPr>
                </a:tc>
                <a:tc>
                  <a:txBody>
                    <a:bodyPr/>
                    <a:lstStyle/>
                    <a:p>
                      <a:pPr algn="ctr" fontAlgn="t"/>
                      <a:r>
                        <a:rPr lang="en-GB" sz="1600" dirty="0">
                          <a:effectLst/>
                        </a:rPr>
                        <a:t>18000</a:t>
                      </a:r>
                    </a:p>
                  </a:txBody>
                  <a:tcPr marL="23171" marR="23171" marT="17378" marB="17378">
                    <a:lnL w="12700" cap="flat" cmpd="sng" algn="ctr">
                      <a:solidFill>
                        <a:srgbClr val="30AD13"/>
                      </a:solidFill>
                      <a:prstDash val="solid"/>
                      <a:round/>
                      <a:headEnd type="none" w="med" len="med"/>
                      <a:tailEnd type="none" w="med" len="med"/>
                    </a:lnL>
                    <a:lnR w="12700" cap="flat" cmpd="sng" algn="ctr">
                      <a:solidFill>
                        <a:srgbClr val="60AD13"/>
                      </a:solidFill>
                      <a:prstDash val="solid"/>
                      <a:round/>
                      <a:headEnd type="none" w="med" len="med"/>
                      <a:tailEnd type="none" w="med" len="med"/>
                    </a:lnR>
                    <a:lnT w="4763" cap="flat" cmpd="sng" algn="ctr">
                      <a:solidFill>
                        <a:srgbClr val="20AB13"/>
                      </a:solidFill>
                      <a:prstDash val="solid"/>
                      <a:round/>
                      <a:headEnd type="none" w="med" len="med"/>
                      <a:tailEnd type="none" w="med" len="med"/>
                    </a:lnT>
                    <a:lnB w="12700" cap="flat" cmpd="sng" algn="ctr">
                      <a:solidFill>
                        <a:srgbClr val="D82DE3"/>
                      </a:solidFill>
                      <a:prstDash val="solid"/>
                      <a:round/>
                      <a:headEnd type="none" w="med" len="med"/>
                      <a:tailEnd type="none" w="med" len="med"/>
                    </a:lnB>
                  </a:tcPr>
                </a:tc>
                <a:extLst>
                  <a:ext uri="{0D108BD9-81ED-4DB2-BD59-A6C34878D82A}">
                    <a16:rowId xmlns:a16="http://schemas.microsoft.com/office/drawing/2014/main" val="1147287006"/>
                  </a:ext>
                </a:extLst>
              </a:tr>
            </a:tbl>
          </a:graphicData>
        </a:graphic>
      </p:graphicFrame>
    </p:spTree>
    <p:extLst>
      <p:ext uri="{BB962C8B-B14F-4D97-AF65-F5344CB8AC3E}">
        <p14:creationId xmlns:p14="http://schemas.microsoft.com/office/powerpoint/2010/main" val="11701182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D3A4D-C126-453A-A5DB-A159507F75D2}"/>
              </a:ext>
            </a:extLst>
          </p:cNvPr>
          <p:cNvSpPr>
            <a:spLocks noGrp="1"/>
          </p:cNvSpPr>
          <p:nvPr>
            <p:ph type="title"/>
          </p:nvPr>
        </p:nvSpPr>
        <p:spPr/>
        <p:txBody>
          <a:bodyPr/>
          <a:lstStyle/>
          <a:p>
            <a:r>
              <a:rPr lang="en-US" dirty="0"/>
              <a:t>Management Interfaces</a:t>
            </a:r>
          </a:p>
        </p:txBody>
      </p:sp>
      <p:graphicFrame>
        <p:nvGraphicFramePr>
          <p:cNvPr id="3" name="Table 2">
            <a:extLst>
              <a:ext uri="{FF2B5EF4-FFF2-40B4-BE49-F238E27FC236}">
                <a16:creationId xmlns:a16="http://schemas.microsoft.com/office/drawing/2014/main" id="{95BACC40-8D66-490F-97CC-A7C604597B82}"/>
              </a:ext>
            </a:extLst>
          </p:cNvPr>
          <p:cNvGraphicFramePr>
            <a:graphicFrameLocks noGrp="1"/>
          </p:cNvGraphicFramePr>
          <p:nvPr>
            <p:extLst>
              <p:ext uri="{D42A27DB-BD31-4B8C-83A1-F6EECF244321}">
                <p14:modId xmlns:p14="http://schemas.microsoft.com/office/powerpoint/2010/main" val="442906948"/>
              </p:ext>
            </p:extLst>
          </p:nvPr>
        </p:nvGraphicFramePr>
        <p:xfrm>
          <a:off x="579437" y="2232342"/>
          <a:ext cx="9296400" cy="3383280"/>
        </p:xfrm>
        <a:graphic>
          <a:graphicData uri="http://schemas.openxmlformats.org/drawingml/2006/table">
            <a:tbl>
              <a:tblPr firstRow="1" bandRow="1">
                <a:tableStyleId>{5C22544A-7EE6-4342-B048-85BDC9FD1C3A}</a:tableStyleId>
              </a:tblPr>
              <a:tblGrid>
                <a:gridCol w="2324100">
                  <a:extLst>
                    <a:ext uri="{9D8B030D-6E8A-4147-A177-3AD203B41FA5}">
                      <a16:colId xmlns:a16="http://schemas.microsoft.com/office/drawing/2014/main" val="789678857"/>
                    </a:ext>
                  </a:extLst>
                </a:gridCol>
                <a:gridCol w="1562100">
                  <a:extLst>
                    <a:ext uri="{9D8B030D-6E8A-4147-A177-3AD203B41FA5}">
                      <a16:colId xmlns:a16="http://schemas.microsoft.com/office/drawing/2014/main" val="1005186353"/>
                    </a:ext>
                  </a:extLst>
                </a:gridCol>
                <a:gridCol w="1371600">
                  <a:extLst>
                    <a:ext uri="{9D8B030D-6E8A-4147-A177-3AD203B41FA5}">
                      <a16:colId xmlns:a16="http://schemas.microsoft.com/office/drawing/2014/main" val="160831668"/>
                    </a:ext>
                  </a:extLst>
                </a:gridCol>
                <a:gridCol w="1714500">
                  <a:extLst>
                    <a:ext uri="{9D8B030D-6E8A-4147-A177-3AD203B41FA5}">
                      <a16:colId xmlns:a16="http://schemas.microsoft.com/office/drawing/2014/main" val="47934373"/>
                    </a:ext>
                  </a:extLst>
                </a:gridCol>
                <a:gridCol w="2324100">
                  <a:extLst>
                    <a:ext uri="{9D8B030D-6E8A-4147-A177-3AD203B41FA5}">
                      <a16:colId xmlns:a16="http://schemas.microsoft.com/office/drawing/2014/main" val="2003610439"/>
                    </a:ext>
                  </a:extLst>
                </a:gridCol>
              </a:tblGrid>
              <a:tr h="640080">
                <a:tc>
                  <a:txBody>
                    <a:bodyPr/>
                    <a:lstStyle/>
                    <a:p>
                      <a:endParaRPr lang="en-US" dirty="0"/>
                    </a:p>
                  </a:txBody>
                  <a:tcPr/>
                </a:tc>
                <a:tc>
                  <a:txBody>
                    <a:bodyPr/>
                    <a:lstStyle/>
                    <a:p>
                      <a:r>
                        <a:rPr lang="en-US" dirty="0"/>
                        <a:t>Portal</a:t>
                      </a:r>
                    </a:p>
                  </a:txBody>
                  <a:tcPr/>
                </a:tc>
                <a:tc>
                  <a:txBody>
                    <a:bodyPr/>
                    <a:lstStyle/>
                    <a:p>
                      <a:r>
                        <a:rPr lang="en-US" dirty="0"/>
                        <a:t>PowerShell</a:t>
                      </a:r>
                    </a:p>
                  </a:txBody>
                  <a:tcPr/>
                </a:tc>
                <a:tc>
                  <a:txBody>
                    <a:bodyPr/>
                    <a:lstStyle/>
                    <a:p>
                      <a:r>
                        <a:rPr lang="en-US" dirty="0"/>
                        <a:t>Rest API</a:t>
                      </a:r>
                    </a:p>
                  </a:txBody>
                  <a:tcPr/>
                </a:tc>
                <a:tc>
                  <a:txBody>
                    <a:bodyPr/>
                    <a:lstStyle/>
                    <a:p>
                      <a:r>
                        <a:rPr lang="en-US" dirty="0"/>
                        <a:t>T-SQL</a:t>
                      </a:r>
                    </a:p>
                  </a:txBody>
                  <a:tcPr/>
                </a:tc>
                <a:extLst>
                  <a:ext uri="{0D108BD9-81ED-4DB2-BD59-A6C34878D82A}">
                    <a16:rowId xmlns:a16="http://schemas.microsoft.com/office/drawing/2014/main" val="2526274669"/>
                  </a:ext>
                </a:extLst>
              </a:tr>
              <a:tr h="914400">
                <a:tc>
                  <a:txBody>
                    <a:bodyPr/>
                    <a:lstStyle/>
                    <a:p>
                      <a:r>
                        <a:rPr lang="en-US" dirty="0"/>
                        <a:t>Create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547838738"/>
                  </a:ext>
                </a:extLst>
              </a:tr>
              <a:tr h="914400">
                <a:tc>
                  <a:txBody>
                    <a:bodyPr/>
                    <a:lstStyle/>
                    <a:p>
                      <a:r>
                        <a:rPr lang="en-US" dirty="0"/>
                        <a:t>Pause and resume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73015892"/>
                  </a:ext>
                </a:extLst>
              </a:tr>
              <a:tr h="914400">
                <a:tc>
                  <a:txBody>
                    <a:bodyPr/>
                    <a:lstStyle/>
                    <a:p>
                      <a:r>
                        <a:rPr lang="en-US" dirty="0"/>
                        <a:t>Scale</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03106923"/>
                  </a:ext>
                </a:extLst>
              </a:tr>
            </a:tbl>
          </a:graphicData>
        </a:graphic>
      </p:graphicFrame>
      <p:pic>
        <p:nvPicPr>
          <p:cNvPr id="5" name="Graphic 4" descr="Checkmark">
            <a:extLst>
              <a:ext uri="{FF2B5EF4-FFF2-40B4-BE49-F238E27FC236}">
                <a16:creationId xmlns:a16="http://schemas.microsoft.com/office/drawing/2014/main" id="{FE7BF81C-7DE4-4C8B-82A3-3F36201CAA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964" y="2865640"/>
            <a:ext cx="914400" cy="914400"/>
          </a:xfrm>
          <a:prstGeom prst="rect">
            <a:avLst/>
          </a:prstGeom>
        </p:spPr>
      </p:pic>
      <p:pic>
        <p:nvPicPr>
          <p:cNvPr id="7" name="Graphic 6" descr="No sign">
            <a:extLst>
              <a:ext uri="{FF2B5EF4-FFF2-40B4-BE49-F238E27FC236}">
                <a16:creationId xmlns:a16="http://schemas.microsoft.com/office/drawing/2014/main" id="{29661FA4-212F-4BD6-9ACD-B4C283874F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2887662"/>
            <a:ext cx="914400" cy="914400"/>
          </a:xfrm>
          <a:prstGeom prst="rect">
            <a:avLst/>
          </a:prstGeom>
        </p:spPr>
      </p:pic>
      <p:pic>
        <p:nvPicPr>
          <p:cNvPr id="8" name="Graphic 7" descr="Checkmark">
            <a:extLst>
              <a:ext uri="{FF2B5EF4-FFF2-40B4-BE49-F238E27FC236}">
                <a16:creationId xmlns:a16="http://schemas.microsoft.com/office/drawing/2014/main" id="{963CA578-F98B-4EDD-8359-2563B310E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964" y="3772420"/>
            <a:ext cx="914400" cy="914400"/>
          </a:xfrm>
          <a:prstGeom prst="rect">
            <a:avLst/>
          </a:prstGeom>
        </p:spPr>
      </p:pic>
      <p:pic>
        <p:nvPicPr>
          <p:cNvPr id="9" name="Graphic 8" descr="Checkmark">
            <a:extLst>
              <a:ext uri="{FF2B5EF4-FFF2-40B4-BE49-F238E27FC236}">
                <a16:creationId xmlns:a16="http://schemas.microsoft.com/office/drawing/2014/main" id="{D4FBDD36-D997-48A7-A1B5-3281B904F2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8964" y="4683010"/>
            <a:ext cx="914400" cy="914400"/>
          </a:xfrm>
          <a:prstGeom prst="rect">
            <a:avLst/>
          </a:prstGeom>
        </p:spPr>
      </p:pic>
      <p:pic>
        <p:nvPicPr>
          <p:cNvPr id="10" name="Graphic 9" descr="No sign">
            <a:extLst>
              <a:ext uri="{FF2B5EF4-FFF2-40B4-BE49-F238E27FC236}">
                <a16:creationId xmlns:a16="http://schemas.microsoft.com/office/drawing/2014/main" id="{DC3FB1EC-B3CC-446F-B386-83DF7FD9639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8037" y="3790632"/>
            <a:ext cx="914400" cy="914400"/>
          </a:xfrm>
          <a:prstGeom prst="rect">
            <a:avLst/>
          </a:prstGeom>
        </p:spPr>
      </p:pic>
      <p:pic>
        <p:nvPicPr>
          <p:cNvPr id="11" name="Graphic 10" descr="Checkmark">
            <a:extLst>
              <a:ext uri="{FF2B5EF4-FFF2-40B4-BE49-F238E27FC236}">
                <a16:creationId xmlns:a16="http://schemas.microsoft.com/office/drawing/2014/main" id="{4535F860-050E-4287-A6FD-E1260106E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5691" y="2861830"/>
            <a:ext cx="914400" cy="914400"/>
          </a:xfrm>
          <a:prstGeom prst="rect">
            <a:avLst/>
          </a:prstGeom>
        </p:spPr>
      </p:pic>
      <p:pic>
        <p:nvPicPr>
          <p:cNvPr id="12" name="Graphic 11" descr="Checkmark">
            <a:extLst>
              <a:ext uri="{FF2B5EF4-FFF2-40B4-BE49-F238E27FC236}">
                <a16:creationId xmlns:a16="http://schemas.microsoft.com/office/drawing/2014/main" id="{F8D35DB4-6B4F-4086-8292-2D4B0B329E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5691" y="3768610"/>
            <a:ext cx="914400" cy="914400"/>
          </a:xfrm>
          <a:prstGeom prst="rect">
            <a:avLst/>
          </a:prstGeom>
        </p:spPr>
      </p:pic>
      <p:pic>
        <p:nvPicPr>
          <p:cNvPr id="13" name="Graphic 12" descr="Checkmark">
            <a:extLst>
              <a:ext uri="{FF2B5EF4-FFF2-40B4-BE49-F238E27FC236}">
                <a16:creationId xmlns:a16="http://schemas.microsoft.com/office/drawing/2014/main" id="{FAF7EDD7-F789-4A46-BD53-4D5BA72313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55691" y="4679200"/>
            <a:ext cx="914400" cy="914400"/>
          </a:xfrm>
          <a:prstGeom prst="rect">
            <a:avLst/>
          </a:prstGeom>
        </p:spPr>
      </p:pic>
      <p:pic>
        <p:nvPicPr>
          <p:cNvPr id="14" name="Graphic 13" descr="Checkmark">
            <a:extLst>
              <a:ext uri="{FF2B5EF4-FFF2-40B4-BE49-F238E27FC236}">
                <a16:creationId xmlns:a16="http://schemas.microsoft.com/office/drawing/2014/main" id="{ACE49E3F-4C14-460D-B26D-DCCB2495DE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8037" y="4708842"/>
            <a:ext cx="914400" cy="914400"/>
          </a:xfrm>
          <a:prstGeom prst="rect">
            <a:avLst/>
          </a:prstGeom>
        </p:spPr>
      </p:pic>
      <p:pic>
        <p:nvPicPr>
          <p:cNvPr id="15" name="Graphic 14" descr="Checkmark">
            <a:extLst>
              <a:ext uri="{FF2B5EF4-FFF2-40B4-BE49-F238E27FC236}">
                <a16:creationId xmlns:a16="http://schemas.microsoft.com/office/drawing/2014/main" id="{E948D0EA-293D-4258-94C9-E542B4B16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7327" y="2883534"/>
            <a:ext cx="914400" cy="914400"/>
          </a:xfrm>
          <a:prstGeom prst="rect">
            <a:avLst/>
          </a:prstGeom>
        </p:spPr>
      </p:pic>
      <p:pic>
        <p:nvPicPr>
          <p:cNvPr id="16" name="Graphic 15" descr="Checkmark">
            <a:extLst>
              <a:ext uri="{FF2B5EF4-FFF2-40B4-BE49-F238E27FC236}">
                <a16:creationId xmlns:a16="http://schemas.microsoft.com/office/drawing/2014/main" id="{F96807F7-4FBC-4082-AAAF-D0A396C08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7327" y="3790314"/>
            <a:ext cx="914400" cy="914400"/>
          </a:xfrm>
          <a:prstGeom prst="rect">
            <a:avLst/>
          </a:prstGeom>
        </p:spPr>
      </p:pic>
      <p:pic>
        <p:nvPicPr>
          <p:cNvPr id="17" name="Graphic 16" descr="Checkmark">
            <a:extLst>
              <a:ext uri="{FF2B5EF4-FFF2-40B4-BE49-F238E27FC236}">
                <a16:creationId xmlns:a16="http://schemas.microsoft.com/office/drawing/2014/main" id="{A88B05D9-7D2E-4BC0-8892-71F11E5B93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97327" y="4700904"/>
            <a:ext cx="914400" cy="914400"/>
          </a:xfrm>
          <a:prstGeom prst="rect">
            <a:avLst/>
          </a:prstGeom>
        </p:spPr>
      </p:pic>
      <p:sp>
        <p:nvSpPr>
          <p:cNvPr id="4" name="Rectangle 3">
            <a:hlinkClick r:id="rId7"/>
            <a:extLst>
              <a:ext uri="{FF2B5EF4-FFF2-40B4-BE49-F238E27FC236}">
                <a16:creationId xmlns:a16="http://schemas.microsoft.com/office/drawing/2014/main" id="{ECF85661-1F95-4683-B31B-B4134EAFE6BA}"/>
              </a:ext>
            </a:extLst>
          </p:cNvPr>
          <p:cNvSpPr/>
          <p:nvPr/>
        </p:nvSpPr>
        <p:spPr>
          <a:xfrm>
            <a:off x="266969" y="6266814"/>
            <a:ext cx="1150668" cy="369332"/>
          </a:xfrm>
          <a:prstGeom prst="rect">
            <a:avLst/>
          </a:prstGeom>
        </p:spPr>
        <p:txBody>
          <a:bodyPr wrap="square">
            <a:spAutoFit/>
          </a:bodyPr>
          <a:lstStyle/>
          <a:p>
            <a:r>
              <a:rPr lang="en-US" u="sng" dirty="0">
                <a:solidFill>
                  <a:schemeClr val="accent3">
                    <a:lumMod val="90000"/>
                    <a:lumOff val="10000"/>
                  </a:schemeClr>
                </a:solidFill>
              </a:rPr>
              <a:t>Rest API</a:t>
            </a:r>
          </a:p>
        </p:txBody>
      </p:sp>
    </p:spTree>
    <p:extLst>
      <p:ext uri="{BB962C8B-B14F-4D97-AF65-F5344CB8AC3E}">
        <p14:creationId xmlns:p14="http://schemas.microsoft.com/office/powerpoint/2010/main" val="2981401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in the Portal</a:t>
            </a:r>
          </a:p>
        </p:txBody>
      </p:sp>
      <p:pic>
        <p:nvPicPr>
          <p:cNvPr id="4" name="Picture 3">
            <a:extLst>
              <a:ext uri="{FF2B5EF4-FFF2-40B4-BE49-F238E27FC236}">
                <a16:creationId xmlns:a16="http://schemas.microsoft.com/office/drawing/2014/main" id="{552CB818-0112-477A-8FFD-4FC6A61478CC}"/>
              </a:ext>
            </a:extLst>
          </p:cNvPr>
          <p:cNvPicPr>
            <a:picLocks noChangeAspect="1"/>
          </p:cNvPicPr>
          <p:nvPr/>
        </p:nvPicPr>
        <p:blipFill>
          <a:blip r:embed="rId2"/>
          <a:stretch>
            <a:fillRect/>
          </a:stretch>
        </p:blipFill>
        <p:spPr>
          <a:xfrm>
            <a:off x="3815933" y="1011913"/>
            <a:ext cx="4810125" cy="6066749"/>
          </a:xfrm>
          <a:prstGeom prst="rect">
            <a:avLst/>
          </a:prstGeom>
        </p:spPr>
      </p:pic>
    </p:spTree>
    <p:extLst>
      <p:ext uri="{BB962C8B-B14F-4D97-AF65-F5344CB8AC3E}">
        <p14:creationId xmlns:p14="http://schemas.microsoft.com/office/powerpoint/2010/main" val="16993963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2B23-49A4-4662-9BF8-46E80923FA25}"/>
              </a:ext>
            </a:extLst>
          </p:cNvPr>
          <p:cNvSpPr>
            <a:spLocks noGrp="1"/>
          </p:cNvSpPr>
          <p:nvPr>
            <p:ph type="title"/>
          </p:nvPr>
        </p:nvSpPr>
        <p:spPr/>
        <p:txBody>
          <a:bodyPr/>
          <a:lstStyle/>
          <a:p>
            <a:r>
              <a:rPr lang="en-US" dirty="0"/>
              <a:t>Scaling via T-SQL and PowerShell</a:t>
            </a:r>
          </a:p>
        </p:txBody>
      </p:sp>
      <p:sp>
        <p:nvSpPr>
          <p:cNvPr id="5" name="Rectangle 4">
            <a:extLst>
              <a:ext uri="{FF2B5EF4-FFF2-40B4-BE49-F238E27FC236}">
                <a16:creationId xmlns:a16="http://schemas.microsoft.com/office/drawing/2014/main" id="{42B138D8-0B5A-44D3-A9FE-8A07ADC0915A}"/>
              </a:ext>
            </a:extLst>
          </p:cNvPr>
          <p:cNvSpPr/>
          <p:nvPr/>
        </p:nvSpPr>
        <p:spPr>
          <a:xfrm>
            <a:off x="731837" y="1668462"/>
            <a:ext cx="9974262" cy="1107996"/>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ALTER</a:t>
            </a:r>
            <a:r>
              <a:rPr lang="en-GB" sz="3300" dirty="0">
                <a:solidFill>
                  <a:srgbClr val="000000"/>
                </a:solidFill>
                <a:highlight>
                  <a:srgbClr val="FFFFFF"/>
                </a:highlight>
                <a:latin typeface="Consolas" panose="020B0609020204030204" pitchFamily="49" charset="0"/>
              </a:rPr>
              <a:t> </a:t>
            </a:r>
            <a:r>
              <a:rPr lang="en-GB" sz="3300" dirty="0">
                <a:solidFill>
                  <a:srgbClr val="0000FF"/>
                </a:solidFill>
                <a:highlight>
                  <a:srgbClr val="FFFFFF"/>
                </a:highlight>
                <a:latin typeface="Consolas" panose="020B0609020204030204" pitchFamily="49" charset="0"/>
              </a:rPr>
              <a:t>DATABASE</a:t>
            </a:r>
            <a:r>
              <a:rPr lang="en-GB" sz="3300" dirty="0">
                <a:solidFill>
                  <a:srgbClr val="000000"/>
                </a:solidFill>
                <a:highlight>
                  <a:srgbClr val="FFFFFF"/>
                </a:highlight>
                <a:latin typeface="Consolas" panose="020B0609020204030204" pitchFamily="49" charset="0"/>
              </a:rPr>
              <a:t> </a:t>
            </a:r>
            <a:r>
              <a:rPr lang="en-GB" sz="3300" dirty="0" err="1">
                <a:solidFill>
                  <a:srgbClr val="000000"/>
                </a:solidFill>
                <a:highlight>
                  <a:srgbClr val="FFFFFF"/>
                </a:highlight>
                <a:latin typeface="Consolas" panose="020B0609020204030204" pitchFamily="49" charset="0"/>
              </a:rPr>
              <a:t>ContosoRetailDW</a:t>
            </a:r>
            <a:endParaRPr lang="en-GB" sz="3300" dirty="0">
              <a:solidFill>
                <a:srgbClr val="000000"/>
              </a:solidFill>
              <a:highlight>
                <a:srgbClr val="FFFFFF"/>
              </a:highlight>
              <a:latin typeface="Consolas" panose="020B0609020204030204" pitchFamily="49" charset="0"/>
            </a:endParaRPr>
          </a:p>
          <a:p>
            <a:pPr lvl="0">
              <a:lnSpc>
                <a:spcPct val="90000"/>
              </a:lnSpc>
              <a:spcBef>
                <a:spcPct val="20000"/>
              </a:spcBef>
              <a:buSzPct val="90000"/>
            </a:pPr>
            <a:r>
              <a:rPr lang="en-GB" sz="3300" dirty="0">
                <a:solidFill>
                  <a:srgbClr val="0000FF"/>
                </a:solidFill>
                <a:highlight>
                  <a:srgbClr val="FFFFFF"/>
                </a:highlight>
                <a:latin typeface="Consolas" panose="020B0609020204030204" pitchFamily="49" charset="0"/>
              </a:rPr>
              <a:t>MODIFY </a:t>
            </a:r>
            <a:r>
              <a:rPr lang="en-GB" sz="3300" dirty="0">
                <a:solidFill>
                  <a:srgbClr val="808080"/>
                </a:solidFill>
                <a:highlight>
                  <a:srgbClr val="FFFFFF"/>
                </a:highlight>
                <a:latin typeface="Consolas" panose="020B0609020204030204" pitchFamily="49" charset="0"/>
              </a:rPr>
              <a:t>(</a:t>
            </a:r>
            <a:r>
              <a:rPr lang="en-GB" sz="3300" dirty="0" err="1">
                <a:solidFill>
                  <a:srgbClr val="000000"/>
                </a:solidFill>
                <a:highlight>
                  <a:srgbClr val="FFFFFF"/>
                </a:highlight>
                <a:latin typeface="Consolas" panose="020B0609020204030204" pitchFamily="49" charset="0"/>
              </a:rPr>
              <a:t>service_objective</a:t>
            </a:r>
            <a:r>
              <a:rPr lang="en-GB" sz="3300" dirty="0">
                <a:solidFill>
                  <a:srgbClr val="000000"/>
                </a:solidFill>
                <a:highlight>
                  <a:srgbClr val="FFFFFF"/>
                </a:highlight>
                <a:latin typeface="Consolas" panose="020B0609020204030204" pitchFamily="49" charset="0"/>
              </a:rPr>
              <a:t> </a:t>
            </a:r>
            <a:r>
              <a:rPr lang="en-GB" sz="3300" dirty="0">
                <a:solidFill>
                  <a:srgbClr val="808080"/>
                </a:solidFill>
                <a:highlight>
                  <a:srgbClr val="FFFFFF"/>
                </a:highlight>
                <a:latin typeface="Consolas" panose="020B0609020204030204" pitchFamily="49" charset="0"/>
              </a:rPr>
              <a:t>=</a:t>
            </a:r>
            <a:r>
              <a:rPr lang="en-GB" sz="3300" dirty="0">
                <a:solidFill>
                  <a:srgbClr val="000000"/>
                </a:solidFill>
                <a:highlight>
                  <a:srgbClr val="FFFFFF"/>
                </a:highlight>
                <a:latin typeface="Consolas" panose="020B0609020204030204" pitchFamily="49" charset="0"/>
              </a:rPr>
              <a:t> </a:t>
            </a:r>
            <a:r>
              <a:rPr lang="en-GB" sz="3300" dirty="0">
                <a:solidFill>
                  <a:srgbClr val="FF0000"/>
                </a:solidFill>
                <a:highlight>
                  <a:srgbClr val="FFFFFF"/>
                </a:highlight>
                <a:latin typeface="Consolas" panose="020B0609020204030204" pitchFamily="49" charset="0"/>
              </a:rPr>
              <a:t>'DW100'</a:t>
            </a:r>
            <a:r>
              <a:rPr lang="en-GB" sz="3300" dirty="0">
                <a:solidFill>
                  <a:srgbClr val="808080"/>
                </a:solidFill>
                <a:highlight>
                  <a:srgbClr val="FFFFFF"/>
                </a:highlight>
                <a:latin typeface="Consolas" panose="020B0609020204030204" pitchFamily="49" charset="0"/>
              </a:rPr>
              <a:t>);</a:t>
            </a:r>
          </a:p>
        </p:txBody>
      </p:sp>
      <p:sp>
        <p:nvSpPr>
          <p:cNvPr id="6" name="Rectangle 5">
            <a:extLst>
              <a:ext uri="{FF2B5EF4-FFF2-40B4-BE49-F238E27FC236}">
                <a16:creationId xmlns:a16="http://schemas.microsoft.com/office/drawing/2014/main" id="{E4F58769-2B49-443A-9127-6C374AED439D}"/>
              </a:ext>
            </a:extLst>
          </p:cNvPr>
          <p:cNvSpPr/>
          <p:nvPr/>
        </p:nvSpPr>
        <p:spPr>
          <a:xfrm>
            <a:off x="729748" y="3915412"/>
            <a:ext cx="11277600" cy="2783839"/>
          </a:xfrm>
          <a:prstGeom prst="rect">
            <a:avLst/>
          </a:prstGeom>
          <a:solidFill>
            <a:schemeClr val="bg1"/>
          </a:solidFill>
        </p:spPr>
        <p:txBody>
          <a:bodyPr wrap="square">
            <a:spAutoFit/>
          </a:bodyPr>
          <a:lstStyle/>
          <a:p>
            <a:pPr lvl="0">
              <a:lnSpc>
                <a:spcPct val="90000"/>
              </a:lnSpc>
              <a:spcBef>
                <a:spcPct val="20000"/>
              </a:spcBef>
              <a:buSzPct val="90000"/>
            </a:pPr>
            <a:r>
              <a:rPr lang="en-GB" sz="3300" dirty="0">
                <a:solidFill>
                  <a:srgbClr val="0000FF"/>
                </a:solidFill>
                <a:latin typeface="Lucida Console" panose="020B0609040504020204" pitchFamily="49" charset="0"/>
              </a:rPr>
              <a:t>Set-</a:t>
            </a:r>
            <a:r>
              <a:rPr lang="en-GB" sz="3300" dirty="0" err="1">
                <a:solidFill>
                  <a:srgbClr val="0000FF"/>
                </a:solidFill>
                <a:latin typeface="Lucida Console" panose="020B0609040504020204" pitchFamily="49" charset="0"/>
              </a:rPr>
              <a:t>AzureRmSqlDatabase</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ResourceGroupName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RG_name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ServerName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SRV_name</a:t>
            </a:r>
            <a:r>
              <a:rPr lang="en-GB" sz="3300" dirty="0">
                <a:solidFill>
                  <a:srgbClr val="8B0000"/>
                </a:solidFill>
                <a:latin typeface="Lucida Console" panose="020B0609040504020204" pitchFamily="49" charset="0"/>
              </a:rPr>
              <a:t>"</a:t>
            </a:r>
            <a:r>
              <a:rPr lang="en-GB" sz="3300" dirty="0">
                <a:solidFill>
                  <a:prstClr val="black"/>
                </a:solidFill>
                <a:latin typeface="Lucida Console" panose="020B0609040504020204" pitchFamily="49" charset="0"/>
              </a:rPr>
              <a:t> `</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DatabaseName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a:t>
            </a:r>
            <a:r>
              <a:rPr lang="en-GB" sz="3300" dirty="0" err="1">
                <a:solidFill>
                  <a:srgbClr val="8B0000"/>
                </a:solidFill>
                <a:latin typeface="Lucida Console" panose="020B0609040504020204" pitchFamily="49" charset="0"/>
              </a:rPr>
              <a:t>DB_name</a:t>
            </a:r>
            <a:r>
              <a:rPr lang="en-GB" sz="3300" dirty="0">
                <a:solidFill>
                  <a:srgbClr val="8B0000"/>
                </a:solidFill>
                <a:latin typeface="Lucida Console" panose="020B0609040504020204" pitchFamily="49" charset="0"/>
              </a:rPr>
              <a:t>" </a:t>
            </a:r>
            <a:r>
              <a:rPr lang="en-GB" sz="3300" dirty="0">
                <a:solidFill>
                  <a:prstClr val="black"/>
                </a:solidFill>
                <a:latin typeface="Lucida Console" panose="020B0609040504020204" pitchFamily="49" charset="0"/>
              </a:rPr>
              <a:t>`</a:t>
            </a:r>
          </a:p>
          <a:p>
            <a:pPr lvl="0">
              <a:lnSpc>
                <a:spcPct val="90000"/>
              </a:lnSpc>
              <a:spcBef>
                <a:spcPct val="20000"/>
              </a:spcBef>
              <a:buSzPct val="90000"/>
            </a:pPr>
            <a:r>
              <a:rPr lang="en-GB" sz="3300" dirty="0">
                <a:solidFill>
                  <a:prstClr val="black"/>
                </a:solidFill>
                <a:latin typeface="Lucida Console" panose="020B0609040504020204" pitchFamily="49" charset="0"/>
              </a:rPr>
              <a:t>    </a:t>
            </a:r>
            <a:r>
              <a:rPr lang="en-GB" sz="3300" dirty="0">
                <a:solidFill>
                  <a:srgbClr val="000080"/>
                </a:solidFill>
                <a:latin typeface="Lucida Console" panose="020B0609040504020204" pitchFamily="49" charset="0"/>
              </a:rPr>
              <a:t>-</a:t>
            </a:r>
            <a:r>
              <a:rPr lang="en-GB" sz="3300" dirty="0" err="1">
                <a:solidFill>
                  <a:srgbClr val="000080"/>
                </a:solidFill>
                <a:latin typeface="Lucida Console" panose="020B0609040504020204" pitchFamily="49" charset="0"/>
              </a:rPr>
              <a:t>RequestedServiceObjectiveName</a:t>
            </a:r>
            <a:r>
              <a:rPr lang="en-GB" sz="3300" dirty="0">
                <a:solidFill>
                  <a:prstClr val="black"/>
                </a:solidFill>
                <a:latin typeface="Lucida Console" panose="020B0609040504020204" pitchFamily="49" charset="0"/>
              </a:rPr>
              <a:t> </a:t>
            </a:r>
            <a:r>
              <a:rPr lang="en-GB" sz="3300" dirty="0">
                <a:solidFill>
                  <a:srgbClr val="8B0000"/>
                </a:solidFill>
                <a:latin typeface="Lucida Console" panose="020B0609040504020204" pitchFamily="49" charset="0"/>
              </a:rPr>
              <a:t>"DW1000"</a:t>
            </a:r>
          </a:p>
        </p:txBody>
      </p:sp>
      <p:sp>
        <p:nvSpPr>
          <p:cNvPr id="7" name="TextBox 6">
            <a:extLst>
              <a:ext uri="{FF2B5EF4-FFF2-40B4-BE49-F238E27FC236}">
                <a16:creationId xmlns:a16="http://schemas.microsoft.com/office/drawing/2014/main" id="{41EBDBB1-442B-48C4-A6FC-13B5B52296CC}"/>
              </a:ext>
            </a:extLst>
          </p:cNvPr>
          <p:cNvSpPr txBox="1"/>
          <p:nvPr/>
        </p:nvSpPr>
        <p:spPr>
          <a:xfrm>
            <a:off x="272272" y="11350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T-SQL</a:t>
            </a:r>
          </a:p>
        </p:txBody>
      </p:sp>
      <p:sp>
        <p:nvSpPr>
          <p:cNvPr id="8" name="TextBox 7">
            <a:extLst>
              <a:ext uri="{FF2B5EF4-FFF2-40B4-BE49-F238E27FC236}">
                <a16:creationId xmlns:a16="http://schemas.microsoft.com/office/drawing/2014/main" id="{55496B2F-7B01-4E44-8283-2A779C1B9201}"/>
              </a:ext>
            </a:extLst>
          </p:cNvPr>
          <p:cNvSpPr txBox="1"/>
          <p:nvPr/>
        </p:nvSpPr>
        <p:spPr>
          <a:xfrm>
            <a:off x="272272" y="3344862"/>
            <a:ext cx="2590800"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PowerShell</a:t>
            </a:r>
          </a:p>
        </p:txBody>
      </p:sp>
    </p:spTree>
    <p:extLst>
      <p:ext uri="{BB962C8B-B14F-4D97-AF65-F5344CB8AC3E}">
        <p14:creationId xmlns:p14="http://schemas.microsoft.com/office/powerpoint/2010/main" val="354103610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10456416" y="261570"/>
            <a:ext cx="1317525" cy="1278495"/>
            <a:chOff x="7961114" y="2149640"/>
            <a:chExt cx="2847900" cy="2763537"/>
          </a:xfrm>
        </p:grpSpPr>
        <p:grpSp>
          <p:nvGrpSpPr>
            <p:cNvPr id="65" name="Group 64"/>
            <p:cNvGrpSpPr/>
            <p:nvPr/>
          </p:nvGrpSpPr>
          <p:grpSpPr>
            <a:xfrm>
              <a:off x="9583572" y="3290523"/>
              <a:ext cx="1225442" cy="1622654"/>
              <a:chOff x="5933635" y="4575515"/>
              <a:chExt cx="304757" cy="403541"/>
            </a:xfrm>
          </p:grpSpPr>
          <p:grpSp>
            <p:nvGrpSpPr>
              <p:cNvPr id="91" name="Group 90"/>
              <p:cNvGrpSpPr>
                <a:grpSpLocks noChangeAspect="1"/>
              </p:cNvGrpSpPr>
              <p:nvPr/>
            </p:nvGrpSpPr>
            <p:grpSpPr>
              <a:xfrm>
                <a:off x="5933635" y="4575515"/>
                <a:ext cx="304757" cy="403541"/>
                <a:chOff x="784223" y="4300538"/>
                <a:chExt cx="460378" cy="609600"/>
              </a:xfrm>
            </p:grpSpPr>
            <p:sp>
              <p:nvSpPr>
                <p:cNvPr id="9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9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92" name="Rectangle 91"/>
              <p:cNvSpPr/>
              <p:nvPr/>
            </p:nvSpPr>
            <p:spPr>
              <a:xfrm>
                <a:off x="5998859" y="4722958"/>
                <a:ext cx="188745" cy="137701"/>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66" name="Freeform: Shape 65"/>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p:cNvGrpSpPr/>
            <p:nvPr/>
          </p:nvGrpSpPr>
          <p:grpSpPr>
            <a:xfrm>
              <a:off x="8621630" y="3025541"/>
              <a:ext cx="294478" cy="295175"/>
              <a:chOff x="8642442" y="3025541"/>
              <a:chExt cx="294478" cy="295175"/>
            </a:xfrm>
          </p:grpSpPr>
          <p:sp>
            <p:nvSpPr>
              <p:cNvPr id="88" name="Rectangle 8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ight Triangle 8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ight Triangle 8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426775" y="3393792"/>
              <a:ext cx="294478" cy="295175"/>
              <a:chOff x="8642442" y="3025541"/>
              <a:chExt cx="294478" cy="295175"/>
            </a:xfrm>
          </p:grpSpPr>
          <p:sp>
            <p:nvSpPr>
              <p:cNvPr id="85" name="Rectangle 8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ight Triangle 8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ight Triangle 8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816486" y="3393792"/>
              <a:ext cx="294478" cy="295175"/>
              <a:chOff x="8642442" y="3025541"/>
              <a:chExt cx="294478" cy="295175"/>
            </a:xfrm>
          </p:grpSpPr>
          <p:sp>
            <p:nvSpPr>
              <p:cNvPr id="82" name="Rectangle 8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ight Triangle 8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p:cNvGrpSpPr/>
            <p:nvPr/>
          </p:nvGrpSpPr>
          <p:grpSpPr>
            <a:xfrm>
              <a:off x="8426775" y="3766437"/>
              <a:ext cx="294478" cy="295175"/>
              <a:chOff x="8642442" y="3025541"/>
              <a:chExt cx="294478" cy="295175"/>
            </a:xfrm>
          </p:grpSpPr>
          <p:sp>
            <p:nvSpPr>
              <p:cNvPr id="79" name="Rectangle 7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ight Triangle 8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9206198" y="3766437"/>
              <a:ext cx="294478" cy="295175"/>
              <a:chOff x="8642442" y="3025541"/>
              <a:chExt cx="294478" cy="295175"/>
            </a:xfrm>
          </p:grpSpPr>
          <p:sp>
            <p:nvSpPr>
              <p:cNvPr id="76" name="Rectangle 7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ight Triangle 7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2" name="Group 71"/>
            <p:cNvGrpSpPr/>
            <p:nvPr/>
          </p:nvGrpSpPr>
          <p:grpSpPr>
            <a:xfrm>
              <a:off x="8816486" y="3766436"/>
              <a:ext cx="294478" cy="295175"/>
              <a:chOff x="8642442" y="3025541"/>
              <a:chExt cx="294478" cy="295175"/>
            </a:xfrm>
          </p:grpSpPr>
          <p:sp>
            <p:nvSpPr>
              <p:cNvPr id="73" name="Rectangle 7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ight Triangle 7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itle 2"/>
          <p:cNvSpPr>
            <a:spLocks noGrp="1"/>
          </p:cNvSpPr>
          <p:nvPr>
            <p:ph type="title"/>
          </p:nvPr>
        </p:nvSpPr>
        <p:spPr/>
        <p:txBody>
          <a:bodyPr/>
          <a:lstStyle/>
          <a:p>
            <a:r>
              <a:rPr lang="en-US" dirty="0"/>
              <a:t>Query Execution</a:t>
            </a:r>
          </a:p>
        </p:txBody>
      </p:sp>
      <p:grpSp>
        <p:nvGrpSpPr>
          <p:cNvPr id="8" name="Group 7">
            <a:extLst>
              <a:ext uri="{FF2B5EF4-FFF2-40B4-BE49-F238E27FC236}">
                <a16:creationId xmlns:a16="http://schemas.microsoft.com/office/drawing/2014/main" id="{20E42B5F-51F5-4248-B9C6-721CE5593238}"/>
              </a:ext>
            </a:extLst>
          </p:cNvPr>
          <p:cNvGrpSpPr/>
          <p:nvPr/>
        </p:nvGrpSpPr>
        <p:grpSpPr>
          <a:xfrm>
            <a:off x="1016677" y="1708606"/>
            <a:ext cx="10403121" cy="1980106"/>
            <a:chOff x="1016677" y="1708606"/>
            <a:chExt cx="10403121" cy="1980106"/>
          </a:xfrm>
        </p:grpSpPr>
        <p:grpSp>
          <p:nvGrpSpPr>
            <p:cNvPr id="7" name="Compute Set"/>
            <p:cNvGrpSpPr/>
            <p:nvPr/>
          </p:nvGrpSpPr>
          <p:grpSpPr>
            <a:xfrm>
              <a:off x="1016677" y="1708606"/>
              <a:ext cx="10403121" cy="1980106"/>
              <a:chOff x="1015939" y="1708352"/>
              <a:chExt cx="10404596" cy="1980387"/>
            </a:xfrm>
            <a:solidFill>
              <a:schemeClr val="tx2"/>
            </a:solidFill>
          </p:grpSpPr>
          <p:sp>
            <p:nvSpPr>
              <p:cNvPr id="214" name="Rounded Rectangle 213"/>
              <p:cNvSpPr/>
              <p:nvPr/>
            </p:nvSpPr>
            <p:spPr bwMode="auto">
              <a:xfrm>
                <a:off x="1015939" y="1708352"/>
                <a:ext cx="10404596" cy="1980387"/>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Compute Text"/>
              <p:cNvSpPr txBox="1"/>
              <p:nvPr/>
            </p:nvSpPr>
            <p:spPr>
              <a:xfrm rot="16200000">
                <a:off x="722552" y="2519651"/>
                <a:ext cx="1621004"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Compute</a:t>
                </a:r>
              </a:p>
            </p:txBody>
          </p:sp>
        </p:grpSp>
        <p:pic>
          <p:nvPicPr>
            <p:cNvPr id="213" name="Compute Node 10"/>
            <p:cNvPicPr>
              <a:picLocks noChangeAspect="1"/>
            </p:cNvPicPr>
            <p:nvPr/>
          </p:nvPicPr>
          <p:blipFill>
            <a:blip r:embed="rId3">
              <a:biLevel thresh="25000"/>
            </a:blip>
            <a:stretch>
              <a:fillRect/>
            </a:stretch>
          </p:blipFill>
          <p:spPr>
            <a:xfrm>
              <a:off x="9620528" y="2802243"/>
              <a:ext cx="780179" cy="780179"/>
            </a:xfrm>
            <a:prstGeom prst="rect">
              <a:avLst/>
            </a:prstGeom>
            <a:solidFill>
              <a:schemeClr val="tx2"/>
            </a:solidFill>
          </p:spPr>
        </p:pic>
        <p:pic>
          <p:nvPicPr>
            <p:cNvPr id="211" name="Compute Node 09"/>
            <p:cNvPicPr>
              <a:picLocks noChangeAspect="1"/>
            </p:cNvPicPr>
            <p:nvPr/>
          </p:nvPicPr>
          <p:blipFill>
            <a:blip r:embed="rId3">
              <a:biLevel thresh="25000"/>
            </a:blip>
            <a:stretch>
              <a:fillRect/>
            </a:stretch>
          </p:blipFill>
          <p:spPr>
            <a:xfrm>
              <a:off x="8777779" y="2802243"/>
              <a:ext cx="780179" cy="780179"/>
            </a:xfrm>
            <a:prstGeom prst="rect">
              <a:avLst/>
            </a:prstGeom>
            <a:solidFill>
              <a:schemeClr val="tx2"/>
            </a:solidFill>
          </p:spPr>
        </p:pic>
        <p:pic>
          <p:nvPicPr>
            <p:cNvPr id="212" name="Compute Node 08"/>
            <p:cNvPicPr>
              <a:picLocks noChangeAspect="1"/>
            </p:cNvPicPr>
            <p:nvPr/>
          </p:nvPicPr>
          <p:blipFill>
            <a:blip r:embed="rId3">
              <a:biLevel thresh="25000"/>
            </a:blip>
            <a:stretch>
              <a:fillRect/>
            </a:stretch>
          </p:blipFill>
          <p:spPr>
            <a:xfrm>
              <a:off x="7935026" y="2802243"/>
              <a:ext cx="780179" cy="780179"/>
            </a:xfrm>
            <a:prstGeom prst="rect">
              <a:avLst/>
            </a:prstGeom>
            <a:solidFill>
              <a:schemeClr val="tx2"/>
            </a:solidFill>
          </p:spPr>
        </p:pic>
        <p:pic>
          <p:nvPicPr>
            <p:cNvPr id="209" name="Compute Node 07"/>
            <p:cNvPicPr>
              <a:picLocks noChangeAspect="1"/>
            </p:cNvPicPr>
            <p:nvPr/>
          </p:nvPicPr>
          <p:blipFill>
            <a:blip r:embed="rId3">
              <a:biLevel thresh="25000"/>
            </a:blip>
            <a:stretch>
              <a:fillRect/>
            </a:stretch>
          </p:blipFill>
          <p:spPr>
            <a:xfrm>
              <a:off x="7092276" y="2802243"/>
              <a:ext cx="780179" cy="780179"/>
            </a:xfrm>
            <a:prstGeom prst="rect">
              <a:avLst/>
            </a:prstGeom>
            <a:solidFill>
              <a:schemeClr val="tx2"/>
            </a:solidFill>
          </p:spPr>
        </p:pic>
        <p:pic>
          <p:nvPicPr>
            <p:cNvPr id="210" name="Comptue Node 06"/>
            <p:cNvPicPr>
              <a:picLocks noChangeAspect="1"/>
            </p:cNvPicPr>
            <p:nvPr/>
          </p:nvPicPr>
          <p:blipFill>
            <a:blip r:embed="rId3">
              <a:biLevel thresh="25000"/>
            </a:blip>
            <a:stretch>
              <a:fillRect/>
            </a:stretch>
          </p:blipFill>
          <p:spPr>
            <a:xfrm>
              <a:off x="6249523" y="2802243"/>
              <a:ext cx="780179" cy="780179"/>
            </a:xfrm>
            <a:prstGeom prst="rect">
              <a:avLst/>
            </a:prstGeom>
            <a:solidFill>
              <a:schemeClr val="tx2"/>
            </a:solidFill>
          </p:spPr>
        </p:pic>
        <p:pic>
          <p:nvPicPr>
            <p:cNvPr id="208" name="Compute Node 05"/>
            <p:cNvPicPr>
              <a:picLocks noChangeAspect="1"/>
            </p:cNvPicPr>
            <p:nvPr/>
          </p:nvPicPr>
          <p:blipFill>
            <a:blip r:embed="rId3">
              <a:biLevel thresh="25000"/>
            </a:blip>
            <a:stretch>
              <a:fillRect/>
            </a:stretch>
          </p:blipFill>
          <p:spPr>
            <a:xfrm>
              <a:off x="5406774" y="2802243"/>
              <a:ext cx="780179" cy="780179"/>
            </a:xfrm>
            <a:prstGeom prst="rect">
              <a:avLst/>
            </a:prstGeom>
            <a:solidFill>
              <a:schemeClr val="tx2"/>
            </a:solidFill>
          </p:spPr>
        </p:pic>
        <p:pic>
          <p:nvPicPr>
            <p:cNvPr id="206" name="Compute Node 04"/>
            <p:cNvPicPr>
              <a:picLocks noChangeAspect="1"/>
            </p:cNvPicPr>
            <p:nvPr/>
          </p:nvPicPr>
          <p:blipFill>
            <a:blip r:embed="rId3">
              <a:biLevel thresh="25000"/>
            </a:blip>
            <a:stretch>
              <a:fillRect/>
            </a:stretch>
          </p:blipFill>
          <p:spPr>
            <a:xfrm>
              <a:off x="4564023" y="2802243"/>
              <a:ext cx="780179" cy="780179"/>
            </a:xfrm>
            <a:prstGeom prst="rect">
              <a:avLst/>
            </a:prstGeom>
            <a:solidFill>
              <a:schemeClr val="tx2"/>
            </a:solidFill>
          </p:spPr>
        </p:pic>
        <p:pic>
          <p:nvPicPr>
            <p:cNvPr id="207" name="Compute Node 03"/>
            <p:cNvPicPr>
              <a:picLocks noChangeAspect="1"/>
            </p:cNvPicPr>
            <p:nvPr/>
          </p:nvPicPr>
          <p:blipFill>
            <a:blip r:embed="rId3">
              <a:biLevel thresh="25000"/>
            </a:blip>
            <a:stretch>
              <a:fillRect/>
            </a:stretch>
          </p:blipFill>
          <p:spPr>
            <a:xfrm>
              <a:off x="3721271" y="2802243"/>
              <a:ext cx="780179" cy="780179"/>
            </a:xfrm>
            <a:prstGeom prst="rect">
              <a:avLst/>
            </a:prstGeom>
            <a:solidFill>
              <a:schemeClr val="tx2"/>
            </a:solidFill>
          </p:spPr>
        </p:pic>
        <p:pic>
          <p:nvPicPr>
            <p:cNvPr id="108" name="Compute Node 02"/>
            <p:cNvPicPr>
              <a:picLocks noChangeAspect="1"/>
            </p:cNvPicPr>
            <p:nvPr/>
          </p:nvPicPr>
          <p:blipFill>
            <a:blip r:embed="rId3">
              <a:biLevel thresh="25000"/>
            </a:blip>
            <a:stretch>
              <a:fillRect/>
            </a:stretch>
          </p:blipFill>
          <p:spPr>
            <a:xfrm>
              <a:off x="2878520" y="2802243"/>
              <a:ext cx="780179" cy="780179"/>
            </a:xfrm>
            <a:prstGeom prst="rect">
              <a:avLst/>
            </a:prstGeom>
            <a:solidFill>
              <a:schemeClr val="tx2"/>
            </a:solidFill>
          </p:spPr>
        </p:pic>
        <p:pic>
          <p:nvPicPr>
            <p:cNvPr id="205" name="Compute Node 01"/>
            <p:cNvPicPr>
              <a:picLocks noChangeAspect="1"/>
            </p:cNvPicPr>
            <p:nvPr/>
          </p:nvPicPr>
          <p:blipFill>
            <a:blip r:embed="rId3">
              <a:biLevel thresh="25000"/>
            </a:blip>
            <a:stretch>
              <a:fillRect/>
            </a:stretch>
          </p:blipFill>
          <p:spPr>
            <a:xfrm>
              <a:off x="2035770" y="2802243"/>
              <a:ext cx="780179" cy="780179"/>
            </a:xfrm>
            <a:prstGeom prst="rect">
              <a:avLst/>
            </a:prstGeom>
            <a:solidFill>
              <a:schemeClr val="tx2"/>
            </a:solidFill>
          </p:spPr>
        </p:pic>
        <p:grpSp>
          <p:nvGrpSpPr>
            <p:cNvPr id="6" name="Control Set"/>
            <p:cNvGrpSpPr/>
            <p:nvPr/>
          </p:nvGrpSpPr>
          <p:grpSpPr>
            <a:xfrm>
              <a:off x="5828148" y="1769317"/>
              <a:ext cx="2333315" cy="780179"/>
              <a:chOff x="5828092" y="1769070"/>
              <a:chExt cx="2333646" cy="780290"/>
            </a:xfrm>
            <a:solidFill>
              <a:schemeClr val="tx2"/>
            </a:solidFill>
          </p:grpSpPr>
          <p:pic>
            <p:nvPicPr>
              <p:cNvPr id="215" name="Control Node"/>
              <p:cNvPicPr>
                <a:picLocks noChangeAspect="1"/>
              </p:cNvPicPr>
              <p:nvPr/>
            </p:nvPicPr>
            <p:blipFill>
              <a:blip r:embed="rId3">
                <a:biLevel thresh="25000"/>
              </a:blip>
              <a:stretch>
                <a:fillRect/>
              </a:stretch>
            </p:blipFill>
            <p:spPr>
              <a:xfrm>
                <a:off x="5828092" y="1769070"/>
                <a:ext cx="780290" cy="780290"/>
              </a:xfrm>
              <a:prstGeom prst="rect">
                <a:avLst/>
              </a:prstGeom>
              <a:grpFill/>
            </p:spPr>
          </p:pic>
          <p:sp>
            <p:nvSpPr>
              <p:cNvPr id="110" name="Control Text"/>
              <p:cNvSpPr txBox="1"/>
              <p:nvPr/>
            </p:nvSpPr>
            <p:spPr>
              <a:xfrm>
                <a:off x="6792546" y="1842172"/>
                <a:ext cx="1369192" cy="634530"/>
              </a:xfrm>
              <a:prstGeom prst="rect">
                <a:avLst/>
              </a:prstGeom>
              <a:grpFill/>
            </p:spPr>
            <p:txBody>
              <a:bodyPr wrap="none" lIns="182854" tIns="146283" rIns="182854" bIns="146283" rtlCol="0">
                <a:spAutoFit/>
              </a:bodyPr>
              <a:lstStyle/>
              <a:p>
                <a:pPr>
                  <a:lnSpc>
                    <a:spcPct val="90000"/>
                  </a:lnSpc>
                  <a:spcAft>
                    <a:spcPts val="600"/>
                  </a:spcAft>
                </a:pPr>
                <a:r>
                  <a:rPr lang="en-GB" sz="2400" dirty="0">
                    <a:solidFill>
                      <a:schemeClr val="bg1"/>
                    </a:solidFill>
                  </a:rPr>
                  <a:t>Control</a:t>
                </a:r>
              </a:p>
            </p:txBody>
          </p:sp>
        </p:grpSp>
      </p:grpSp>
      <p:grpSp>
        <p:nvGrpSpPr>
          <p:cNvPr id="2" name="Storage Set"/>
          <p:cNvGrpSpPr/>
          <p:nvPr/>
        </p:nvGrpSpPr>
        <p:grpSpPr>
          <a:xfrm>
            <a:off x="1070955" y="3857253"/>
            <a:ext cx="10403121" cy="2879912"/>
            <a:chOff x="1070225" y="3857302"/>
            <a:chExt cx="10404596" cy="2880320"/>
          </a:xfrm>
          <a:solidFill>
            <a:schemeClr val="tx2"/>
          </a:solidFill>
        </p:grpSpPr>
        <p:sp>
          <p:nvSpPr>
            <p:cNvPr id="25" name="Rounded Rectangle 24"/>
            <p:cNvSpPr/>
            <p:nvPr/>
          </p:nvSpPr>
          <p:spPr bwMode="auto">
            <a:xfrm>
              <a:off x="1070225" y="3857302"/>
              <a:ext cx="10404596" cy="2880320"/>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6" name="Storage"/>
            <p:cNvGrpSpPr/>
            <p:nvPr/>
          </p:nvGrpSpPr>
          <p:grpSpPr>
            <a:xfrm>
              <a:off x="2094836" y="4073326"/>
              <a:ext cx="8294427" cy="2502583"/>
              <a:chOff x="2094836" y="4073326"/>
              <a:chExt cx="8294427" cy="2502583"/>
            </a:xfrm>
            <a:grpFill/>
          </p:grpSpPr>
          <p:pic>
            <p:nvPicPr>
              <p:cNvPr id="20" name="Picture 19"/>
              <p:cNvPicPr>
                <a:picLocks noChangeAspect="1"/>
              </p:cNvPicPr>
              <p:nvPr/>
            </p:nvPicPr>
            <p:blipFill>
              <a:blip r:embed="rId4">
                <a:biLevel thresh="25000"/>
              </a:blip>
              <a:stretch>
                <a:fillRect/>
              </a:stretch>
            </p:blipFill>
            <p:spPr>
              <a:xfrm>
                <a:off x="2099026" y="4073326"/>
                <a:ext cx="780290" cy="780290"/>
              </a:xfrm>
              <a:prstGeom prst="rect">
                <a:avLst/>
              </a:prstGeom>
              <a:grpFill/>
              <a:ln>
                <a:noFill/>
              </a:ln>
            </p:spPr>
          </p:pic>
          <p:pic>
            <p:nvPicPr>
              <p:cNvPr id="21" name="Picture 20"/>
              <p:cNvPicPr>
                <a:picLocks noChangeAspect="1"/>
              </p:cNvPicPr>
              <p:nvPr/>
            </p:nvPicPr>
            <p:blipFill>
              <a:blip r:embed="rId4">
                <a:biLevel thresh="25000"/>
              </a:blip>
              <a:stretch>
                <a:fillRect/>
              </a:stretch>
            </p:blipFill>
            <p:spPr>
              <a:xfrm>
                <a:off x="2933756" y="4073326"/>
                <a:ext cx="780290" cy="780290"/>
              </a:xfrm>
              <a:prstGeom prst="rect">
                <a:avLst/>
              </a:prstGeom>
              <a:grpFill/>
              <a:ln>
                <a:noFill/>
              </a:ln>
            </p:spPr>
          </p:pic>
          <p:pic>
            <p:nvPicPr>
              <p:cNvPr id="22" name="Picture 21"/>
              <p:cNvPicPr>
                <a:picLocks noChangeAspect="1"/>
              </p:cNvPicPr>
              <p:nvPr/>
            </p:nvPicPr>
            <p:blipFill>
              <a:blip r:embed="rId4">
                <a:biLevel thresh="25000"/>
              </a:blip>
              <a:stretch>
                <a:fillRect/>
              </a:stretch>
            </p:blipFill>
            <p:spPr>
              <a:xfrm>
                <a:off x="3768486" y="4073326"/>
                <a:ext cx="780290" cy="780290"/>
              </a:xfrm>
              <a:prstGeom prst="rect">
                <a:avLst/>
              </a:prstGeom>
              <a:grpFill/>
              <a:ln>
                <a:noFill/>
              </a:ln>
            </p:spPr>
          </p:pic>
          <p:pic>
            <p:nvPicPr>
              <p:cNvPr id="23" name="Picture 22"/>
              <p:cNvPicPr>
                <a:picLocks noChangeAspect="1"/>
              </p:cNvPicPr>
              <p:nvPr/>
            </p:nvPicPr>
            <p:blipFill>
              <a:blip r:embed="rId4">
                <a:biLevel thresh="25000"/>
              </a:blip>
              <a:stretch>
                <a:fillRect/>
              </a:stretch>
            </p:blipFill>
            <p:spPr>
              <a:xfrm>
                <a:off x="4603216" y="4073326"/>
                <a:ext cx="780290" cy="780290"/>
              </a:xfrm>
              <a:prstGeom prst="rect">
                <a:avLst/>
              </a:prstGeom>
              <a:grpFill/>
              <a:ln>
                <a:noFill/>
              </a:ln>
            </p:spPr>
          </p:pic>
          <p:pic>
            <p:nvPicPr>
              <p:cNvPr id="24" name="Picture 23"/>
              <p:cNvPicPr>
                <a:picLocks noChangeAspect="1"/>
              </p:cNvPicPr>
              <p:nvPr/>
            </p:nvPicPr>
            <p:blipFill>
              <a:blip r:embed="rId4">
                <a:biLevel thresh="25000"/>
              </a:blip>
              <a:stretch>
                <a:fillRect/>
              </a:stretch>
            </p:blipFill>
            <p:spPr>
              <a:xfrm>
                <a:off x="5437947" y="4073326"/>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2094836" y="4934472"/>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2929566" y="4934472"/>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3764296" y="4934472"/>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4599026" y="4934472"/>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5433757" y="4934472"/>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2099026" y="5795619"/>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2933756" y="5795619"/>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3768486" y="5795619"/>
                <a:ext cx="780290" cy="780290"/>
              </a:xfrm>
              <a:prstGeom prst="rect">
                <a:avLst/>
              </a:prstGeom>
              <a:grpFill/>
              <a:ln>
                <a:noFill/>
              </a:ln>
            </p:spPr>
          </p:pic>
          <p:pic>
            <p:nvPicPr>
              <p:cNvPr id="46" name="Picture 45"/>
              <p:cNvPicPr>
                <a:picLocks noChangeAspect="1"/>
              </p:cNvPicPr>
              <p:nvPr/>
            </p:nvPicPr>
            <p:blipFill>
              <a:blip r:embed="rId4">
                <a:biLevel thresh="25000"/>
              </a:blip>
              <a:stretch>
                <a:fillRect/>
              </a:stretch>
            </p:blipFill>
            <p:spPr>
              <a:xfrm>
                <a:off x="4603216" y="5795619"/>
                <a:ext cx="780290" cy="780290"/>
              </a:xfrm>
              <a:prstGeom prst="rect">
                <a:avLst/>
              </a:prstGeom>
              <a:grpFill/>
              <a:ln>
                <a:noFill/>
              </a:ln>
            </p:spPr>
          </p:pic>
          <p:pic>
            <p:nvPicPr>
              <p:cNvPr id="47" name="Picture 46"/>
              <p:cNvPicPr>
                <a:picLocks noChangeAspect="1"/>
              </p:cNvPicPr>
              <p:nvPr/>
            </p:nvPicPr>
            <p:blipFill>
              <a:blip r:embed="rId4">
                <a:biLevel thresh="25000"/>
              </a:blip>
              <a:stretch>
                <a:fillRect/>
              </a:stretch>
            </p:blipFill>
            <p:spPr>
              <a:xfrm>
                <a:off x="5437947" y="5795619"/>
                <a:ext cx="780290" cy="780290"/>
              </a:xfrm>
              <a:prstGeom prst="rect">
                <a:avLst/>
              </a:prstGeom>
              <a:grpFill/>
              <a:ln>
                <a:noFill/>
              </a:ln>
            </p:spPr>
          </p:pic>
          <p:pic>
            <p:nvPicPr>
              <p:cNvPr id="48" name="Picture 47"/>
              <p:cNvPicPr>
                <a:picLocks noChangeAspect="1"/>
              </p:cNvPicPr>
              <p:nvPr/>
            </p:nvPicPr>
            <p:blipFill>
              <a:blip r:embed="rId4">
                <a:biLevel thresh="25000"/>
              </a:blip>
              <a:stretch>
                <a:fillRect/>
              </a:stretch>
            </p:blipFill>
            <p:spPr>
              <a:xfrm>
                <a:off x="6270052" y="4073326"/>
                <a:ext cx="780290" cy="780290"/>
              </a:xfrm>
              <a:prstGeom prst="rect">
                <a:avLst/>
              </a:prstGeom>
              <a:grpFill/>
              <a:ln>
                <a:noFill/>
              </a:ln>
            </p:spPr>
          </p:pic>
          <p:pic>
            <p:nvPicPr>
              <p:cNvPr id="49" name="Picture 48"/>
              <p:cNvPicPr>
                <a:picLocks noChangeAspect="1"/>
              </p:cNvPicPr>
              <p:nvPr/>
            </p:nvPicPr>
            <p:blipFill>
              <a:blip r:embed="rId4">
                <a:biLevel thresh="25000"/>
              </a:blip>
              <a:stretch>
                <a:fillRect/>
              </a:stretch>
            </p:blipFill>
            <p:spPr>
              <a:xfrm>
                <a:off x="7104782" y="4073326"/>
                <a:ext cx="780290" cy="780290"/>
              </a:xfrm>
              <a:prstGeom prst="rect">
                <a:avLst/>
              </a:prstGeom>
              <a:grpFill/>
              <a:ln>
                <a:noFill/>
              </a:ln>
            </p:spPr>
          </p:pic>
          <p:pic>
            <p:nvPicPr>
              <p:cNvPr id="50" name="Picture 49"/>
              <p:cNvPicPr>
                <a:picLocks noChangeAspect="1"/>
              </p:cNvPicPr>
              <p:nvPr/>
            </p:nvPicPr>
            <p:blipFill>
              <a:blip r:embed="rId4">
                <a:biLevel thresh="25000"/>
              </a:blip>
              <a:stretch>
                <a:fillRect/>
              </a:stretch>
            </p:blipFill>
            <p:spPr>
              <a:xfrm>
                <a:off x="7939512" y="4073326"/>
                <a:ext cx="780290" cy="780290"/>
              </a:xfrm>
              <a:prstGeom prst="rect">
                <a:avLst/>
              </a:prstGeom>
              <a:grpFill/>
              <a:ln>
                <a:noFill/>
              </a:ln>
            </p:spPr>
          </p:pic>
          <p:pic>
            <p:nvPicPr>
              <p:cNvPr id="51" name="Picture 50"/>
              <p:cNvPicPr>
                <a:picLocks noChangeAspect="1"/>
              </p:cNvPicPr>
              <p:nvPr/>
            </p:nvPicPr>
            <p:blipFill>
              <a:blip r:embed="rId4">
                <a:biLevel thresh="25000"/>
              </a:blip>
              <a:stretch>
                <a:fillRect/>
              </a:stretch>
            </p:blipFill>
            <p:spPr>
              <a:xfrm>
                <a:off x="8774242" y="4073326"/>
                <a:ext cx="780290" cy="780290"/>
              </a:xfrm>
              <a:prstGeom prst="rect">
                <a:avLst/>
              </a:prstGeom>
              <a:grpFill/>
              <a:ln>
                <a:noFill/>
              </a:ln>
            </p:spPr>
          </p:pic>
          <p:pic>
            <p:nvPicPr>
              <p:cNvPr id="52" name="Picture 51"/>
              <p:cNvPicPr>
                <a:picLocks noChangeAspect="1"/>
              </p:cNvPicPr>
              <p:nvPr/>
            </p:nvPicPr>
            <p:blipFill>
              <a:blip r:embed="rId4">
                <a:biLevel thresh="25000"/>
              </a:blip>
              <a:stretch>
                <a:fillRect/>
              </a:stretch>
            </p:blipFill>
            <p:spPr>
              <a:xfrm>
                <a:off x="9608973" y="4073326"/>
                <a:ext cx="780290" cy="780290"/>
              </a:xfrm>
              <a:prstGeom prst="rect">
                <a:avLst/>
              </a:prstGeom>
              <a:grpFill/>
              <a:ln>
                <a:noFill/>
              </a:ln>
            </p:spPr>
          </p:pic>
          <p:pic>
            <p:nvPicPr>
              <p:cNvPr id="54" name="Picture 53"/>
              <p:cNvPicPr>
                <a:picLocks noChangeAspect="1"/>
              </p:cNvPicPr>
              <p:nvPr/>
            </p:nvPicPr>
            <p:blipFill>
              <a:blip r:embed="rId4">
                <a:biLevel thresh="25000"/>
              </a:blip>
              <a:stretch>
                <a:fillRect/>
              </a:stretch>
            </p:blipFill>
            <p:spPr>
              <a:xfrm>
                <a:off x="6265862" y="4934472"/>
                <a:ext cx="780290" cy="780290"/>
              </a:xfrm>
              <a:prstGeom prst="rect">
                <a:avLst/>
              </a:prstGeom>
              <a:grpFill/>
              <a:ln>
                <a:noFill/>
              </a:ln>
            </p:spPr>
          </p:pic>
          <p:pic>
            <p:nvPicPr>
              <p:cNvPr id="55" name="Picture 54"/>
              <p:cNvPicPr>
                <a:picLocks noChangeAspect="1"/>
              </p:cNvPicPr>
              <p:nvPr/>
            </p:nvPicPr>
            <p:blipFill>
              <a:blip r:embed="rId4">
                <a:biLevel thresh="25000"/>
              </a:blip>
              <a:stretch>
                <a:fillRect/>
              </a:stretch>
            </p:blipFill>
            <p:spPr>
              <a:xfrm>
                <a:off x="7100592" y="4934472"/>
                <a:ext cx="780290" cy="780290"/>
              </a:xfrm>
              <a:prstGeom prst="rect">
                <a:avLst/>
              </a:prstGeom>
              <a:grpFill/>
              <a:ln>
                <a:noFill/>
              </a:ln>
            </p:spPr>
          </p:pic>
          <p:pic>
            <p:nvPicPr>
              <p:cNvPr id="56" name="Picture 55"/>
              <p:cNvPicPr>
                <a:picLocks noChangeAspect="1"/>
              </p:cNvPicPr>
              <p:nvPr/>
            </p:nvPicPr>
            <p:blipFill>
              <a:blip r:embed="rId4">
                <a:biLevel thresh="25000"/>
              </a:blip>
              <a:stretch>
                <a:fillRect/>
              </a:stretch>
            </p:blipFill>
            <p:spPr>
              <a:xfrm>
                <a:off x="7935322" y="4934472"/>
                <a:ext cx="780290" cy="780290"/>
              </a:xfrm>
              <a:prstGeom prst="rect">
                <a:avLst/>
              </a:prstGeom>
              <a:grpFill/>
              <a:ln>
                <a:noFill/>
              </a:ln>
            </p:spPr>
          </p:pic>
          <p:pic>
            <p:nvPicPr>
              <p:cNvPr id="57" name="Picture 56"/>
              <p:cNvPicPr>
                <a:picLocks noChangeAspect="1"/>
              </p:cNvPicPr>
              <p:nvPr/>
            </p:nvPicPr>
            <p:blipFill>
              <a:blip r:embed="rId4">
                <a:biLevel thresh="25000"/>
              </a:blip>
              <a:stretch>
                <a:fillRect/>
              </a:stretch>
            </p:blipFill>
            <p:spPr>
              <a:xfrm>
                <a:off x="8770052" y="4934472"/>
                <a:ext cx="780290" cy="780290"/>
              </a:xfrm>
              <a:prstGeom prst="rect">
                <a:avLst/>
              </a:prstGeom>
              <a:grpFill/>
              <a:ln>
                <a:noFill/>
              </a:ln>
            </p:spPr>
          </p:pic>
          <p:pic>
            <p:nvPicPr>
              <p:cNvPr id="58" name="Picture 57"/>
              <p:cNvPicPr>
                <a:picLocks noChangeAspect="1"/>
              </p:cNvPicPr>
              <p:nvPr/>
            </p:nvPicPr>
            <p:blipFill>
              <a:blip r:embed="rId4">
                <a:biLevel thresh="25000"/>
              </a:blip>
              <a:stretch>
                <a:fillRect/>
              </a:stretch>
            </p:blipFill>
            <p:spPr>
              <a:xfrm>
                <a:off x="9604783" y="4934472"/>
                <a:ext cx="780290" cy="780290"/>
              </a:xfrm>
              <a:prstGeom prst="rect">
                <a:avLst/>
              </a:prstGeom>
              <a:grpFill/>
              <a:ln>
                <a:noFill/>
              </a:ln>
            </p:spPr>
          </p:pic>
          <p:pic>
            <p:nvPicPr>
              <p:cNvPr id="59" name="Picture 58"/>
              <p:cNvPicPr>
                <a:picLocks noChangeAspect="1"/>
              </p:cNvPicPr>
              <p:nvPr/>
            </p:nvPicPr>
            <p:blipFill>
              <a:blip r:embed="rId4">
                <a:biLevel thresh="25000"/>
              </a:blip>
              <a:stretch>
                <a:fillRect/>
              </a:stretch>
            </p:blipFill>
            <p:spPr>
              <a:xfrm>
                <a:off x="6270052" y="5795619"/>
                <a:ext cx="780290" cy="780290"/>
              </a:xfrm>
              <a:prstGeom prst="rect">
                <a:avLst/>
              </a:prstGeom>
              <a:grpFill/>
              <a:ln>
                <a:noFill/>
              </a:ln>
            </p:spPr>
          </p:pic>
          <p:pic>
            <p:nvPicPr>
              <p:cNvPr id="60" name="Picture 59"/>
              <p:cNvPicPr>
                <a:picLocks noChangeAspect="1"/>
              </p:cNvPicPr>
              <p:nvPr/>
            </p:nvPicPr>
            <p:blipFill>
              <a:blip r:embed="rId4">
                <a:biLevel thresh="25000"/>
              </a:blip>
              <a:stretch>
                <a:fillRect/>
              </a:stretch>
            </p:blipFill>
            <p:spPr>
              <a:xfrm>
                <a:off x="7104782" y="5795619"/>
                <a:ext cx="780290" cy="780290"/>
              </a:xfrm>
              <a:prstGeom prst="rect">
                <a:avLst/>
              </a:prstGeom>
              <a:grpFill/>
              <a:ln>
                <a:noFill/>
              </a:ln>
            </p:spPr>
          </p:pic>
          <p:pic>
            <p:nvPicPr>
              <p:cNvPr id="61" name="Picture 60"/>
              <p:cNvPicPr>
                <a:picLocks noChangeAspect="1"/>
              </p:cNvPicPr>
              <p:nvPr/>
            </p:nvPicPr>
            <p:blipFill>
              <a:blip r:embed="rId4">
                <a:biLevel thresh="25000"/>
              </a:blip>
              <a:stretch>
                <a:fillRect/>
              </a:stretch>
            </p:blipFill>
            <p:spPr>
              <a:xfrm>
                <a:off x="7939512" y="5795619"/>
                <a:ext cx="780290" cy="780290"/>
              </a:xfrm>
              <a:prstGeom prst="rect">
                <a:avLst/>
              </a:prstGeom>
              <a:grpFill/>
              <a:ln>
                <a:noFill/>
              </a:ln>
            </p:spPr>
          </p:pic>
          <p:pic>
            <p:nvPicPr>
              <p:cNvPr id="62" name="Picture 61"/>
              <p:cNvPicPr>
                <a:picLocks noChangeAspect="1"/>
              </p:cNvPicPr>
              <p:nvPr/>
            </p:nvPicPr>
            <p:blipFill>
              <a:blip r:embed="rId4">
                <a:biLevel thresh="25000"/>
              </a:blip>
              <a:stretch>
                <a:fillRect/>
              </a:stretch>
            </p:blipFill>
            <p:spPr>
              <a:xfrm>
                <a:off x="8774242" y="5795619"/>
                <a:ext cx="780290" cy="780290"/>
              </a:xfrm>
              <a:prstGeom prst="rect">
                <a:avLst/>
              </a:prstGeom>
              <a:grpFill/>
              <a:ln>
                <a:noFill/>
              </a:ln>
            </p:spPr>
          </p:pic>
          <p:pic>
            <p:nvPicPr>
              <p:cNvPr id="63" name="Picture 62"/>
              <p:cNvPicPr>
                <a:picLocks noChangeAspect="1"/>
              </p:cNvPicPr>
              <p:nvPr/>
            </p:nvPicPr>
            <p:blipFill>
              <a:blip r:embed="rId4">
                <a:biLevel thresh="25000"/>
              </a:blip>
              <a:stretch>
                <a:fillRect/>
              </a:stretch>
            </p:blipFill>
            <p:spPr>
              <a:xfrm>
                <a:off x="9608973" y="5795619"/>
                <a:ext cx="780290" cy="780290"/>
              </a:xfrm>
              <a:prstGeom prst="rect">
                <a:avLst/>
              </a:prstGeom>
              <a:grpFill/>
              <a:ln>
                <a:noFill/>
              </a:ln>
            </p:spPr>
          </p:pic>
        </p:grpSp>
        <p:sp>
          <p:nvSpPr>
            <p:cNvPr id="217" name="Storage Text"/>
            <p:cNvSpPr txBox="1"/>
            <p:nvPr/>
          </p:nvSpPr>
          <p:spPr>
            <a:xfrm rot="16200000">
              <a:off x="137700" y="4980197"/>
              <a:ext cx="2700658" cy="634529"/>
            </a:xfrm>
            <a:prstGeom prst="rect">
              <a:avLst/>
            </a:prstGeom>
            <a:noFill/>
            <a:ln>
              <a:noFill/>
            </a:ln>
          </p:spPr>
          <p:txBody>
            <a:bodyPr wrap="none" lIns="182854" tIns="146283" rIns="182854" bIns="146283" rtlCol="0">
              <a:spAutoFit/>
            </a:bodyPr>
            <a:lstStyle/>
            <a:p>
              <a:pPr>
                <a:lnSpc>
                  <a:spcPct val="90000"/>
                </a:lnSpc>
                <a:spcAft>
                  <a:spcPts val="600"/>
                </a:spcAft>
              </a:pPr>
              <a:r>
                <a:rPr lang="en-GB" sz="2400" dirty="0">
                  <a:solidFill>
                    <a:schemeClr val="bg1"/>
                  </a:solidFill>
                </a:rPr>
                <a:t>Premium Storage</a:t>
              </a:r>
            </a:p>
          </p:txBody>
        </p:sp>
      </p:grpSp>
      <p:sp>
        <p:nvSpPr>
          <p:cNvPr id="98" name="Query">
            <a:extLst>
              <a:ext uri="{FF2B5EF4-FFF2-40B4-BE49-F238E27FC236}">
                <a16:creationId xmlns:a16="http://schemas.microsoft.com/office/drawing/2014/main" id="{BDED9EF2-7431-4DA4-9263-CF617AF8F2FD}"/>
              </a:ext>
            </a:extLst>
          </p:cNvPr>
          <p:cNvSpPr/>
          <p:nvPr/>
        </p:nvSpPr>
        <p:spPr bwMode="auto">
          <a:xfrm>
            <a:off x="5576706" y="740065"/>
            <a:ext cx="1283065" cy="978269"/>
          </a:xfrm>
          <a:prstGeom prst="downArrow">
            <a:avLst>
              <a:gd name="adj1" fmla="val 100000"/>
              <a:gd name="adj2" fmla="val 31358"/>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Query</a:t>
            </a:r>
          </a:p>
        </p:txBody>
      </p:sp>
      <p:grpSp>
        <p:nvGrpSpPr>
          <p:cNvPr id="100" name="Compute to Control">
            <a:extLst>
              <a:ext uri="{FF2B5EF4-FFF2-40B4-BE49-F238E27FC236}">
                <a16:creationId xmlns:a16="http://schemas.microsoft.com/office/drawing/2014/main" id="{6CC8F09C-2177-44C8-B707-01A708F0EAED}"/>
              </a:ext>
            </a:extLst>
          </p:cNvPr>
          <p:cNvGrpSpPr/>
          <p:nvPr/>
        </p:nvGrpSpPr>
        <p:grpSpPr>
          <a:xfrm>
            <a:off x="2815947" y="2473426"/>
            <a:ext cx="6804581" cy="642836"/>
            <a:chOff x="2815464" y="2549360"/>
            <a:chExt cx="6805546" cy="642928"/>
          </a:xfrm>
        </p:grpSpPr>
        <p:cxnSp>
          <p:nvCxnSpPr>
            <p:cNvPr id="101" name="Straight Arrow Connector 100">
              <a:extLst>
                <a:ext uri="{FF2B5EF4-FFF2-40B4-BE49-F238E27FC236}">
                  <a16:creationId xmlns:a16="http://schemas.microsoft.com/office/drawing/2014/main" id="{984017B0-69C4-4CD5-B943-900AB4A2BDBF}"/>
                </a:ext>
              </a:extLst>
            </p:cNvPr>
            <p:cNvCxnSpPr/>
            <p:nvPr/>
          </p:nvCxnSpPr>
          <p:spPr>
            <a:xfrm flipH="1">
              <a:off x="2815464"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D431689-68C2-4A7F-B687-5ADE8B108559}"/>
                </a:ext>
              </a:extLst>
            </p:cNvPr>
            <p:cNvCxnSpPr/>
            <p:nvPr/>
          </p:nvCxnSpPr>
          <p:spPr>
            <a:xfrm flipH="1">
              <a:off x="3658335" y="2549360"/>
              <a:ext cx="255990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E978373-E2C6-4493-961A-922D0330393A}"/>
                </a:ext>
              </a:extLst>
            </p:cNvPr>
            <p:cNvCxnSpPr/>
            <p:nvPr/>
          </p:nvCxnSpPr>
          <p:spPr>
            <a:xfrm flipH="1">
              <a:off x="4501206" y="2549360"/>
              <a:ext cx="171703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86CDA12-F0ED-4B87-8F03-DA2BAD75DBAE}"/>
                </a:ext>
              </a:extLst>
            </p:cNvPr>
            <p:cNvCxnSpPr/>
            <p:nvPr/>
          </p:nvCxnSpPr>
          <p:spPr>
            <a:xfrm flipH="1">
              <a:off x="618694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F31C2AD-60C8-44CA-A7D4-4500A430AE8B}"/>
                </a:ext>
              </a:extLst>
            </p:cNvPr>
            <p:cNvCxnSpPr/>
            <p:nvPr/>
          </p:nvCxnSpPr>
          <p:spPr>
            <a:xfrm flipH="1">
              <a:off x="5344077" y="2549360"/>
              <a:ext cx="87416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03B71D-C44B-4F45-9EDB-A9A09A5CBF4F}"/>
                </a:ext>
              </a:extLst>
            </p:cNvPr>
            <p:cNvCxnSpPr/>
            <p:nvPr/>
          </p:nvCxnSpPr>
          <p:spPr>
            <a:xfrm>
              <a:off x="6218237" y="2549360"/>
              <a:ext cx="31290"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E30FDD3-4F38-426B-B402-E4D9BA2A3ECB}"/>
                </a:ext>
              </a:extLst>
            </p:cNvPr>
            <p:cNvCxnSpPr/>
            <p:nvPr/>
          </p:nvCxnSpPr>
          <p:spPr>
            <a:xfrm>
              <a:off x="6218237" y="2549360"/>
              <a:ext cx="874161"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6441D28-95A6-46E9-B5A4-856F02D256AA}"/>
                </a:ext>
              </a:extLst>
            </p:cNvPr>
            <p:cNvCxnSpPr/>
            <p:nvPr/>
          </p:nvCxnSpPr>
          <p:spPr>
            <a:xfrm>
              <a:off x="6218237" y="2549360"/>
              <a:ext cx="1717032"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4494AC9-5A95-41E5-86EF-B13A9E1F987A}"/>
                </a:ext>
              </a:extLst>
            </p:cNvPr>
            <p:cNvCxnSpPr/>
            <p:nvPr/>
          </p:nvCxnSpPr>
          <p:spPr>
            <a:xfrm>
              <a:off x="6218237" y="2549360"/>
              <a:ext cx="255990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0E157EE-C1C5-4523-B28F-18E434E8708C}"/>
                </a:ext>
              </a:extLst>
            </p:cNvPr>
            <p:cNvCxnSpPr/>
            <p:nvPr/>
          </p:nvCxnSpPr>
          <p:spPr>
            <a:xfrm>
              <a:off x="6218237" y="2549360"/>
              <a:ext cx="3402773" cy="64292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3" name="Control To Compute">
            <a:extLst>
              <a:ext uri="{FF2B5EF4-FFF2-40B4-BE49-F238E27FC236}">
                <a16:creationId xmlns:a16="http://schemas.microsoft.com/office/drawing/2014/main" id="{56A5EB73-95AE-4022-9EB3-C7B6CF0FDD92}"/>
              </a:ext>
            </a:extLst>
          </p:cNvPr>
          <p:cNvGrpSpPr/>
          <p:nvPr/>
        </p:nvGrpSpPr>
        <p:grpSpPr>
          <a:xfrm>
            <a:off x="2815948" y="2473426"/>
            <a:ext cx="6804580" cy="642836"/>
            <a:chOff x="2815465" y="2549360"/>
            <a:chExt cx="6805547" cy="642928"/>
          </a:xfrm>
        </p:grpSpPr>
        <p:cxnSp>
          <p:nvCxnSpPr>
            <p:cNvPr id="114" name="Straight Arrow Connector 113">
              <a:extLst>
                <a:ext uri="{FF2B5EF4-FFF2-40B4-BE49-F238E27FC236}">
                  <a16:creationId xmlns:a16="http://schemas.microsoft.com/office/drawing/2014/main" id="{862E8445-6B3D-440D-B8DC-9EB9BC6F7DAE}"/>
                </a:ext>
              </a:extLst>
            </p:cNvPr>
            <p:cNvCxnSpPr/>
            <p:nvPr/>
          </p:nvCxnSpPr>
          <p:spPr>
            <a:xfrm flipH="1">
              <a:off x="2815465"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56137A1C-60C2-40D4-950F-E32810FE72E1}"/>
                </a:ext>
              </a:extLst>
            </p:cNvPr>
            <p:cNvCxnSpPr/>
            <p:nvPr/>
          </p:nvCxnSpPr>
          <p:spPr>
            <a:xfrm flipH="1">
              <a:off x="3658335" y="2549360"/>
              <a:ext cx="255990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7ACCCA-E8AF-4655-AA07-90AAF4838217}"/>
                </a:ext>
              </a:extLst>
            </p:cNvPr>
            <p:cNvCxnSpPr/>
            <p:nvPr/>
          </p:nvCxnSpPr>
          <p:spPr>
            <a:xfrm flipH="1">
              <a:off x="4501206" y="2549360"/>
              <a:ext cx="171703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293F46A-5888-41E7-929E-278DCA3652E0}"/>
                </a:ext>
              </a:extLst>
            </p:cNvPr>
            <p:cNvCxnSpPr/>
            <p:nvPr/>
          </p:nvCxnSpPr>
          <p:spPr>
            <a:xfrm flipH="1">
              <a:off x="5344076" y="2549360"/>
              <a:ext cx="87416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C8CD9F6-7E5A-42FB-8816-075563A70FC1}"/>
                </a:ext>
              </a:extLst>
            </p:cNvPr>
            <p:cNvCxnSpPr/>
            <p:nvPr/>
          </p:nvCxnSpPr>
          <p:spPr>
            <a:xfrm flipH="1">
              <a:off x="618694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97CAF4C-44A9-49FA-829E-87897F7C3853}"/>
                </a:ext>
              </a:extLst>
            </p:cNvPr>
            <p:cNvCxnSpPr/>
            <p:nvPr/>
          </p:nvCxnSpPr>
          <p:spPr>
            <a:xfrm>
              <a:off x="6218238" y="2549360"/>
              <a:ext cx="31290"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B286807-36CF-48D0-8E5A-158F20E7BAC6}"/>
                </a:ext>
              </a:extLst>
            </p:cNvPr>
            <p:cNvCxnSpPr/>
            <p:nvPr/>
          </p:nvCxnSpPr>
          <p:spPr>
            <a:xfrm>
              <a:off x="6218238" y="2549360"/>
              <a:ext cx="874161"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001855-7796-4952-BA3F-02AF5137FC18}"/>
                </a:ext>
              </a:extLst>
            </p:cNvPr>
            <p:cNvCxnSpPr/>
            <p:nvPr/>
          </p:nvCxnSpPr>
          <p:spPr>
            <a:xfrm>
              <a:off x="6218238" y="2549360"/>
              <a:ext cx="1717033"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8AC9269-2776-40F6-9832-8003B1167A50}"/>
                </a:ext>
              </a:extLst>
            </p:cNvPr>
            <p:cNvCxnSpPr/>
            <p:nvPr/>
          </p:nvCxnSpPr>
          <p:spPr>
            <a:xfrm>
              <a:off x="6218238" y="2549360"/>
              <a:ext cx="2497322"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1211387-EDE5-45F2-B1E7-0CB8819A3D5C}"/>
                </a:ext>
              </a:extLst>
            </p:cNvPr>
            <p:cNvCxnSpPr/>
            <p:nvPr/>
          </p:nvCxnSpPr>
          <p:spPr>
            <a:xfrm>
              <a:off x="6218238" y="2549360"/>
              <a:ext cx="3402774" cy="64292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4" name="Storage to Compute">
            <a:extLst>
              <a:ext uri="{FF2B5EF4-FFF2-40B4-BE49-F238E27FC236}">
                <a16:creationId xmlns:a16="http://schemas.microsoft.com/office/drawing/2014/main" id="{BF3638FD-0633-49BA-BB0D-6C4151257E79}"/>
              </a:ext>
            </a:extLst>
          </p:cNvPr>
          <p:cNvGrpSpPr/>
          <p:nvPr/>
        </p:nvGrpSpPr>
        <p:grpSpPr>
          <a:xfrm>
            <a:off x="2113042" y="3497262"/>
            <a:ext cx="7915195" cy="2602962"/>
            <a:chOff x="2094836" y="3582433"/>
            <a:chExt cx="7916319" cy="2603331"/>
          </a:xfrm>
        </p:grpSpPr>
        <p:cxnSp>
          <p:nvCxnSpPr>
            <p:cNvPr id="125" name="Straight Arrow Connector 124">
              <a:extLst>
                <a:ext uri="{FF2B5EF4-FFF2-40B4-BE49-F238E27FC236}">
                  <a16:creationId xmlns:a16="http://schemas.microsoft.com/office/drawing/2014/main" id="{4D116BBA-7889-4F6A-A3B7-0D530F0AC6A3}"/>
                </a:ext>
              </a:extLst>
            </p:cNvPr>
            <p:cNvCxnSpPr/>
            <p:nvPr/>
          </p:nvCxnSpPr>
          <p:spPr>
            <a:xfrm flipH="1">
              <a:off x="2099026" y="3582433"/>
              <a:ext cx="32629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9250F76-B36B-430B-9D78-355A638DF0BD}"/>
                </a:ext>
              </a:extLst>
            </p:cNvPr>
            <p:cNvCxnSpPr/>
            <p:nvPr/>
          </p:nvCxnSpPr>
          <p:spPr>
            <a:xfrm flipH="1">
              <a:off x="2094836" y="3582433"/>
              <a:ext cx="33048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90D6E763-E4D3-468B-BDD0-85666088F406}"/>
                </a:ext>
              </a:extLst>
            </p:cNvPr>
            <p:cNvCxnSpPr/>
            <p:nvPr/>
          </p:nvCxnSpPr>
          <p:spPr>
            <a:xfrm flipH="1">
              <a:off x="2099026" y="3582433"/>
              <a:ext cx="32629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F99806-5738-46A6-8ACD-A3E6CED3139D}"/>
                </a:ext>
              </a:extLst>
            </p:cNvPr>
            <p:cNvCxnSpPr/>
            <p:nvPr/>
          </p:nvCxnSpPr>
          <p:spPr>
            <a:xfrm flipH="1">
              <a:off x="2933756" y="3582433"/>
              <a:ext cx="334434"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FBFA64B6-BDFA-44DC-A15C-488550EE51FC}"/>
                </a:ext>
              </a:extLst>
            </p:cNvPr>
            <p:cNvCxnSpPr/>
            <p:nvPr/>
          </p:nvCxnSpPr>
          <p:spPr>
            <a:xfrm flipH="1">
              <a:off x="2929566" y="3582433"/>
              <a:ext cx="338624"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1FA7E90-434D-440E-A83E-C9B404857E28}"/>
                </a:ext>
              </a:extLst>
            </p:cNvPr>
            <p:cNvCxnSpPr/>
            <p:nvPr/>
          </p:nvCxnSpPr>
          <p:spPr>
            <a:xfrm flipH="1">
              <a:off x="2933756" y="3582433"/>
              <a:ext cx="334434"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BD247FDB-C156-48EE-87AC-3DCE79356777}"/>
                </a:ext>
              </a:extLst>
            </p:cNvPr>
            <p:cNvCxnSpPr/>
            <p:nvPr/>
          </p:nvCxnSpPr>
          <p:spPr>
            <a:xfrm flipH="1">
              <a:off x="3768486" y="3582433"/>
              <a:ext cx="34257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DE0E1400-DD12-4FD1-AFF4-A12D797F0BB5}"/>
                </a:ext>
              </a:extLst>
            </p:cNvPr>
            <p:cNvCxnSpPr/>
            <p:nvPr/>
          </p:nvCxnSpPr>
          <p:spPr>
            <a:xfrm flipH="1">
              <a:off x="3764296" y="3582433"/>
              <a:ext cx="34676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34EC1295-74F1-49B9-AA4D-F971B453848B}"/>
                </a:ext>
              </a:extLst>
            </p:cNvPr>
            <p:cNvCxnSpPr/>
            <p:nvPr/>
          </p:nvCxnSpPr>
          <p:spPr>
            <a:xfrm flipH="1">
              <a:off x="3768486" y="3582433"/>
              <a:ext cx="34257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324275FB-F633-4CB5-A365-61A03329BF95}"/>
                </a:ext>
              </a:extLst>
            </p:cNvPr>
            <p:cNvCxnSpPr/>
            <p:nvPr/>
          </p:nvCxnSpPr>
          <p:spPr>
            <a:xfrm flipH="1">
              <a:off x="4603216" y="3582433"/>
              <a:ext cx="350716"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BF3AA38-438E-444F-B487-53D6314A0CCA}"/>
                </a:ext>
              </a:extLst>
            </p:cNvPr>
            <p:cNvCxnSpPr/>
            <p:nvPr/>
          </p:nvCxnSpPr>
          <p:spPr>
            <a:xfrm flipH="1">
              <a:off x="4599026" y="3582433"/>
              <a:ext cx="354906"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C38AA77-A107-4B54-AE37-F6235E56C769}"/>
                </a:ext>
              </a:extLst>
            </p:cNvPr>
            <p:cNvCxnSpPr/>
            <p:nvPr/>
          </p:nvCxnSpPr>
          <p:spPr>
            <a:xfrm flipH="1">
              <a:off x="4603216" y="3582433"/>
              <a:ext cx="350716"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FDF13B4F-9A27-4966-9E92-41B209174A0C}"/>
                </a:ext>
              </a:extLst>
            </p:cNvPr>
            <p:cNvCxnSpPr/>
            <p:nvPr/>
          </p:nvCxnSpPr>
          <p:spPr>
            <a:xfrm flipH="1">
              <a:off x="5437947" y="3582433"/>
              <a:ext cx="358855"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CF8FCAB-236A-4683-8C9F-4F236AE4EB80}"/>
                </a:ext>
              </a:extLst>
            </p:cNvPr>
            <p:cNvCxnSpPr/>
            <p:nvPr/>
          </p:nvCxnSpPr>
          <p:spPr>
            <a:xfrm flipH="1">
              <a:off x="5433757" y="3582433"/>
              <a:ext cx="363045"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A282CC70-A1FF-4A32-ACF8-64C10FC00364}"/>
                </a:ext>
              </a:extLst>
            </p:cNvPr>
            <p:cNvCxnSpPr/>
            <p:nvPr/>
          </p:nvCxnSpPr>
          <p:spPr>
            <a:xfrm flipH="1">
              <a:off x="5437947" y="3582433"/>
              <a:ext cx="358855"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717011CD-2FD0-4842-879C-A7861432E706}"/>
                </a:ext>
              </a:extLst>
            </p:cNvPr>
            <p:cNvCxnSpPr/>
            <p:nvPr/>
          </p:nvCxnSpPr>
          <p:spPr>
            <a:xfrm flipH="1">
              <a:off x="9608973" y="3582433"/>
              <a:ext cx="40218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B1F31FE0-928D-42C7-9BB2-483FB1307B49}"/>
                </a:ext>
              </a:extLst>
            </p:cNvPr>
            <p:cNvCxnSpPr/>
            <p:nvPr/>
          </p:nvCxnSpPr>
          <p:spPr>
            <a:xfrm flipH="1">
              <a:off x="9604783" y="3582433"/>
              <a:ext cx="40637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ACB39D0-377B-4822-887A-90FD57A7C6B8}"/>
                </a:ext>
              </a:extLst>
            </p:cNvPr>
            <p:cNvCxnSpPr/>
            <p:nvPr/>
          </p:nvCxnSpPr>
          <p:spPr>
            <a:xfrm flipH="1">
              <a:off x="9608973" y="3582433"/>
              <a:ext cx="40218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8CE7A09-8186-40D5-9CDF-C75DBCC59E05}"/>
                </a:ext>
              </a:extLst>
            </p:cNvPr>
            <p:cNvCxnSpPr/>
            <p:nvPr/>
          </p:nvCxnSpPr>
          <p:spPr>
            <a:xfrm flipH="1">
              <a:off x="8774242" y="3582433"/>
              <a:ext cx="394043"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5EE5899-2952-42BD-A954-EFDAD7021046}"/>
                </a:ext>
              </a:extLst>
            </p:cNvPr>
            <p:cNvCxnSpPr/>
            <p:nvPr/>
          </p:nvCxnSpPr>
          <p:spPr>
            <a:xfrm flipH="1">
              <a:off x="8770052" y="3582433"/>
              <a:ext cx="398233"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5A676F9-00DA-45C9-8649-5F52F2B2D1D8}"/>
                </a:ext>
              </a:extLst>
            </p:cNvPr>
            <p:cNvCxnSpPr/>
            <p:nvPr/>
          </p:nvCxnSpPr>
          <p:spPr>
            <a:xfrm flipH="1">
              <a:off x="8774242" y="3582433"/>
              <a:ext cx="394043"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8D8C07D4-1A24-4246-B0B4-FB84B4F41E94}"/>
                </a:ext>
              </a:extLst>
            </p:cNvPr>
            <p:cNvCxnSpPr/>
            <p:nvPr/>
          </p:nvCxnSpPr>
          <p:spPr>
            <a:xfrm flipH="1">
              <a:off x="7939512" y="3582433"/>
              <a:ext cx="385902"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676B6D2-4EA0-4E6E-9D57-B245AAF616CD}"/>
                </a:ext>
              </a:extLst>
            </p:cNvPr>
            <p:cNvCxnSpPr/>
            <p:nvPr/>
          </p:nvCxnSpPr>
          <p:spPr>
            <a:xfrm flipH="1">
              <a:off x="7935322" y="3582433"/>
              <a:ext cx="390092"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523F432-2C11-4E5B-A0B4-66BBEDD3E6DE}"/>
                </a:ext>
              </a:extLst>
            </p:cNvPr>
            <p:cNvCxnSpPr/>
            <p:nvPr/>
          </p:nvCxnSpPr>
          <p:spPr>
            <a:xfrm flipH="1">
              <a:off x="7939512" y="3582433"/>
              <a:ext cx="385902"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9918CE76-3C05-41A0-8B2C-D3D5241946DF}"/>
                </a:ext>
              </a:extLst>
            </p:cNvPr>
            <p:cNvCxnSpPr/>
            <p:nvPr/>
          </p:nvCxnSpPr>
          <p:spPr>
            <a:xfrm flipH="1">
              <a:off x="7104782" y="3582433"/>
              <a:ext cx="377761"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E9FE9289-22FA-41A0-81BB-349912B7CDE3}"/>
                </a:ext>
              </a:extLst>
            </p:cNvPr>
            <p:cNvCxnSpPr/>
            <p:nvPr/>
          </p:nvCxnSpPr>
          <p:spPr>
            <a:xfrm flipH="1">
              <a:off x="7046152" y="3582433"/>
              <a:ext cx="436391"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C4BBC2A6-7F87-49D0-9F1C-07B17109155B}"/>
                </a:ext>
              </a:extLst>
            </p:cNvPr>
            <p:cNvCxnSpPr/>
            <p:nvPr/>
          </p:nvCxnSpPr>
          <p:spPr>
            <a:xfrm flipH="1">
              <a:off x="7104782" y="3582433"/>
              <a:ext cx="377761"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10134E8-A569-4387-AAF2-04315F7AB52A}"/>
                </a:ext>
              </a:extLst>
            </p:cNvPr>
            <p:cNvCxnSpPr/>
            <p:nvPr/>
          </p:nvCxnSpPr>
          <p:spPr>
            <a:xfrm flipH="1">
              <a:off x="6270052" y="3582433"/>
              <a:ext cx="369620" cy="881038"/>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C9BD360-73C6-4FA1-ADEE-E66F3762CA82}"/>
                </a:ext>
              </a:extLst>
            </p:cNvPr>
            <p:cNvCxnSpPr/>
            <p:nvPr/>
          </p:nvCxnSpPr>
          <p:spPr>
            <a:xfrm flipH="1">
              <a:off x="6265862" y="3582433"/>
              <a:ext cx="373810" cy="1742184"/>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D70F25E-8804-4901-B321-A1B7783CE1FC}"/>
                </a:ext>
              </a:extLst>
            </p:cNvPr>
            <p:cNvCxnSpPr/>
            <p:nvPr/>
          </p:nvCxnSpPr>
          <p:spPr>
            <a:xfrm flipH="1">
              <a:off x="6270052" y="3582433"/>
              <a:ext cx="369620" cy="2603331"/>
            </a:xfrm>
            <a:prstGeom prst="straightConnector1">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6" name="Compute to Storage">
            <a:extLst>
              <a:ext uri="{FF2B5EF4-FFF2-40B4-BE49-F238E27FC236}">
                <a16:creationId xmlns:a16="http://schemas.microsoft.com/office/drawing/2014/main" id="{27534421-4E43-4DEE-9830-0EEEC6B47540}"/>
              </a:ext>
            </a:extLst>
          </p:cNvPr>
          <p:cNvGrpSpPr/>
          <p:nvPr/>
        </p:nvGrpSpPr>
        <p:grpSpPr>
          <a:xfrm>
            <a:off x="2095422" y="3497262"/>
            <a:ext cx="7915195" cy="2609262"/>
            <a:chOff x="2094836" y="3576132"/>
            <a:chExt cx="7916319" cy="2609632"/>
          </a:xfrm>
        </p:grpSpPr>
        <p:cxnSp>
          <p:nvCxnSpPr>
            <p:cNvPr id="157" name="Straight Arrow Connector 156">
              <a:extLst>
                <a:ext uri="{FF2B5EF4-FFF2-40B4-BE49-F238E27FC236}">
                  <a16:creationId xmlns:a16="http://schemas.microsoft.com/office/drawing/2014/main" id="{0AE5362C-AF6B-457F-B908-650660F053AB}"/>
                </a:ext>
              </a:extLst>
            </p:cNvPr>
            <p:cNvCxnSpPr/>
            <p:nvPr/>
          </p:nvCxnSpPr>
          <p:spPr>
            <a:xfrm flipH="1">
              <a:off x="2099026" y="3582433"/>
              <a:ext cx="32629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19B6E13-3AA0-4A56-B6C8-823DCF70ACBF}"/>
                </a:ext>
              </a:extLst>
            </p:cNvPr>
            <p:cNvCxnSpPr/>
            <p:nvPr/>
          </p:nvCxnSpPr>
          <p:spPr>
            <a:xfrm flipH="1">
              <a:off x="2094836" y="3582433"/>
              <a:ext cx="33048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D2B732-469D-40D0-91B0-BE34A28C4412}"/>
                </a:ext>
              </a:extLst>
            </p:cNvPr>
            <p:cNvCxnSpPr/>
            <p:nvPr/>
          </p:nvCxnSpPr>
          <p:spPr>
            <a:xfrm flipH="1">
              <a:off x="2099026" y="3582433"/>
              <a:ext cx="32629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42F023A5-A3A5-47A5-922C-04C75335C8FC}"/>
                </a:ext>
              </a:extLst>
            </p:cNvPr>
            <p:cNvCxnSpPr/>
            <p:nvPr/>
          </p:nvCxnSpPr>
          <p:spPr>
            <a:xfrm flipH="1">
              <a:off x="2933756" y="3582433"/>
              <a:ext cx="334434"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4E4CEFC-C861-42F4-A4E6-B1168D7C5F26}"/>
                </a:ext>
              </a:extLst>
            </p:cNvPr>
            <p:cNvCxnSpPr/>
            <p:nvPr/>
          </p:nvCxnSpPr>
          <p:spPr>
            <a:xfrm flipH="1">
              <a:off x="2929566" y="3582433"/>
              <a:ext cx="338624"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2420CFE1-16C7-49FE-AB6A-569C1EAF4669}"/>
                </a:ext>
              </a:extLst>
            </p:cNvPr>
            <p:cNvCxnSpPr/>
            <p:nvPr/>
          </p:nvCxnSpPr>
          <p:spPr>
            <a:xfrm flipH="1">
              <a:off x="2933756" y="3582433"/>
              <a:ext cx="334434"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7CC587E-B4F6-4D4F-B455-C1648551120D}"/>
                </a:ext>
              </a:extLst>
            </p:cNvPr>
            <p:cNvCxnSpPr/>
            <p:nvPr/>
          </p:nvCxnSpPr>
          <p:spPr>
            <a:xfrm flipH="1">
              <a:off x="3768486" y="3582433"/>
              <a:ext cx="34257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E2EE7AE9-5C81-4F43-BF54-82FC4382F9B4}"/>
                </a:ext>
              </a:extLst>
            </p:cNvPr>
            <p:cNvCxnSpPr/>
            <p:nvPr/>
          </p:nvCxnSpPr>
          <p:spPr>
            <a:xfrm flipH="1">
              <a:off x="3764296" y="3582433"/>
              <a:ext cx="34676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32239E6-8B7D-4836-8164-5A9F04FF3E69}"/>
                </a:ext>
              </a:extLst>
            </p:cNvPr>
            <p:cNvCxnSpPr/>
            <p:nvPr/>
          </p:nvCxnSpPr>
          <p:spPr>
            <a:xfrm flipH="1">
              <a:off x="3768486" y="3582433"/>
              <a:ext cx="34257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2796587-8FB8-43EB-8724-A179638E0830}"/>
                </a:ext>
              </a:extLst>
            </p:cNvPr>
            <p:cNvCxnSpPr/>
            <p:nvPr/>
          </p:nvCxnSpPr>
          <p:spPr>
            <a:xfrm flipH="1">
              <a:off x="4603216" y="3576132"/>
              <a:ext cx="350717" cy="887339"/>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FD185273-2173-4948-9AFB-2E6F444BC178}"/>
                </a:ext>
              </a:extLst>
            </p:cNvPr>
            <p:cNvCxnSpPr/>
            <p:nvPr/>
          </p:nvCxnSpPr>
          <p:spPr>
            <a:xfrm flipH="1">
              <a:off x="4599026" y="3582433"/>
              <a:ext cx="354906"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8544D6FF-CAF1-4CE8-AF9F-EA6C13BB9A41}"/>
                </a:ext>
              </a:extLst>
            </p:cNvPr>
            <p:cNvCxnSpPr/>
            <p:nvPr/>
          </p:nvCxnSpPr>
          <p:spPr>
            <a:xfrm flipH="1">
              <a:off x="4548776" y="3582433"/>
              <a:ext cx="405156"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939C10A5-1A61-44D6-A6B7-94B20A0BCB44}"/>
                </a:ext>
              </a:extLst>
            </p:cNvPr>
            <p:cNvCxnSpPr/>
            <p:nvPr/>
          </p:nvCxnSpPr>
          <p:spPr>
            <a:xfrm flipH="1">
              <a:off x="5437947" y="3582433"/>
              <a:ext cx="358855"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A781C95-DA31-4FB7-AA1C-6E6C416BBC67}"/>
                </a:ext>
              </a:extLst>
            </p:cNvPr>
            <p:cNvCxnSpPr/>
            <p:nvPr/>
          </p:nvCxnSpPr>
          <p:spPr>
            <a:xfrm flipH="1">
              <a:off x="5433757" y="3582433"/>
              <a:ext cx="363045"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14D0E521-93ED-4752-A255-EEC235E0BB72}"/>
                </a:ext>
              </a:extLst>
            </p:cNvPr>
            <p:cNvCxnSpPr/>
            <p:nvPr/>
          </p:nvCxnSpPr>
          <p:spPr>
            <a:xfrm flipH="1">
              <a:off x="5437947" y="3582433"/>
              <a:ext cx="358855"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14387E38-F5D8-4188-BDE3-E29D01D08D1D}"/>
                </a:ext>
              </a:extLst>
            </p:cNvPr>
            <p:cNvCxnSpPr/>
            <p:nvPr/>
          </p:nvCxnSpPr>
          <p:spPr>
            <a:xfrm flipH="1">
              <a:off x="9608973" y="3582433"/>
              <a:ext cx="40218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B6DBEC02-25E1-4189-93B5-CC803F899D94}"/>
                </a:ext>
              </a:extLst>
            </p:cNvPr>
            <p:cNvCxnSpPr/>
            <p:nvPr/>
          </p:nvCxnSpPr>
          <p:spPr>
            <a:xfrm flipH="1">
              <a:off x="9604783" y="3582433"/>
              <a:ext cx="40637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3EC025DF-D285-447E-9ED1-2B82DDA3E56D}"/>
                </a:ext>
              </a:extLst>
            </p:cNvPr>
            <p:cNvCxnSpPr/>
            <p:nvPr/>
          </p:nvCxnSpPr>
          <p:spPr>
            <a:xfrm flipH="1">
              <a:off x="9608973" y="3582433"/>
              <a:ext cx="40218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442B9680-F659-4908-8567-AA5CF7BC1B74}"/>
                </a:ext>
              </a:extLst>
            </p:cNvPr>
            <p:cNvCxnSpPr/>
            <p:nvPr/>
          </p:nvCxnSpPr>
          <p:spPr>
            <a:xfrm flipH="1">
              <a:off x="8774242" y="3582433"/>
              <a:ext cx="394043"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5BDF71EE-4F67-4EC1-84D6-541A5A5FB23E}"/>
                </a:ext>
              </a:extLst>
            </p:cNvPr>
            <p:cNvCxnSpPr/>
            <p:nvPr/>
          </p:nvCxnSpPr>
          <p:spPr>
            <a:xfrm flipH="1">
              <a:off x="8715612" y="3582433"/>
              <a:ext cx="452673"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B1B74D8C-96FB-49D7-806A-4CFDABF8BB21}"/>
                </a:ext>
              </a:extLst>
            </p:cNvPr>
            <p:cNvCxnSpPr/>
            <p:nvPr/>
          </p:nvCxnSpPr>
          <p:spPr>
            <a:xfrm flipH="1">
              <a:off x="8774242" y="3582433"/>
              <a:ext cx="394043"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6DDEA1A-154D-494E-8422-0D97AF9FC69D}"/>
                </a:ext>
              </a:extLst>
            </p:cNvPr>
            <p:cNvCxnSpPr/>
            <p:nvPr/>
          </p:nvCxnSpPr>
          <p:spPr>
            <a:xfrm flipH="1">
              <a:off x="7939512" y="3582433"/>
              <a:ext cx="385902"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DCFF03A-241B-467A-AEFC-B83A60F0E810}"/>
                </a:ext>
              </a:extLst>
            </p:cNvPr>
            <p:cNvCxnSpPr/>
            <p:nvPr/>
          </p:nvCxnSpPr>
          <p:spPr>
            <a:xfrm flipH="1">
              <a:off x="7935322" y="3582433"/>
              <a:ext cx="390092"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DBA12DAC-0B24-4CA9-A12B-49ABC347038C}"/>
                </a:ext>
              </a:extLst>
            </p:cNvPr>
            <p:cNvCxnSpPr/>
            <p:nvPr/>
          </p:nvCxnSpPr>
          <p:spPr>
            <a:xfrm flipH="1">
              <a:off x="7939512" y="3582433"/>
              <a:ext cx="385902"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075F8AA-F7DB-445B-A8EE-4845A2AF2947}"/>
                </a:ext>
              </a:extLst>
            </p:cNvPr>
            <p:cNvCxnSpPr/>
            <p:nvPr/>
          </p:nvCxnSpPr>
          <p:spPr>
            <a:xfrm flipH="1">
              <a:off x="7104782" y="3582433"/>
              <a:ext cx="377761"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DFD9CB-633A-4023-AF50-B59843D93680}"/>
                </a:ext>
              </a:extLst>
            </p:cNvPr>
            <p:cNvCxnSpPr/>
            <p:nvPr/>
          </p:nvCxnSpPr>
          <p:spPr>
            <a:xfrm flipH="1">
              <a:off x="7100592" y="3582433"/>
              <a:ext cx="381951"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AD450C7-D9FA-4260-8524-40A955F63B6D}"/>
                </a:ext>
              </a:extLst>
            </p:cNvPr>
            <p:cNvCxnSpPr/>
            <p:nvPr/>
          </p:nvCxnSpPr>
          <p:spPr>
            <a:xfrm flipH="1">
              <a:off x="7104782" y="3582433"/>
              <a:ext cx="377761"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825994CC-4BB4-4B34-9DA8-9C30A53A95DB}"/>
                </a:ext>
              </a:extLst>
            </p:cNvPr>
            <p:cNvCxnSpPr/>
            <p:nvPr/>
          </p:nvCxnSpPr>
          <p:spPr>
            <a:xfrm flipH="1">
              <a:off x="6270052" y="3582433"/>
              <a:ext cx="369620" cy="881038"/>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87B0DAC-8A42-49A4-B4DF-A21D297C2808}"/>
                </a:ext>
              </a:extLst>
            </p:cNvPr>
            <p:cNvCxnSpPr/>
            <p:nvPr/>
          </p:nvCxnSpPr>
          <p:spPr>
            <a:xfrm flipH="1">
              <a:off x="6265862" y="3582433"/>
              <a:ext cx="373810" cy="1742184"/>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66F09CA-43BF-48FD-AD12-323996D2EA0F}"/>
                </a:ext>
              </a:extLst>
            </p:cNvPr>
            <p:cNvCxnSpPr/>
            <p:nvPr/>
          </p:nvCxnSpPr>
          <p:spPr>
            <a:xfrm flipH="1">
              <a:off x="6270052" y="3582433"/>
              <a:ext cx="369620" cy="2603331"/>
            </a:xfrm>
            <a:prstGeom prst="straightConnector1">
              <a:avLst/>
            </a:prstGeom>
            <a:ln w="38100">
              <a:solidFill>
                <a:schemeClr val="accent5"/>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7" name="Up Arrow 407">
            <a:extLst>
              <a:ext uri="{FF2B5EF4-FFF2-40B4-BE49-F238E27FC236}">
                <a16:creationId xmlns:a16="http://schemas.microsoft.com/office/drawing/2014/main" id="{8FAD2F63-D35C-4CD1-B4CE-6EAE67FDA4F3}"/>
              </a:ext>
            </a:extLst>
          </p:cNvPr>
          <p:cNvSpPr/>
          <p:nvPr/>
        </p:nvSpPr>
        <p:spPr bwMode="auto">
          <a:xfrm>
            <a:off x="5579453" y="729094"/>
            <a:ext cx="1285018" cy="978269"/>
          </a:xfrm>
          <a:prstGeom prst="upArrow">
            <a:avLst>
              <a:gd name="adj1" fmla="val 100000"/>
              <a:gd name="adj2" fmla="val 309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Result</a:t>
            </a:r>
          </a:p>
        </p:txBody>
      </p:sp>
    </p:spTree>
    <p:extLst>
      <p:ext uri="{BB962C8B-B14F-4D97-AF65-F5344CB8AC3E}">
        <p14:creationId xmlns:p14="http://schemas.microsoft.com/office/powerpoint/2010/main" val="7307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1000"/>
                                        <p:tgtEl>
                                          <p:spTgt spid="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3"/>
                                        </p:tgtEl>
                                        <p:attrNameLst>
                                          <p:attrName>style.visibility</p:attrName>
                                        </p:attrNameLst>
                                      </p:cBhvr>
                                      <p:to>
                                        <p:strVal val="visible"/>
                                      </p:to>
                                    </p:set>
                                    <p:animEffect transition="in" filter="fade">
                                      <p:cBhvr>
                                        <p:cTn id="21" dur="1000"/>
                                        <p:tgtEl>
                                          <p:spTgt spid="113"/>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56"/>
                                        </p:tgtEl>
                                        <p:attrNameLst>
                                          <p:attrName>style.visibility</p:attrName>
                                        </p:attrNameLst>
                                      </p:cBhvr>
                                      <p:to>
                                        <p:strVal val="visible"/>
                                      </p:to>
                                    </p:set>
                                    <p:animEffect transition="in" filter="fade">
                                      <p:cBhvr>
                                        <p:cTn id="25" dur="1000"/>
                                        <p:tgtEl>
                                          <p:spTgt spid="1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8"/>
                                        </p:tgtEl>
                                      </p:cBhvr>
                                    </p:animEffect>
                                    <p:set>
                                      <p:cBhvr>
                                        <p:cTn id="30" dur="1" fill="hold">
                                          <p:stCondLst>
                                            <p:cond delay="499"/>
                                          </p:stCondLst>
                                        </p:cTn>
                                        <p:tgtEl>
                                          <p:spTgt spid="9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3"/>
                                        </p:tgtEl>
                                      </p:cBhvr>
                                    </p:animEffect>
                                    <p:set>
                                      <p:cBhvr>
                                        <p:cTn id="33" dur="1" fill="hold">
                                          <p:stCondLst>
                                            <p:cond delay="499"/>
                                          </p:stCondLst>
                                        </p:cTn>
                                        <p:tgtEl>
                                          <p:spTgt spid="113"/>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56"/>
                                        </p:tgtEl>
                                      </p:cBhvr>
                                    </p:animEffect>
                                    <p:set>
                                      <p:cBhvr>
                                        <p:cTn id="36" dur="1" fill="hold">
                                          <p:stCondLst>
                                            <p:cond delay="499"/>
                                          </p:stCondLst>
                                        </p:cTn>
                                        <p:tgtEl>
                                          <p:spTgt spid="156"/>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1000"/>
                                        <p:tgtEl>
                                          <p:spTgt spid="124"/>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1000"/>
                                        <p:tgtEl>
                                          <p:spTgt spid="100"/>
                                        </p:tgtEl>
                                      </p:cBhvr>
                                    </p:animEffect>
                                  </p:childTnLst>
                                </p:cTn>
                              </p:par>
                            </p:childTnLst>
                          </p:cTn>
                        </p:par>
                        <p:par>
                          <p:cTn id="45" fill="hold">
                            <p:stCondLst>
                              <p:cond delay="2500"/>
                            </p:stCondLst>
                            <p:childTnLst>
                              <p:par>
                                <p:cTn id="46" presetID="10" presetClass="entr" presetSubtype="0" fill="hold" grpId="0" nodeType="afterEffect">
                                  <p:stCondLst>
                                    <p:cond delay="0"/>
                                  </p:stCondLst>
                                  <p:childTnLst>
                                    <p:set>
                                      <p:cBhvr>
                                        <p:cTn id="47" dur="1" fill="hold">
                                          <p:stCondLst>
                                            <p:cond delay="0"/>
                                          </p:stCondLst>
                                        </p:cTn>
                                        <p:tgtEl>
                                          <p:spTgt spid="187"/>
                                        </p:tgtEl>
                                        <p:attrNameLst>
                                          <p:attrName>style.visibility</p:attrName>
                                        </p:attrNameLst>
                                      </p:cBhvr>
                                      <p:to>
                                        <p:strVal val="visible"/>
                                      </p:to>
                                    </p:set>
                                    <p:animEffect transition="in" filter="fade">
                                      <p:cBhvr>
                                        <p:cTn id="48"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8" grpId="1" animBg="1"/>
      <p:bldP spid="18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Data Distribution</a:t>
            </a:r>
          </a:p>
        </p:txBody>
      </p:sp>
    </p:spTree>
    <p:extLst>
      <p:ext uri="{BB962C8B-B14F-4D97-AF65-F5344CB8AC3E}">
        <p14:creationId xmlns:p14="http://schemas.microsoft.com/office/powerpoint/2010/main" val="11677272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352" y="345409"/>
            <a:ext cx="10717957" cy="1036291"/>
          </a:xfrm>
        </p:spPr>
        <p:txBody>
          <a:bodyPr/>
          <a:lstStyle/>
          <a:p>
            <a:r>
              <a:rPr lang="en-US" dirty="0"/>
              <a:t>Table Distribution Options</a:t>
            </a:r>
          </a:p>
        </p:txBody>
      </p:sp>
      <p:grpSp>
        <p:nvGrpSpPr>
          <p:cNvPr id="4" name="Group 3"/>
          <p:cNvGrpSpPr/>
          <p:nvPr/>
        </p:nvGrpSpPr>
        <p:grpSpPr>
          <a:xfrm>
            <a:off x="8275151" y="1421551"/>
            <a:ext cx="3938579" cy="3145416"/>
            <a:chOff x="4264819" y="1763395"/>
            <a:chExt cx="3657600" cy="3460630"/>
          </a:xfrm>
          <a:solidFill>
            <a:schemeClr val="bg2">
              <a:lumMod val="20000"/>
              <a:lumOff val="80000"/>
            </a:schemeClr>
          </a:solidFill>
        </p:grpSpPr>
        <p:sp>
          <p:nvSpPr>
            <p:cNvPr id="5" name="Rectangle 4"/>
            <p:cNvSpPr/>
            <p:nvPr/>
          </p:nvSpPr>
          <p:spPr bwMode="auto">
            <a:xfrm>
              <a:off x="4264819" y="1763395"/>
              <a:ext cx="3657600" cy="819597"/>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1999" kern="0" dirty="0">
                <a:gradFill>
                  <a:gsLst>
                    <a:gs pos="0">
                      <a:sysClr val="window" lastClr="FFFFFF"/>
                    </a:gs>
                    <a:gs pos="100000">
                      <a:sysClr val="window" lastClr="FFFFFF"/>
                    </a:gs>
                  </a:gsLst>
                  <a:lin ang="16200000" scaled="0"/>
                </a:gradFill>
              </a:endParaRPr>
            </a:p>
          </p:txBody>
        </p:sp>
        <p:sp>
          <p:nvSpPr>
            <p:cNvPr id="6" name="Rectangle 5"/>
            <p:cNvSpPr/>
            <p:nvPr/>
          </p:nvSpPr>
          <p:spPr bwMode="auto">
            <a:xfrm>
              <a:off x="4264819" y="2582992"/>
              <a:ext cx="3657600" cy="2641033"/>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1999" kern="0" dirty="0">
                <a:gradFill>
                  <a:gsLst>
                    <a:gs pos="0">
                      <a:srgbClr val="FFFFFF"/>
                    </a:gs>
                    <a:gs pos="100000">
                      <a:srgbClr val="FFFFFF"/>
                    </a:gs>
                  </a:gsLst>
                  <a:lin ang="5400000" scaled="0"/>
                </a:gradFill>
              </a:endParaRPr>
            </a:p>
          </p:txBody>
        </p:sp>
      </p:grpSp>
      <p:sp>
        <p:nvSpPr>
          <p:cNvPr id="16" name="TextBox 15"/>
          <p:cNvSpPr txBox="1"/>
          <p:nvPr/>
        </p:nvSpPr>
        <p:spPr>
          <a:xfrm>
            <a:off x="8487777" y="1451883"/>
            <a:ext cx="3638331" cy="406265"/>
          </a:xfrm>
          <a:prstGeom prst="rect">
            <a:avLst/>
          </a:prstGeom>
          <a:solidFill>
            <a:schemeClr val="bg2">
              <a:lumMod val="20000"/>
              <a:lumOff val="80000"/>
            </a:schemeClr>
          </a:solidFill>
        </p:spPr>
        <p:txBody>
          <a:bodyPr wrap="square" rtlCol="0">
            <a:spAutoFit/>
          </a:bodyPr>
          <a:lstStyle/>
          <a:p>
            <a:pPr algn="ctr"/>
            <a:r>
              <a:rPr lang="en-US" sz="2040" b="1" dirty="0">
                <a:latin typeface="Segoe"/>
                <a:ea typeface="Segoe UI" pitchFamily="34" charset="0"/>
                <a:cs typeface="Segoe WP Semibold" panose="020B0702040204020203" pitchFamily="34" charset="0"/>
              </a:rPr>
              <a:t>Replicated</a:t>
            </a:r>
          </a:p>
        </p:txBody>
      </p:sp>
      <p:grpSp>
        <p:nvGrpSpPr>
          <p:cNvPr id="17" name="Group 16"/>
          <p:cNvGrpSpPr/>
          <p:nvPr/>
        </p:nvGrpSpPr>
        <p:grpSpPr>
          <a:xfrm>
            <a:off x="4285775" y="1409130"/>
            <a:ext cx="3901754" cy="3157837"/>
            <a:chOff x="3127344" y="1198457"/>
            <a:chExt cx="2898575" cy="2001761"/>
          </a:xfrm>
          <a:solidFill>
            <a:schemeClr val="bg2">
              <a:lumMod val="20000"/>
              <a:lumOff val="80000"/>
            </a:schemeClr>
          </a:solidFill>
        </p:grpSpPr>
        <p:grpSp>
          <p:nvGrpSpPr>
            <p:cNvPr id="7" name="Group 6"/>
            <p:cNvGrpSpPr/>
            <p:nvPr/>
          </p:nvGrpSpPr>
          <p:grpSpPr>
            <a:xfrm>
              <a:off x="3127344" y="1198457"/>
              <a:ext cx="2898575" cy="2001761"/>
              <a:chOff x="4264819" y="1755904"/>
              <a:chExt cx="3657600" cy="3199974"/>
            </a:xfrm>
            <a:grpFill/>
          </p:grpSpPr>
          <p:sp>
            <p:nvSpPr>
              <p:cNvPr id="8" name="Rectangle 7"/>
              <p:cNvSpPr/>
              <p:nvPr/>
            </p:nvSpPr>
            <p:spPr bwMode="auto">
              <a:xfrm>
                <a:off x="4264819" y="2507393"/>
                <a:ext cx="3657600" cy="244848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marL="349380" indent="-349380" defTabSz="1241614">
                  <a:buFont typeface="Arial" panose="020B0604020202020204" pitchFamily="34" charset="0"/>
                  <a:buChar char="•"/>
                </a:pPr>
                <a:endParaRPr lang="en-US" sz="2447" kern="0" dirty="0">
                  <a:gradFill>
                    <a:gsLst>
                      <a:gs pos="0">
                        <a:srgbClr val="FFFFFF"/>
                      </a:gs>
                      <a:gs pos="100000">
                        <a:srgbClr val="FFFFFF"/>
                      </a:gs>
                    </a:gsLst>
                    <a:lin ang="5400000" scaled="0"/>
                  </a:gradFill>
                </a:endParaRPr>
              </a:p>
            </p:txBody>
          </p:sp>
          <p:sp>
            <p:nvSpPr>
              <p:cNvPr id="10" name="Rectangle 9"/>
              <p:cNvSpPr/>
              <p:nvPr/>
            </p:nvSpPr>
            <p:spPr bwMode="auto">
              <a:xfrm>
                <a:off x="4264819" y="1755904"/>
                <a:ext cx="3657600" cy="75148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93174" tIns="0" rIns="93174" bIns="0"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dirty="0">
                  <a:gradFill>
                    <a:gsLst>
                      <a:gs pos="0">
                        <a:sysClr val="window" lastClr="FFFFFF"/>
                      </a:gs>
                      <a:gs pos="100000">
                        <a:sysClr val="window" lastClr="FFFFFF"/>
                      </a:gs>
                    </a:gsLst>
                    <a:lin ang="16200000" scaled="0"/>
                  </a:gradFill>
                </a:endParaRPr>
              </a:p>
            </p:txBody>
          </p:sp>
        </p:grpSp>
        <p:sp>
          <p:nvSpPr>
            <p:cNvPr id="14" name="TextBox 13"/>
            <p:cNvSpPr txBox="1"/>
            <p:nvPr/>
          </p:nvSpPr>
          <p:spPr>
            <a:xfrm>
              <a:off x="3350396" y="1206331"/>
              <a:ext cx="2443207" cy="465623"/>
            </a:xfrm>
            <a:prstGeom prst="rect">
              <a:avLst/>
            </a:prstGeom>
            <a:grpFill/>
          </p:spPr>
          <p:txBody>
            <a:bodyPr wrap="square" rtlCol="0">
              <a:spAutoFit/>
            </a:bodyPr>
            <a:lstStyle/>
            <a:p>
              <a:pPr algn="ctr"/>
              <a:r>
                <a:rPr lang="en-US" sz="2040" b="1" dirty="0">
                  <a:latin typeface="Segoe"/>
                  <a:ea typeface="Segoe UI" pitchFamily="34" charset="0"/>
                  <a:cs typeface="Segoe WP Semibold" panose="020B0702040204020203" pitchFamily="34" charset="0"/>
                </a:rPr>
                <a:t>Round Robin</a:t>
              </a:r>
            </a:p>
            <a:p>
              <a:pPr algn="ctr"/>
              <a:r>
                <a:rPr lang="en-US" sz="2040" dirty="0">
                  <a:latin typeface="Segoe"/>
                  <a:ea typeface="Segoe UI" pitchFamily="34" charset="0"/>
                  <a:cs typeface="Segoe WP Semibold" panose="020B0702040204020203" pitchFamily="34" charset="0"/>
                </a:rPr>
                <a:t>(Default)</a:t>
              </a:r>
            </a:p>
          </p:txBody>
        </p:sp>
        <p:sp>
          <p:nvSpPr>
            <p:cNvPr id="19" name="Rectangle 18"/>
            <p:cNvSpPr/>
            <p:nvPr/>
          </p:nvSpPr>
          <p:spPr>
            <a:xfrm>
              <a:off x="3148867" y="1649720"/>
              <a:ext cx="2867318" cy="1334604"/>
            </a:xfrm>
            <a:prstGeom prst="rect">
              <a:avLst/>
            </a:prstGeom>
            <a:grpFill/>
          </p:spPr>
          <p:txBody>
            <a:bodyPr wrap="square">
              <a:spAutoFit/>
            </a:bodyPr>
            <a:lstStyle/>
            <a:p>
              <a:pPr>
                <a:defRPr/>
              </a:pPr>
              <a:r>
                <a:rPr lang="en-US" sz="1836" kern="0" dirty="0">
                  <a:latin typeface="Segoe"/>
                  <a:sym typeface="Wingdings 2" pitchFamily="18" charset="2"/>
                </a:rPr>
                <a:t>Data distributed evenly across nodes</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Easy place to start, don’t need to know anything about the data</a:t>
              </a:r>
            </a:p>
            <a:p>
              <a:pPr>
                <a:defRPr/>
              </a:pPr>
              <a:endParaRPr lang="en-US" sz="1836" kern="0" dirty="0">
                <a:latin typeface="Segoe"/>
                <a:sym typeface="Wingdings 2" pitchFamily="18" charset="2"/>
              </a:endParaRPr>
            </a:p>
            <a:p>
              <a:pPr>
                <a:defRPr/>
              </a:pPr>
              <a:r>
                <a:rPr lang="en-US" sz="1799" kern="0" dirty="0"/>
                <a:t>Simplicity at a cost</a:t>
              </a:r>
            </a:p>
          </p:txBody>
        </p:sp>
      </p:grpSp>
      <p:sp>
        <p:nvSpPr>
          <p:cNvPr id="20" name="Rectangle 19"/>
          <p:cNvSpPr/>
          <p:nvPr/>
        </p:nvSpPr>
        <p:spPr>
          <a:xfrm>
            <a:off x="8294687" y="2190141"/>
            <a:ext cx="3938579" cy="1817240"/>
          </a:xfrm>
          <a:prstGeom prst="rect">
            <a:avLst/>
          </a:prstGeom>
        </p:spPr>
        <p:txBody>
          <a:bodyPr wrap="square">
            <a:spAutoFit/>
          </a:bodyPr>
          <a:lstStyle/>
          <a:p>
            <a:pPr defTabSz="1655634"/>
            <a:r>
              <a:rPr lang="en-US" sz="1836" kern="0" dirty="0">
                <a:latin typeface="Segoe"/>
              </a:rPr>
              <a:t>Data repeated on every node</a:t>
            </a:r>
          </a:p>
          <a:p>
            <a:pPr defTabSz="1655634"/>
            <a:endParaRPr lang="en-US" sz="1836" kern="0" dirty="0">
              <a:latin typeface="Segoe"/>
            </a:endParaRPr>
          </a:p>
          <a:p>
            <a:pPr defTabSz="1655634"/>
            <a:r>
              <a:rPr lang="en-US" sz="1836" kern="0" dirty="0">
                <a:latin typeface="Segoe"/>
              </a:rPr>
              <a:t>Simplifies many query plans and reduces data movement</a:t>
            </a:r>
          </a:p>
          <a:p>
            <a:pPr defTabSz="1655634"/>
            <a:endParaRPr lang="en-US" sz="1836" kern="0" dirty="0">
              <a:latin typeface="Segoe"/>
            </a:endParaRPr>
          </a:p>
          <a:p>
            <a:pPr defTabSz="1655634"/>
            <a:r>
              <a:rPr lang="en-US" sz="1799" kern="0" dirty="0"/>
              <a:t>Best with joining hash table</a:t>
            </a:r>
          </a:p>
        </p:txBody>
      </p:sp>
      <p:grpSp>
        <p:nvGrpSpPr>
          <p:cNvPr id="9" name="Group 8"/>
          <p:cNvGrpSpPr/>
          <p:nvPr/>
        </p:nvGrpSpPr>
        <p:grpSpPr>
          <a:xfrm>
            <a:off x="279354" y="1396286"/>
            <a:ext cx="3897026" cy="3214587"/>
            <a:chOff x="203326" y="1208649"/>
            <a:chExt cx="2867994" cy="1771403"/>
          </a:xfrm>
          <a:solidFill>
            <a:schemeClr val="bg2">
              <a:lumMod val="20000"/>
              <a:lumOff val="80000"/>
            </a:schemeClr>
          </a:solidFill>
        </p:grpSpPr>
        <p:grpSp>
          <p:nvGrpSpPr>
            <p:cNvPr id="11" name="Group 10"/>
            <p:cNvGrpSpPr/>
            <p:nvPr/>
          </p:nvGrpSpPr>
          <p:grpSpPr>
            <a:xfrm>
              <a:off x="203326" y="1208649"/>
              <a:ext cx="2867993" cy="1747208"/>
              <a:chOff x="8010525" y="1554481"/>
              <a:chExt cx="3657600" cy="2726258"/>
            </a:xfrm>
            <a:grpFill/>
          </p:grpSpPr>
          <p:sp>
            <p:nvSpPr>
              <p:cNvPr id="12" name="Rectangle 11"/>
              <p:cNvSpPr/>
              <p:nvPr/>
            </p:nvSpPr>
            <p:spPr bwMode="auto">
              <a:xfrm>
                <a:off x="8010525" y="2195114"/>
                <a:ext cx="3657600" cy="2085625"/>
              </a:xfrm>
              <a:prstGeom prst="rect">
                <a:avLst/>
              </a:prstGeom>
              <a:grpFill/>
              <a:ln w="9525" cap="flat" cmpd="sng" algn="ctr">
                <a:noFill/>
                <a:prstDash val="solid"/>
                <a:headEnd type="none" w="med" len="med"/>
                <a:tailEnd type="none" w="med" len="med"/>
              </a:ln>
              <a:effectLst/>
            </p:spPr>
            <p:txBody>
              <a:bodyPr vert="horz" wrap="square" lIns="93170" tIns="46585" rIns="93170" bIns="46585" numCol="1" rtlCol="0" anchor="ctr" anchorCtr="0" compatLnSpc="1">
                <a:prstTxWarp prst="textNoShape">
                  <a:avLst/>
                </a:prstTxWarp>
              </a:bodyPr>
              <a:lstStyle/>
              <a:p>
                <a:pPr defTabSz="1241614"/>
                <a:endParaRPr lang="en-US" sz="1999" kern="0" dirty="0"/>
              </a:p>
            </p:txBody>
          </p:sp>
          <p:sp>
            <p:nvSpPr>
              <p:cNvPr id="13" name="Rectangle 12"/>
              <p:cNvSpPr/>
              <p:nvPr/>
            </p:nvSpPr>
            <p:spPr bwMode="auto">
              <a:xfrm>
                <a:off x="8010525" y="1554481"/>
                <a:ext cx="3657600" cy="666983"/>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65577" tIns="0" rIns="165577" bIns="33117" numCol="1" spcCol="0" rtlCol="0" fromWordArt="0" anchor="ctr" anchorCtr="0" forceAA="0" compatLnSpc="1">
                <a:prstTxWarp prst="textNoShape">
                  <a:avLst/>
                </a:prstTxWarp>
                <a:noAutofit/>
              </a:bodyPr>
              <a:lstStyle/>
              <a:p>
                <a:pPr defTabSz="1655129" fontAlgn="base">
                  <a:lnSpc>
                    <a:spcPct val="90000"/>
                  </a:lnSpc>
                  <a:spcBef>
                    <a:spcPct val="0"/>
                  </a:spcBef>
                  <a:spcAft>
                    <a:spcPct val="0"/>
                  </a:spcAft>
                </a:pPr>
                <a:endParaRPr lang="en-US" sz="2753" kern="0" dirty="0">
                  <a:gradFill>
                    <a:gsLst>
                      <a:gs pos="0">
                        <a:sysClr val="window" lastClr="FFFFFF"/>
                      </a:gs>
                      <a:gs pos="100000">
                        <a:sysClr val="window" lastClr="FFFFFF"/>
                      </a:gs>
                    </a:gsLst>
                    <a:lin ang="16200000" scaled="0"/>
                  </a:gradFill>
                </a:endParaRPr>
              </a:p>
            </p:txBody>
          </p:sp>
        </p:grpSp>
        <p:sp>
          <p:nvSpPr>
            <p:cNvPr id="15" name="TextBox 14"/>
            <p:cNvSpPr txBox="1"/>
            <p:nvPr/>
          </p:nvSpPr>
          <p:spPr>
            <a:xfrm>
              <a:off x="308648" y="1215727"/>
              <a:ext cx="2689274" cy="228330"/>
            </a:xfrm>
            <a:prstGeom prst="rect">
              <a:avLst/>
            </a:prstGeom>
            <a:grpFill/>
          </p:spPr>
          <p:txBody>
            <a:bodyPr wrap="square" rtlCol="0">
              <a:spAutoFit/>
            </a:bodyPr>
            <a:lstStyle/>
            <a:p>
              <a:pPr algn="ctr"/>
              <a:r>
                <a:rPr lang="en-US" sz="2040" b="1" dirty="0">
                  <a:latin typeface="Segoe"/>
                  <a:ea typeface="Segoe UI" pitchFamily="34" charset="0"/>
                  <a:cs typeface="Segoe WP Semibold" panose="020B0702040204020203" pitchFamily="34" charset="0"/>
                </a:rPr>
                <a:t>Hash Distributed</a:t>
              </a:r>
            </a:p>
          </p:txBody>
        </p:sp>
        <p:sp>
          <p:nvSpPr>
            <p:cNvPr id="18" name="Rectangle 17"/>
            <p:cNvSpPr/>
            <p:nvPr/>
          </p:nvSpPr>
          <p:spPr>
            <a:xfrm>
              <a:off x="203824" y="1657931"/>
              <a:ext cx="2867496" cy="1322121"/>
            </a:xfrm>
            <a:prstGeom prst="rect">
              <a:avLst/>
            </a:prstGeom>
            <a:grpFill/>
          </p:spPr>
          <p:txBody>
            <a:bodyPr wrap="square">
              <a:spAutoFit/>
            </a:bodyPr>
            <a:lstStyle/>
            <a:p>
              <a:pPr>
                <a:defRPr/>
              </a:pPr>
              <a:r>
                <a:rPr lang="en-US" sz="1836" kern="0" dirty="0">
                  <a:latin typeface="Segoe"/>
                  <a:sym typeface="Wingdings 2" pitchFamily="18" charset="2"/>
                </a:rPr>
                <a:t>Data divided across nodes based on hashing algorithm</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Same value will always hash to same distribution</a:t>
              </a:r>
            </a:p>
            <a:p>
              <a:pPr>
                <a:defRPr/>
              </a:pPr>
              <a:endParaRPr lang="en-US" sz="1836" kern="0" dirty="0">
                <a:latin typeface="Segoe"/>
                <a:sym typeface="Wingdings 2" pitchFamily="18" charset="2"/>
              </a:endParaRPr>
            </a:p>
            <a:p>
              <a:pPr>
                <a:defRPr/>
              </a:pPr>
              <a:r>
                <a:rPr lang="en-US" sz="1836" kern="0" dirty="0">
                  <a:latin typeface="Segoe"/>
                  <a:sym typeface="Wingdings 2" pitchFamily="18" charset="2"/>
                </a:rPr>
                <a:t>Single column only</a:t>
              </a:r>
            </a:p>
            <a:p>
              <a:pPr>
                <a:defRPr/>
              </a:pPr>
              <a:endParaRPr lang="en-US" sz="1836" kern="0" dirty="0">
                <a:latin typeface="Segoe"/>
                <a:sym typeface="Wingdings 2" pitchFamily="18" charset="2"/>
              </a:endParaRPr>
            </a:p>
          </p:txBody>
        </p:sp>
      </p:grpSp>
      <p:sp>
        <p:nvSpPr>
          <p:cNvPr id="21" name="Rectangle 20"/>
          <p:cNvSpPr/>
          <p:nvPr/>
        </p:nvSpPr>
        <p:spPr bwMode="auto">
          <a:xfrm>
            <a:off x="296208" y="4684811"/>
            <a:ext cx="3863314" cy="1934176"/>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931617" fontAlgn="base">
              <a:spcBef>
                <a:spcPct val="0"/>
              </a:spcBef>
              <a:spcAft>
                <a:spcPct val="0"/>
              </a:spcAft>
            </a:pPr>
            <a:endParaRPr lang="en-US" sz="1799" kern="0" dirty="0">
              <a:sym typeface="Wingdings 2" pitchFamily="18" charset="2"/>
            </a:endParaRPr>
          </a:p>
          <a:p>
            <a:pPr algn="ctr" defTabSz="931617" fontAlgn="base">
              <a:spcBef>
                <a:spcPct val="0"/>
              </a:spcBef>
              <a:spcAft>
                <a:spcPct val="0"/>
              </a:spcAft>
            </a:pPr>
            <a:r>
              <a:rPr lang="en-US" sz="2448" kern="0" dirty="0">
                <a:latin typeface="Segoe"/>
                <a:sym typeface="Wingdings 2" pitchFamily="18" charset="2"/>
              </a:rPr>
              <a:t>Check for Data Skew, NULLS, -1</a:t>
            </a:r>
            <a:endParaRPr lang="en-US" sz="2448" dirty="0">
              <a:gradFill>
                <a:gsLst>
                  <a:gs pos="0">
                    <a:srgbClr val="FFFFFF"/>
                  </a:gs>
                  <a:gs pos="100000">
                    <a:srgbClr val="FFFFFF"/>
                  </a:gs>
                </a:gsLst>
                <a:lin ang="5400000" scaled="0"/>
              </a:gradFill>
              <a:latin typeface="Segoe"/>
            </a:endParaRPr>
          </a:p>
        </p:txBody>
      </p:sp>
      <p:sp>
        <p:nvSpPr>
          <p:cNvPr id="22" name="Rectangle 21"/>
          <p:cNvSpPr/>
          <p:nvPr/>
        </p:nvSpPr>
        <p:spPr bwMode="auto">
          <a:xfrm>
            <a:off x="4304994" y="4648873"/>
            <a:ext cx="3863314" cy="1970113"/>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a:defRPr/>
            </a:pPr>
            <a:endParaRPr lang="en-US" sz="1799" kern="0" dirty="0">
              <a:sym typeface="Wingdings 2" pitchFamily="18" charset="2"/>
            </a:endParaRPr>
          </a:p>
          <a:p>
            <a:pPr algn="ctr">
              <a:defRPr/>
            </a:pPr>
            <a:r>
              <a:rPr lang="en-US" sz="2448" kern="0" dirty="0">
                <a:latin typeface="Segoe"/>
                <a:sym typeface="Wingdings 2" pitchFamily="18" charset="2"/>
              </a:rPr>
              <a:t>Will incur more data movement at query time</a:t>
            </a:r>
          </a:p>
          <a:p>
            <a:pPr algn="ctr">
              <a:defRPr/>
            </a:pPr>
            <a:endParaRPr lang="en-US" sz="1799" kern="0" dirty="0">
              <a:sym typeface="Wingdings 2" pitchFamily="18" charset="2"/>
            </a:endParaRPr>
          </a:p>
          <a:p>
            <a:pPr algn="ctr">
              <a:defRPr/>
            </a:pPr>
            <a:r>
              <a:rPr lang="en-US" sz="1799" kern="0" dirty="0">
                <a:sym typeface="Wingdings 2" pitchFamily="18" charset="2"/>
              </a:rPr>
              <a:t> </a:t>
            </a:r>
            <a:endParaRPr lang="en-US" sz="1799" kern="0" dirty="0"/>
          </a:p>
        </p:txBody>
      </p:sp>
      <p:sp>
        <p:nvSpPr>
          <p:cNvPr id="23" name="Rectangle 22"/>
          <p:cNvSpPr/>
          <p:nvPr/>
        </p:nvSpPr>
        <p:spPr bwMode="auto">
          <a:xfrm>
            <a:off x="8312782" y="4639357"/>
            <a:ext cx="3863314" cy="1979631"/>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0" tIns="46601" rIns="0" bIns="46601" numCol="1" rtlCol="0" anchor="t" anchorCtr="0" compatLnSpc="1">
            <a:prstTxWarp prst="textNoShape">
              <a:avLst/>
            </a:prstTxWarp>
          </a:bodyPr>
          <a:lstStyle/>
          <a:p>
            <a:pPr algn="ctr" defTabSz="1655634"/>
            <a:endParaRPr lang="en-US" sz="1632" kern="0" dirty="0">
              <a:latin typeface="Segoe"/>
            </a:endParaRPr>
          </a:p>
          <a:p>
            <a:pPr algn="ctr" defTabSz="1655634"/>
            <a:r>
              <a:rPr lang="en-US" sz="2448" kern="0" dirty="0">
                <a:latin typeface="Segoe"/>
              </a:rPr>
              <a:t>Consumes more space</a:t>
            </a:r>
          </a:p>
          <a:p>
            <a:pPr algn="ctr" defTabSz="1655634"/>
            <a:r>
              <a:rPr lang="en-US" sz="2448" kern="0" dirty="0">
                <a:latin typeface="Segoe"/>
              </a:rPr>
              <a:t>Joining two Replicated Table runs </a:t>
            </a:r>
          </a:p>
          <a:p>
            <a:pPr algn="ctr" defTabSz="1655634"/>
            <a:r>
              <a:rPr lang="en-US" sz="2448" kern="0" dirty="0">
                <a:latin typeface="Segoe"/>
              </a:rPr>
              <a:t>on one node</a:t>
            </a:r>
          </a:p>
          <a:p>
            <a:pPr algn="ctr" defTabSz="931617" fontAlgn="base">
              <a:spcBef>
                <a:spcPct val="0"/>
              </a:spcBef>
              <a:spcAft>
                <a:spcPct val="0"/>
              </a:spcAft>
            </a:pPr>
            <a:endParaRPr lang="en-US" sz="1999"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812350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Creating tables</a:t>
            </a:r>
          </a:p>
        </p:txBody>
      </p:sp>
      <p:sp>
        <p:nvSpPr>
          <p:cNvPr id="3" name="Rectangle 2"/>
          <p:cNvSpPr/>
          <p:nvPr/>
        </p:nvSpPr>
        <p:spPr>
          <a:xfrm>
            <a:off x="-30163" y="1213175"/>
            <a:ext cx="6446740" cy="4770537"/>
          </a:xfrm>
          <a:prstGeom prst="rect">
            <a:avLst/>
          </a:prstGeom>
          <a:solidFill>
            <a:schemeClr val="bg1"/>
          </a:solidFill>
        </p:spPr>
        <p:txBody>
          <a:bodyPr wrap="square">
            <a:spAutoFit/>
          </a:bodyPr>
          <a:lstStyle/>
          <a:p>
            <a:r>
              <a:rPr lang="en-GB" sz="1600" dirty="0">
                <a:solidFill>
                  <a:srgbClr val="0000FF"/>
                </a:solidFill>
                <a:latin typeface="Consolas" panose="020B0609020204030204" pitchFamily="49" charset="0"/>
              </a:rPr>
              <a:t>CREATE</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TABLE</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dbo</a:t>
            </a:r>
            <a:r>
              <a:rPr lang="en-GB" sz="1600" dirty="0">
                <a:solidFill>
                  <a:srgbClr val="000000"/>
                </a:solidFill>
                <a:latin typeface="Consolas" panose="020B0609020204030204" pitchFamily="49" charset="0"/>
              </a:rPr>
              <a:t>]</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DimStore</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p>
          <a:p>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StoreKey</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GeographyKey</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StoreName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100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StoreType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15</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StoreDescription</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300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[Status]            </a:t>
            </a:r>
            <a:r>
              <a:rPr lang="en-GB" sz="1600" dirty="0" err="1">
                <a:solidFill>
                  <a:srgbClr val="0000FF"/>
                </a:solidFill>
                <a:latin typeface="Consolas" panose="020B0609020204030204" pitchFamily="49" charset="0"/>
              </a:rPr>
              <a:t>nvarchar</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20</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OpenDate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NOT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CloseDate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ETLLoadID</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int</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LoadDate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err="1">
                <a:solidFill>
                  <a:srgbClr val="000000"/>
                </a:solidFill>
                <a:latin typeface="Consolas" panose="020B0609020204030204" pitchFamily="49" charset="0"/>
              </a:rPr>
              <a:t>UpdateDate</a:t>
            </a:r>
            <a:r>
              <a:rPr lang="en-GB" sz="1600" dirty="0">
                <a:solidFill>
                  <a:srgbClr val="000000"/>
                </a:solidFill>
                <a:latin typeface="Consolas" panose="020B0609020204030204" pitchFamily="49" charset="0"/>
              </a:rPr>
              <a:t>]        </a:t>
            </a:r>
            <a:r>
              <a:rPr lang="en-GB" sz="1600" dirty="0" err="1">
                <a:solidFill>
                  <a:srgbClr val="0000FF"/>
                </a:solidFill>
                <a:latin typeface="Consolas" panose="020B0609020204030204" pitchFamily="49" charset="0"/>
              </a:rPr>
              <a:t>datetime</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NULL</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0000FF"/>
                </a:solidFill>
                <a:latin typeface="Consolas" panose="020B0609020204030204" pitchFamily="49" charset="0"/>
              </a:rPr>
              <a:t>WITH</a:t>
            </a:r>
            <a:r>
              <a:rPr lang="en-GB" sz="1600" dirty="0">
                <a:solidFill>
                  <a:srgbClr val="000000"/>
                </a:solidFill>
                <a:latin typeface="Consolas" panose="020B0609020204030204" pitchFamily="49" charset="0"/>
              </a:rPr>
              <a:t> </a:t>
            </a: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CLUSTERED</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INDEX</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a:t>
            </a:r>
            <a:r>
              <a:rPr lang="en-GB" sz="1600" dirty="0" err="1">
                <a:solidFill>
                  <a:srgbClr val="000000"/>
                </a:solidFill>
                <a:latin typeface="Consolas" panose="020B0609020204030204" pitchFamily="49" charset="0"/>
              </a:rPr>
              <a:t>StoreKey</a:t>
            </a:r>
            <a:r>
              <a:rPr lang="en-GB" sz="1600" dirty="0">
                <a:solidFill>
                  <a:srgbClr val="000000"/>
                </a:solidFill>
                <a:latin typeface="Consolas" panose="020B0609020204030204" pitchFamily="49" charset="0"/>
              </a:rPr>
              <a:t>]</a:t>
            </a:r>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DISTRIBUTION</a:t>
            </a:r>
            <a:r>
              <a:rPr lang="en-GB" sz="1600" dirty="0">
                <a:solidFill>
                  <a:srgbClr val="000000"/>
                </a:solidFill>
                <a:latin typeface="Consolas" panose="020B0609020204030204" pitchFamily="49" charset="0"/>
              </a:rPr>
              <a:t> </a:t>
            </a:r>
            <a:r>
              <a:rPr lang="en-GB" sz="1600" dirty="0">
                <a:solidFill>
                  <a:srgbClr val="808080"/>
                </a:solidFill>
                <a:latin typeface="Consolas" panose="020B0609020204030204" pitchFamily="49" charset="0"/>
              </a:rPr>
              <a:t>=</a:t>
            </a:r>
            <a:r>
              <a:rPr lang="en-GB" sz="1600" dirty="0">
                <a:solidFill>
                  <a:srgbClr val="000000"/>
                </a:solidFill>
                <a:latin typeface="Consolas" panose="020B0609020204030204" pitchFamily="49" charset="0"/>
              </a:rPr>
              <a:t> </a:t>
            </a:r>
            <a:r>
              <a:rPr lang="en-GB" sz="1600" dirty="0">
                <a:solidFill>
                  <a:srgbClr val="0000FF"/>
                </a:solidFill>
                <a:latin typeface="Consolas" panose="020B0609020204030204" pitchFamily="49" charset="0"/>
              </a:rPr>
              <a:t>ROUND_ROBIN</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600" dirty="0">
              <a:solidFill>
                <a:srgbClr val="000000"/>
              </a:solidFill>
              <a:latin typeface="Consolas" panose="020B0609020204030204" pitchFamily="49" charset="0"/>
            </a:endParaRPr>
          </a:p>
          <a:p>
            <a:r>
              <a:rPr lang="en-GB" sz="1600" dirty="0">
                <a:solidFill>
                  <a:srgbClr val="808080"/>
                </a:solidFill>
                <a:latin typeface="Consolas" panose="020B0609020204030204" pitchFamily="49" charset="0"/>
              </a:rPr>
              <a:t>;</a:t>
            </a:r>
            <a:endParaRPr lang="en-GB" sz="1599" dirty="0"/>
          </a:p>
        </p:txBody>
      </p:sp>
      <p:sp>
        <p:nvSpPr>
          <p:cNvPr id="4" name="Rectangle 3"/>
          <p:cNvSpPr/>
          <p:nvPr/>
        </p:nvSpPr>
        <p:spPr>
          <a:xfrm>
            <a:off x="6063789" y="1213175"/>
            <a:ext cx="6346258" cy="4768100"/>
          </a:xfrm>
          <a:prstGeom prst="rect">
            <a:avLst/>
          </a:prstGeom>
          <a:solidFill>
            <a:schemeClr val="bg1"/>
          </a:solidFill>
        </p:spPr>
        <p:txBody>
          <a:bodyPr wrap="square">
            <a:spAutoFit/>
          </a:bodyPr>
          <a:lstStyle/>
          <a:p>
            <a:r>
              <a:rPr lang="en-GB" sz="1599" dirty="0">
                <a:solidFill>
                  <a:srgbClr val="0000FF"/>
                </a:solidFill>
                <a:highlight>
                  <a:srgbClr val="FFFFFF"/>
                </a:highlight>
                <a:latin typeface="Consolas" panose="020B0609020204030204" pitchFamily="49" charset="0"/>
              </a:rPr>
              <a:t>CREATE</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TABLE</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dbo</a:t>
            </a:r>
            <a:r>
              <a:rPr lang="en-GB" sz="1599" dirty="0">
                <a:solidFill>
                  <a:srgbClr val="000000"/>
                </a:solidFill>
                <a:highlight>
                  <a:srgbClr val="FFFFFF"/>
                </a:highlight>
                <a:latin typeface="Consolas" panose="020B0609020204030204" pitchFamily="49" charset="0"/>
              </a:rPr>
              <a:t>]</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a:t>
            </a:r>
            <a:r>
              <a:rPr lang="en-GB" sz="1599" dirty="0" err="1">
                <a:solidFill>
                  <a:srgbClr val="000000"/>
                </a:solidFill>
                <a:highlight>
                  <a:srgbClr val="FFFFFF"/>
                </a:highlight>
                <a:latin typeface="Consolas" panose="020B0609020204030204" pitchFamily="49" charset="0"/>
              </a:rPr>
              <a:t>FactOnlineSales</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OnlineSalesKey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DateKey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datetime</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StoreKey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ProductKey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PromotionKey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CurrencyKey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CustomerKey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SalesOrderNumber</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nvarchar</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20</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SalesOrderLineNumber</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SalesQuantity</a:t>
            </a:r>
            <a:r>
              <a:rPr lang="en-GB" sz="1599" dirty="0">
                <a:solidFill>
                  <a:srgbClr val="000000"/>
                </a:solidFill>
                <a:highlight>
                  <a:srgbClr val="FFFFFF"/>
                </a:highlight>
                <a:latin typeface="Consolas" panose="020B0609020204030204" pitchFamily="49" charset="0"/>
              </a:rPr>
              <a:t>]         </a:t>
            </a:r>
            <a:r>
              <a:rPr lang="en-GB" sz="1599" dirty="0" err="1">
                <a:solidFill>
                  <a:srgbClr val="0000FF"/>
                </a:solidFill>
                <a:highlight>
                  <a:srgbClr val="FFFFFF"/>
                </a:highlight>
                <a:latin typeface="Consolas" panose="020B0609020204030204" pitchFamily="49" charset="0"/>
              </a:rPr>
              <a:t>int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err="1">
                <a:solidFill>
                  <a:srgbClr val="000000"/>
                </a:solidFill>
                <a:highlight>
                  <a:srgbClr val="FFFFFF"/>
                </a:highlight>
                <a:latin typeface="Consolas" panose="020B0609020204030204" pitchFamily="49" charset="0"/>
              </a:rPr>
              <a:t>SalesAmount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money</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NOT</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NULL</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0000FF"/>
                </a:solidFill>
                <a:highlight>
                  <a:srgbClr val="FFFFFF"/>
                </a:highlight>
                <a:latin typeface="Consolas" panose="020B0609020204030204" pitchFamily="49" charset="0"/>
              </a:rPr>
              <a:t>WITH</a:t>
            </a:r>
            <a:r>
              <a:rPr lang="en-GB" sz="1599" dirty="0">
                <a:solidFill>
                  <a:srgbClr val="000000"/>
                </a:solidFill>
                <a:highlight>
                  <a:srgbClr val="FFFFFF"/>
                </a:highlight>
                <a:latin typeface="Consolas" panose="020B0609020204030204" pitchFamily="49" charset="0"/>
              </a:rPr>
              <a:t> </a:t>
            </a: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CLUSTERED</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COLUMNSTORE</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INDEX</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DISTRIBUTION</a:t>
            </a:r>
            <a:r>
              <a:rPr lang="en-GB" sz="1599" dirty="0">
                <a:solidFill>
                  <a:srgbClr val="000000"/>
                </a:solidFill>
                <a:highlight>
                  <a:srgbClr val="FFFFFF"/>
                </a:highlight>
                <a:latin typeface="Consolas" panose="020B0609020204030204" pitchFamily="49" charset="0"/>
              </a:rPr>
              <a:t> </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 </a:t>
            </a:r>
            <a:r>
              <a:rPr lang="en-GB" sz="1599" dirty="0">
                <a:solidFill>
                  <a:srgbClr val="0000FF"/>
                </a:solidFill>
                <a:highlight>
                  <a:srgbClr val="FFFFFF"/>
                </a:highlight>
                <a:latin typeface="Consolas" panose="020B0609020204030204" pitchFamily="49" charset="0"/>
              </a:rPr>
              <a:t>HASH</a:t>
            </a:r>
            <a:r>
              <a:rPr lang="en-GB" sz="1599" dirty="0">
                <a:solidFill>
                  <a:srgbClr val="808080"/>
                </a:solidFill>
                <a:highlight>
                  <a:srgbClr val="FFFFFF"/>
                </a:highlight>
                <a:latin typeface="Consolas" panose="020B0609020204030204" pitchFamily="49" charset="0"/>
              </a:rPr>
              <a:t>(</a:t>
            </a:r>
            <a:r>
              <a:rPr lang="en-GB" sz="1599" dirty="0">
                <a:solidFill>
                  <a:srgbClr val="000000"/>
                </a:solidFill>
                <a:highlight>
                  <a:srgbClr val="FFFFFF"/>
                </a:highlight>
                <a:latin typeface="Consolas" panose="020B0609020204030204" pitchFamily="49" charset="0"/>
              </a:rPr>
              <a:t>[</a:t>
            </a:r>
            <a:r>
              <a:rPr lang="en-GB" sz="1599" dirty="0" err="1">
                <a:solidFill>
                  <a:srgbClr val="000000"/>
                </a:solidFill>
                <a:highlight>
                  <a:srgbClr val="FFFFFF"/>
                </a:highlight>
                <a:latin typeface="Consolas" panose="020B0609020204030204" pitchFamily="49" charset="0"/>
              </a:rPr>
              <a:t>ProductKey</a:t>
            </a:r>
            <a:r>
              <a:rPr lang="en-GB" sz="1599" dirty="0">
                <a:solidFill>
                  <a:srgbClr val="000000"/>
                </a:solidFill>
                <a:highlight>
                  <a:srgbClr val="FFFFFF"/>
                </a:highlight>
                <a:latin typeface="Consolas" panose="020B0609020204030204" pitchFamily="49" charset="0"/>
              </a:rPr>
              <a:t>]</a:t>
            </a:r>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endParaRPr lang="en-GB" sz="1599" dirty="0">
              <a:solidFill>
                <a:srgbClr val="000000"/>
              </a:solidFill>
              <a:highlight>
                <a:srgbClr val="FFFFFF"/>
              </a:highlight>
              <a:latin typeface="Consolas" panose="020B0609020204030204" pitchFamily="49" charset="0"/>
            </a:endParaRPr>
          </a:p>
          <a:p>
            <a:r>
              <a:rPr lang="en-GB" sz="1599" dirty="0">
                <a:solidFill>
                  <a:srgbClr val="808080"/>
                </a:solidFill>
                <a:highlight>
                  <a:srgbClr val="FFFFFF"/>
                </a:highlight>
                <a:latin typeface="Consolas" panose="020B0609020204030204" pitchFamily="49" charset="0"/>
              </a:rPr>
              <a:t>;</a:t>
            </a:r>
            <a:endParaRPr lang="en-GB" sz="1599" dirty="0"/>
          </a:p>
        </p:txBody>
      </p:sp>
      <p:sp>
        <p:nvSpPr>
          <p:cNvPr id="5" name="Up Arrow 4"/>
          <p:cNvSpPr/>
          <p:nvPr/>
        </p:nvSpPr>
        <p:spPr bwMode="auto">
          <a:xfrm>
            <a:off x="2402354"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Up Arrow 5"/>
          <p:cNvSpPr/>
          <p:nvPr/>
        </p:nvSpPr>
        <p:spPr bwMode="auto">
          <a:xfrm>
            <a:off x="8439716" y="5493899"/>
            <a:ext cx="1295960" cy="1080000"/>
          </a:xfrm>
          <a:prstGeom prst="upArrow">
            <a:avLst>
              <a:gd name="adj1" fmla="val 100000"/>
              <a:gd name="adj2"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3698314" y="6033899"/>
            <a:ext cx="4741402" cy="540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Distribution</a:t>
            </a:r>
          </a:p>
        </p:txBody>
      </p:sp>
      <p:sp>
        <p:nvSpPr>
          <p:cNvPr id="9" name="Arrow: Left 8"/>
          <p:cNvSpPr/>
          <p:nvPr/>
        </p:nvSpPr>
        <p:spPr bwMode="auto">
          <a:xfrm>
            <a:off x="3932237" y="4792662"/>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Row</a:t>
            </a:r>
          </a:p>
        </p:txBody>
      </p:sp>
      <p:sp>
        <p:nvSpPr>
          <p:cNvPr id="10" name="Arrow: Left 9"/>
          <p:cNvSpPr/>
          <p:nvPr/>
        </p:nvSpPr>
        <p:spPr bwMode="auto">
          <a:xfrm>
            <a:off x="10104437" y="4791514"/>
            <a:ext cx="1800000" cy="540000"/>
          </a:xfrm>
          <a:prstGeom prst="leftArrow">
            <a:avLst>
              <a:gd name="adj1" fmla="val 100000"/>
              <a:gd name="adj2"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Column</a:t>
            </a:r>
          </a:p>
        </p:txBody>
      </p:sp>
    </p:spTree>
    <p:extLst>
      <p:ext uri="{BB962C8B-B14F-4D97-AF65-F5344CB8AC3E}">
        <p14:creationId xmlns:p14="http://schemas.microsoft.com/office/powerpoint/2010/main" val="13772305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dirty="0" err="1">
                <a:solidFill>
                  <a:prstClr val="black"/>
                </a:solidFill>
                <a:latin typeface="Calibri" panose="020F0502020204030204"/>
              </a:rPr>
              <a:t>Dist_N</a:t>
            </a:r>
            <a:endParaRPr lang="en-US" sz="1836" dirty="0">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dirty="0"/>
              <a:t>Hash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nvPr>
        </p:nvGraphicFramePr>
        <p:xfrm>
          <a:off x="1023395" y="2609358"/>
          <a:ext cx="2937702" cy="2696056"/>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dirty="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dirty="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dirty="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a:t>…</a:t>
                      </a:r>
                    </a:p>
                  </a:txBody>
                  <a:tcPr marL="93260" marR="93260" marT="46630" marB="46630"/>
                </a:tc>
                <a:tc>
                  <a:txBody>
                    <a:bodyPr/>
                    <a:lstStyle/>
                    <a:p>
                      <a:r>
                        <a:rPr lang="en-US" sz="1400"/>
                        <a:t>…</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err="1">
                <a:gradFill>
                  <a:gsLst>
                    <a:gs pos="2917">
                      <a:prstClr val="black"/>
                    </a:gs>
                    <a:gs pos="30000">
                      <a:prstClr val="black"/>
                    </a:gs>
                  </a:gsLst>
                  <a:lin ang="5400000" scaled="0"/>
                </a:gradFill>
                <a:latin typeface="Calibri" panose="020F0502020204030204"/>
              </a:rPr>
              <a:t>ProductSales</a:t>
            </a:r>
            <a:r>
              <a:rPr lang="en-US" sz="2448" dirty="0">
                <a:gradFill>
                  <a:gsLst>
                    <a:gs pos="2917">
                      <a:prstClr val="black"/>
                    </a:gs>
                    <a:gs pos="30000">
                      <a:prstClr val="black"/>
                    </a:gs>
                  </a:gsLst>
                  <a:lin ang="5400000" scaled="0"/>
                </a:gradFill>
                <a:latin typeface="Calibri" panose="020F0502020204030204"/>
              </a:rPr>
              <a:t> – Raw Data</a:t>
            </a:r>
          </a:p>
        </p:txBody>
      </p:sp>
      <p:pic>
        <p:nvPicPr>
          <p:cNvPr id="6" name="Picture 5">
            <a:extLst>
              <a:ext uri="{FF2B5EF4-FFF2-40B4-BE49-F238E27FC236}">
                <a16:creationId xmlns:a16="http://schemas.microsoft.com/office/drawing/2014/main" id="{9BAA5910-D8FD-4874-8614-9FE57A852D78}"/>
              </a:ext>
            </a:extLst>
          </p:cNvPr>
          <p:cNvPicPr>
            <a:picLocks noChangeAspect="1"/>
          </p:cNvPicPr>
          <p:nvPr/>
        </p:nvPicPr>
        <p:blipFill>
          <a:blip r:embed="rId2"/>
          <a:stretch>
            <a:fillRect/>
          </a:stretch>
        </p:blipFill>
        <p:spPr>
          <a:xfrm>
            <a:off x="8950330" y="265106"/>
            <a:ext cx="3380687" cy="718882"/>
          </a:xfrm>
          <a:prstGeom prst="rect">
            <a:avLst/>
          </a:prstGeom>
        </p:spPr>
      </p:pic>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47</a:t>
                      </a:r>
                    </a:p>
                  </a:txBody>
                  <a:tcPr marL="93260" marR="93260" marT="46630" marB="46630"/>
                </a:tc>
                <a:tc>
                  <a:txBody>
                    <a:bodyPr/>
                    <a:lstStyle/>
                    <a:p>
                      <a:r>
                        <a:rPr lang="en-US" sz="1400" dirty="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36</a:t>
                      </a:r>
                    </a:p>
                  </a:txBody>
                  <a:tcPr marL="93260" marR="93260" marT="46630" marB="46630"/>
                </a:tc>
                <a:tc>
                  <a:txBody>
                    <a:bodyPr/>
                    <a:lstStyle/>
                    <a:p>
                      <a:r>
                        <a:rPr lang="en-US" sz="1400" dirty="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25</a:t>
                      </a:r>
                    </a:p>
                  </a:txBody>
                  <a:tcPr marL="93260" marR="93260" marT="46630" marB="46630"/>
                </a:tc>
                <a:tc>
                  <a:txBody>
                    <a:bodyPr/>
                    <a:lstStyle/>
                    <a:p>
                      <a:r>
                        <a:rPr lang="en-US" sz="1400" dirty="0"/>
                        <a:t>$4,567.69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48</a:t>
                      </a:r>
                    </a:p>
                  </a:txBody>
                  <a:tcPr marL="93260" marR="93260" marT="46630" marB="46630"/>
                </a:tc>
                <a:tc>
                  <a:txBody>
                    <a:bodyPr/>
                    <a:lstStyle/>
                    <a:p>
                      <a:r>
                        <a:rPr lang="en-US" sz="1400" dirty="0"/>
                        <a:t>$5,678.70</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37</a:t>
                      </a:r>
                    </a:p>
                  </a:txBody>
                  <a:tcPr marL="93260" marR="93260" marT="46630" marB="46630"/>
                </a:tc>
                <a:tc>
                  <a:txBody>
                    <a:bodyPr/>
                    <a:lstStyle/>
                    <a:p>
                      <a:r>
                        <a:rPr lang="en-US" sz="1400" dirty="0"/>
                        <a:t>$6,789.81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sp>
        <p:nvSpPr>
          <p:cNvPr id="38" name="TextBox 37">
            <a:extLst>
              <a:ext uri="{FF2B5EF4-FFF2-40B4-BE49-F238E27FC236}">
                <a16:creationId xmlns:a16="http://schemas.microsoft.com/office/drawing/2014/main" id="{0AFC8409-6251-464E-AF17-860B69E7C19B}"/>
              </a:ext>
            </a:extLst>
          </p:cNvPr>
          <p:cNvSpPr txBox="1"/>
          <p:nvPr/>
        </p:nvSpPr>
        <p:spPr>
          <a:xfrm>
            <a:off x="5033983" y="3295753"/>
            <a:ext cx="10613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Hash(47)</a:t>
            </a:r>
          </a:p>
        </p:txBody>
      </p:sp>
      <p:sp>
        <p:nvSpPr>
          <p:cNvPr id="39" name="TextBox 38">
            <a:extLst>
              <a:ext uri="{FF2B5EF4-FFF2-40B4-BE49-F238E27FC236}">
                <a16:creationId xmlns:a16="http://schemas.microsoft.com/office/drawing/2014/main" id="{1DB548CF-5B59-498F-8574-6B3F2A320581}"/>
              </a:ext>
            </a:extLst>
          </p:cNvPr>
          <p:cNvSpPr txBox="1"/>
          <p:nvPr/>
        </p:nvSpPr>
        <p:spPr>
          <a:xfrm>
            <a:off x="5033983" y="3295753"/>
            <a:ext cx="1061387" cy="382308"/>
          </a:xfrm>
          <a:prstGeom prst="rect">
            <a:avLst/>
          </a:prstGeom>
          <a:noFill/>
        </p:spPr>
        <p:txBody>
          <a:bodyPr wrap="none" rtlCol="0">
            <a:spAutoFit/>
          </a:bodyPr>
          <a:lstStyle/>
          <a:p>
            <a:pPr defTabSz="932597"/>
            <a:r>
              <a:rPr lang="en-US" sz="1836" dirty="0">
                <a:solidFill>
                  <a:prstClr val="black"/>
                </a:solidFill>
                <a:latin typeface="Calibri" panose="020F0502020204030204"/>
              </a:rPr>
              <a:t>Hash(36)</a:t>
            </a:r>
          </a:p>
        </p:txBody>
      </p:sp>
      <p:sp>
        <p:nvSpPr>
          <p:cNvPr id="32" name="TextBox 31">
            <a:extLst>
              <a:ext uri="{FF2B5EF4-FFF2-40B4-BE49-F238E27FC236}">
                <a16:creationId xmlns:a16="http://schemas.microsoft.com/office/drawing/2014/main" id="{99D846AE-8BE7-4D62-9C24-8D4B68C0E8E1}"/>
              </a:ext>
            </a:extLst>
          </p:cNvPr>
          <p:cNvSpPr txBox="1"/>
          <p:nvPr/>
        </p:nvSpPr>
        <p:spPr>
          <a:xfrm>
            <a:off x="8612314" y="4800295"/>
            <a:ext cx="346570" cy="374846"/>
          </a:xfrm>
          <a:prstGeom prst="rect">
            <a:avLst/>
          </a:prstGeom>
          <a:noFill/>
        </p:spPr>
        <p:txBody>
          <a:bodyPr wrap="none" rtlCol="0">
            <a:spAutoFit/>
          </a:bodyPr>
          <a:lstStyle/>
          <a:p>
            <a:pPr defTabSz="932597"/>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271233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par>
                          <p:cTn id="63" fill="hold">
                            <p:stCondLst>
                              <p:cond delay="0"/>
                            </p:stCondLst>
                            <p:childTnLst>
                              <p:par>
                                <p:cTn id="64" presetID="6" presetClass="emph" presetSubtype="0" fill="hold" grpId="1" nodeType="afterEffect">
                                  <p:stCondLst>
                                    <p:cond delay="0"/>
                                  </p:stCondLst>
                                  <p:childTnLst>
                                    <p:animScale>
                                      <p:cBhvr>
                                        <p:cTn id="65" dur="2000" fill="hold"/>
                                        <p:tgtEl>
                                          <p:spTgt spid="38"/>
                                        </p:tgtEl>
                                      </p:cBhvr>
                                      <p:by x="150000" y="150000"/>
                                    </p:animScale>
                                  </p:childTnLst>
                                </p:cTn>
                              </p:par>
                            </p:childTnLst>
                          </p:cTn>
                        </p:par>
                        <p:par>
                          <p:cTn id="66" fill="hold">
                            <p:stCondLst>
                              <p:cond delay="2000"/>
                            </p:stCondLst>
                            <p:childTnLst>
                              <p:par>
                                <p:cTn id="67" presetID="10" presetClass="exit" presetSubtype="0" fill="hold" grpId="2" nodeType="afterEffect">
                                  <p:stCondLst>
                                    <p:cond delay="0"/>
                                  </p:stCondLst>
                                  <p:childTnLst>
                                    <p:animEffect transition="out" filter="fade">
                                      <p:cBhvr>
                                        <p:cTn id="68" dur="500"/>
                                        <p:tgtEl>
                                          <p:spTgt spid="38"/>
                                        </p:tgtEl>
                                      </p:cBhvr>
                                    </p:animEffect>
                                    <p:set>
                                      <p:cBhvr>
                                        <p:cTn id="69" dur="1" fill="hold">
                                          <p:stCondLst>
                                            <p:cond delay="499"/>
                                          </p:stCondLst>
                                        </p:cTn>
                                        <p:tgtEl>
                                          <p:spTgt spid="38"/>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8"/>
                                        </p:tgtEl>
                                        <p:attrNameLst>
                                          <p:attrName>style.visibility</p:attrName>
                                        </p:attrNameLst>
                                      </p:cBhvr>
                                      <p:to>
                                        <p:strVal val="visible"/>
                                      </p:to>
                                    </p:set>
                                  </p:childTnLst>
                                </p:cTn>
                              </p:par>
                              <p:par>
                                <p:cTn id="72" presetID="42" presetClass="path" presetSubtype="0" accel="50000" decel="50000" fill="hold" nodeType="withEffect">
                                  <p:stCondLst>
                                    <p:cond delay="0"/>
                                  </p:stCondLst>
                                  <p:childTnLst>
                                    <p:animMotion origin="layout" path="M -6.25E-7 4.81481E-6 L 0.50599 -0.19491 " pathEditMode="relative" rAng="0" ptsTypes="AA">
                                      <p:cBhvr>
                                        <p:cTn id="73" dur="2000" fill="hold"/>
                                        <p:tgtEl>
                                          <p:spTgt spid="8"/>
                                        </p:tgtEl>
                                        <p:attrNameLst>
                                          <p:attrName>ppt_x</p:attrName>
                                          <p:attrName>ppt_y</p:attrName>
                                        </p:attrNameLst>
                                      </p:cBhvr>
                                      <p:rCtr x="25299" y="-9745"/>
                                    </p:animMotion>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0"/>
                            </p:stCondLst>
                            <p:childTnLst>
                              <p:par>
                                <p:cTn id="79" presetID="6" presetClass="emph" presetSubtype="0" fill="hold" grpId="1" nodeType="afterEffect">
                                  <p:stCondLst>
                                    <p:cond delay="0"/>
                                  </p:stCondLst>
                                  <p:childTnLst>
                                    <p:animScale>
                                      <p:cBhvr>
                                        <p:cTn id="80" dur="2000" fill="hold"/>
                                        <p:tgtEl>
                                          <p:spTgt spid="39"/>
                                        </p:tgtEl>
                                      </p:cBhvr>
                                      <p:by x="150000" y="150000"/>
                                    </p:animScale>
                                  </p:childTnLst>
                                </p:cTn>
                              </p:par>
                            </p:childTnLst>
                          </p:cTn>
                        </p:par>
                        <p:par>
                          <p:cTn id="81" fill="hold">
                            <p:stCondLst>
                              <p:cond delay="2000"/>
                            </p:stCondLst>
                            <p:childTnLst>
                              <p:par>
                                <p:cTn id="82" presetID="10" presetClass="exit" presetSubtype="0" fill="hold" grpId="2" nodeType="afterEffect">
                                  <p:stCondLst>
                                    <p:cond delay="0"/>
                                  </p:stCondLst>
                                  <p:childTnLst>
                                    <p:animEffect transition="out" filter="fade">
                                      <p:cBhvr>
                                        <p:cTn id="83" dur="500"/>
                                        <p:tgtEl>
                                          <p:spTgt spid="39"/>
                                        </p:tgtEl>
                                      </p:cBhvr>
                                    </p:animEffect>
                                    <p:set>
                                      <p:cBhvr>
                                        <p:cTn id="84" dur="1" fill="hold">
                                          <p:stCondLst>
                                            <p:cond delay="499"/>
                                          </p:stCondLst>
                                        </p:cTn>
                                        <p:tgtEl>
                                          <p:spTgt spid="39"/>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par>
                                <p:cTn id="87" presetID="42" presetClass="path" presetSubtype="0" accel="50000" decel="50000" fill="hold" nodeType="withEffect">
                                  <p:stCondLst>
                                    <p:cond delay="0"/>
                                  </p:stCondLst>
                                  <p:childTnLst>
                                    <p:animMotion origin="layout" path="M -6.25E-7 2.96296E-6 L 0.50651 -0.02385 " pathEditMode="relative" rAng="0" ptsTypes="AA">
                                      <p:cBhvr>
                                        <p:cTn id="88" dur="2000" fill="hold"/>
                                        <p:tgtEl>
                                          <p:spTgt spid="9"/>
                                        </p:tgtEl>
                                        <p:attrNameLst>
                                          <p:attrName>ppt_x</p:attrName>
                                          <p:attrName>ppt_y</p:attrName>
                                        </p:attrNameLst>
                                      </p:cBhvr>
                                      <p:rCtr x="25326" y="-1204"/>
                                    </p:animMotion>
                                  </p:childTnLst>
                                </p:cTn>
                              </p:par>
                            </p:childTnLst>
                          </p:cTn>
                        </p:par>
                        <p:par>
                          <p:cTn id="89" fill="hold">
                            <p:stCondLst>
                              <p:cond delay="4000"/>
                            </p:stCondLst>
                            <p:childTnLst>
                              <p:par>
                                <p:cTn id="90" presetID="1" presetClass="entr" presetSubtype="0" fill="hold" nodeType="afterEffect">
                                  <p:stCondLst>
                                    <p:cond delay="0"/>
                                  </p:stCondLst>
                                  <p:childTnLst>
                                    <p:set>
                                      <p:cBhvr>
                                        <p:cTn id="91" dur="1" fill="hold">
                                          <p:stCondLst>
                                            <p:cond delay="0"/>
                                          </p:stCondLst>
                                        </p:cTn>
                                        <p:tgtEl>
                                          <p:spTgt spid="34"/>
                                        </p:tgtEl>
                                        <p:attrNameLst>
                                          <p:attrName>style.visibility</p:attrName>
                                        </p:attrNameLst>
                                      </p:cBhvr>
                                      <p:to>
                                        <p:strVal val="visible"/>
                                      </p:to>
                                    </p:set>
                                  </p:childTnLst>
                                </p:cTn>
                              </p:par>
                              <p:par>
                                <p:cTn id="92" presetID="42" presetClass="path" presetSubtype="0" accel="50000" decel="50000" fill="hold" nodeType="withEffect">
                                  <p:stCondLst>
                                    <p:cond delay="0"/>
                                  </p:stCondLst>
                                  <p:childTnLst>
                                    <p:animMotion origin="layout" path="M -6.25E-7 2.59259E-6 L 0.50586 -0.18565 " pathEditMode="relative" rAng="0" ptsTypes="AA">
                                      <p:cBhvr>
                                        <p:cTn id="93" dur="2000" fill="hold"/>
                                        <p:tgtEl>
                                          <p:spTgt spid="34"/>
                                        </p:tgtEl>
                                        <p:attrNameLst>
                                          <p:attrName>ppt_x</p:attrName>
                                          <p:attrName>ppt_y</p:attrName>
                                        </p:attrNameLst>
                                      </p:cBhvr>
                                      <p:rCtr x="25286" y="-9282"/>
                                    </p:animMotion>
                                  </p:childTnLst>
                                </p:cTn>
                              </p:par>
                            </p:childTnLst>
                          </p:cTn>
                        </p:par>
                        <p:par>
                          <p:cTn id="94" fill="hold">
                            <p:stCondLst>
                              <p:cond delay="6000"/>
                            </p:stCondLst>
                            <p:childTnLst>
                              <p:par>
                                <p:cTn id="95" presetID="1" presetClass="entr" presetSubtype="0" fill="hold" nodeType="after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42" presetClass="path" presetSubtype="0" accel="50000" decel="50000" fill="hold" nodeType="withEffect">
                                  <p:stCondLst>
                                    <p:cond delay="0"/>
                                  </p:stCondLst>
                                  <p:childTnLst>
                                    <p:animMotion origin="layout" path="M -6.25E-7 7.40741E-7 L 0.50716 0.2081 " pathEditMode="relative" rAng="0" ptsTypes="AA">
                                      <p:cBhvr>
                                        <p:cTn id="98" dur="2000" fill="hold"/>
                                        <p:tgtEl>
                                          <p:spTgt spid="35"/>
                                        </p:tgtEl>
                                        <p:attrNameLst>
                                          <p:attrName>ppt_x</p:attrName>
                                          <p:attrName>ppt_y</p:attrName>
                                        </p:attrNameLst>
                                      </p:cBhvr>
                                      <p:rCtr x="25352" y="10394"/>
                                    </p:animMotion>
                                  </p:childTnLst>
                                </p:cTn>
                              </p:par>
                            </p:childTnLst>
                          </p:cTn>
                        </p:par>
                        <p:par>
                          <p:cTn id="99" fill="hold">
                            <p:stCondLst>
                              <p:cond delay="8000"/>
                            </p:stCondLst>
                            <p:childTnLst>
                              <p:par>
                                <p:cTn id="100" presetID="1" presetClass="entr" presetSubtype="0"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childTnLst>
                                </p:cTn>
                              </p:par>
                              <p:par>
                                <p:cTn id="102" presetID="42" presetClass="path" presetSubtype="0" accel="50000" decel="50000" fill="hold" nodeType="withEffect">
                                  <p:stCondLst>
                                    <p:cond delay="0"/>
                                  </p:stCondLst>
                                  <p:childTnLst>
                                    <p:animMotion origin="layout" path="M -6.25E-7 -2.22222E-6 L 0.50599 0.05394 " pathEditMode="relative" rAng="0" ptsTypes="AA">
                                      <p:cBhvr>
                                        <p:cTn id="103" dur="2000" fill="hold"/>
                                        <p:tgtEl>
                                          <p:spTgt spid="36"/>
                                        </p:tgtEl>
                                        <p:attrNameLst>
                                          <p:attrName>ppt_x</p:attrName>
                                          <p:attrName>ppt_y</p:attrName>
                                        </p:attrNameLst>
                                      </p:cBhvr>
                                      <p:rCtr x="25299" y="2685"/>
                                    </p:animMotion>
                                  </p:childTnLst>
                                </p:cTn>
                              </p:par>
                            </p:childTnLst>
                          </p:cTn>
                        </p:par>
                        <p:par>
                          <p:cTn id="104" fill="hold">
                            <p:stCondLst>
                              <p:cond delay="10000"/>
                            </p:stCondLst>
                            <p:childTnLst>
                              <p:par>
                                <p:cTn id="105" presetID="1" presetClass="entr" presetSubtype="0" fill="hold" nodeType="afterEffect">
                                  <p:stCondLst>
                                    <p:cond delay="0"/>
                                  </p:stCondLst>
                                  <p:childTnLst>
                                    <p:set>
                                      <p:cBhvr>
                                        <p:cTn id="106" dur="1" fill="hold">
                                          <p:stCondLst>
                                            <p:cond delay="0"/>
                                          </p:stCondLst>
                                        </p:cTn>
                                        <p:tgtEl>
                                          <p:spTgt spid="37"/>
                                        </p:tgtEl>
                                        <p:attrNameLst>
                                          <p:attrName>style.visibility</p:attrName>
                                        </p:attrNameLst>
                                      </p:cBhvr>
                                      <p:to>
                                        <p:strVal val="visible"/>
                                      </p:to>
                                    </p:set>
                                  </p:childTnLst>
                                </p:cTn>
                              </p:par>
                              <p:par>
                                <p:cTn id="107" presetID="42" presetClass="path" presetSubtype="0" accel="50000" decel="50000" fill="hold" nodeType="withEffect">
                                  <p:stCondLst>
                                    <p:cond delay="0"/>
                                  </p:stCondLst>
                                  <p:childTnLst>
                                    <p:animMotion origin="layout" path="M -6.25E-7 -2.59259E-6 L 0.50651 -0.10301 " pathEditMode="relative" rAng="0" ptsTypes="AA">
                                      <p:cBhvr>
                                        <p:cTn id="108" dur="2000" fill="hold"/>
                                        <p:tgtEl>
                                          <p:spTgt spid="37"/>
                                        </p:tgtEl>
                                        <p:attrNameLst>
                                          <p:attrName>ppt_x</p:attrName>
                                          <p:attrName>ppt_y</p:attrName>
                                        </p:attrNameLst>
                                      </p:cBhvr>
                                      <p:rCtr x="25326" y="-5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8" grpId="0"/>
      <p:bldP spid="38" grpId="1"/>
      <p:bldP spid="38" grpId="2"/>
      <p:bldP spid="39" grpId="0"/>
      <p:bldP spid="39" grpId="1"/>
      <p:bldP spid="39" grpId="2"/>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F657-974E-43AD-9DA6-A83C3175BC04}"/>
              </a:ext>
            </a:extLst>
          </p:cNvPr>
          <p:cNvSpPr>
            <a:spLocks noGrp="1"/>
          </p:cNvSpPr>
          <p:nvPr>
            <p:ph type="title"/>
          </p:nvPr>
        </p:nvSpPr>
        <p:spPr>
          <a:xfrm>
            <a:off x="435795" y="227014"/>
            <a:ext cx="11999797" cy="773112"/>
          </a:xfrm>
        </p:spPr>
        <p:txBody>
          <a:bodyPr/>
          <a:lstStyle/>
          <a:p>
            <a:r>
              <a:rPr lang="en-US" sz="3264"/>
              <a:t>Industry-leading price performance</a:t>
            </a:r>
          </a:p>
        </p:txBody>
      </p:sp>
      <p:pic>
        <p:nvPicPr>
          <p:cNvPr id="4" name="Picture 3">
            <a:extLst>
              <a:ext uri="{FF2B5EF4-FFF2-40B4-BE49-F238E27FC236}">
                <a16:creationId xmlns:a16="http://schemas.microsoft.com/office/drawing/2014/main" id="{D97412AB-6EE5-46CB-B9E2-C018DEB49E82}"/>
              </a:ext>
            </a:extLst>
          </p:cNvPr>
          <p:cNvPicPr>
            <a:picLocks noChangeAspect="1"/>
          </p:cNvPicPr>
          <p:nvPr/>
        </p:nvPicPr>
        <p:blipFill rotWithShape="1">
          <a:blip r:embed="rId3"/>
          <a:srcRect t="9619"/>
          <a:stretch/>
        </p:blipFill>
        <p:spPr>
          <a:xfrm>
            <a:off x="2851620" y="1442177"/>
            <a:ext cx="7659861" cy="5062811"/>
          </a:xfrm>
          <a:prstGeom prst="rect">
            <a:avLst/>
          </a:prstGeom>
        </p:spPr>
      </p:pic>
      <p:sp>
        <p:nvSpPr>
          <p:cNvPr id="3" name="TextBox 2">
            <a:extLst>
              <a:ext uri="{FF2B5EF4-FFF2-40B4-BE49-F238E27FC236}">
                <a16:creationId xmlns:a16="http://schemas.microsoft.com/office/drawing/2014/main" id="{BC280A49-D7DE-4930-9003-4C515679FA42}"/>
              </a:ext>
            </a:extLst>
          </p:cNvPr>
          <p:cNvSpPr txBox="1"/>
          <p:nvPr/>
        </p:nvSpPr>
        <p:spPr>
          <a:xfrm>
            <a:off x="2011909" y="1000126"/>
            <a:ext cx="8412658" cy="898418"/>
          </a:xfrm>
          <a:prstGeom prst="rect">
            <a:avLst/>
          </a:prstGeom>
          <a:noFill/>
        </p:spPr>
        <p:txBody>
          <a:bodyPr wrap="square" lIns="186521" tIns="149217" rIns="186521" bIns="149217" rtlCol="0">
            <a:spAutoFit/>
          </a:bodyPr>
          <a:lstStyle/>
          <a:p>
            <a:pPr algn="ctr">
              <a:lnSpc>
                <a:spcPct val="90000"/>
              </a:lnSpc>
              <a:spcAft>
                <a:spcPts val="612"/>
              </a:spcAft>
            </a:pPr>
            <a:r>
              <a:rPr lang="en-US" sz="1836">
                <a:gradFill>
                  <a:gsLst>
                    <a:gs pos="2917">
                      <a:schemeClr val="tx1"/>
                    </a:gs>
                    <a:gs pos="30000">
                      <a:schemeClr val="tx1"/>
                    </a:gs>
                  </a:gsLst>
                  <a:lin ang="5400000" scaled="0"/>
                </a:gradFill>
                <a:latin typeface="+mj-lt"/>
              </a:rPr>
              <a:t>Price-Performance @ 30TB ($ per Query per Hour)</a:t>
            </a:r>
          </a:p>
          <a:p>
            <a:pPr algn="ctr">
              <a:lnSpc>
                <a:spcPct val="90000"/>
              </a:lnSpc>
              <a:spcAft>
                <a:spcPts val="612"/>
              </a:spcAft>
            </a:pPr>
            <a:r>
              <a:rPr lang="en-US" sz="1836">
                <a:gradFill>
                  <a:gsLst>
                    <a:gs pos="2917">
                      <a:schemeClr val="tx1"/>
                    </a:gs>
                    <a:gs pos="30000">
                      <a:schemeClr val="tx1"/>
                    </a:gs>
                  </a:gsLst>
                  <a:lin ang="5400000" scaled="0"/>
                </a:gradFill>
                <a:latin typeface="+mj-lt"/>
              </a:rPr>
              <a:t>(Lower is Better)</a:t>
            </a:r>
          </a:p>
        </p:txBody>
      </p:sp>
    </p:spTree>
    <p:extLst>
      <p:ext uri="{BB962C8B-B14F-4D97-AF65-F5344CB8AC3E}">
        <p14:creationId xmlns:p14="http://schemas.microsoft.com/office/powerpoint/2010/main" val="32549966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ylinder 6">
            <a:extLst>
              <a:ext uri="{FF2B5EF4-FFF2-40B4-BE49-F238E27FC236}">
                <a16:creationId xmlns:a16="http://schemas.microsoft.com/office/drawing/2014/main" id="{626B9148-A9BD-4447-80C7-F53212184DEA}"/>
              </a:ext>
            </a:extLst>
          </p:cNvPr>
          <p:cNvSpPr/>
          <p:nvPr/>
        </p:nvSpPr>
        <p:spPr>
          <a:xfrm>
            <a:off x="7153543" y="1313308"/>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C9D0CDE9-0872-44D7-89DA-142CDBD7F829}"/>
              </a:ext>
            </a:extLst>
          </p:cNvPr>
          <p:cNvSpPr txBox="1"/>
          <p:nvPr/>
        </p:nvSpPr>
        <p:spPr>
          <a:xfrm>
            <a:off x="10417655" y="1446346"/>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Dist_1</a:t>
            </a:r>
          </a:p>
        </p:txBody>
      </p:sp>
      <p:sp>
        <p:nvSpPr>
          <p:cNvPr id="22" name="Cylinder 21">
            <a:extLst>
              <a:ext uri="{FF2B5EF4-FFF2-40B4-BE49-F238E27FC236}">
                <a16:creationId xmlns:a16="http://schemas.microsoft.com/office/drawing/2014/main" id="{741F422B-48FE-482E-9E39-50BEBDE2E27F}"/>
              </a:ext>
            </a:extLst>
          </p:cNvPr>
          <p:cNvSpPr/>
          <p:nvPr/>
        </p:nvSpPr>
        <p:spPr>
          <a:xfrm>
            <a:off x="7153543" y="204541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3" name="TextBox 22">
            <a:extLst>
              <a:ext uri="{FF2B5EF4-FFF2-40B4-BE49-F238E27FC236}">
                <a16:creationId xmlns:a16="http://schemas.microsoft.com/office/drawing/2014/main" id="{73C9F9A2-2309-4B23-BAF8-F9D73F9FC4ED}"/>
              </a:ext>
            </a:extLst>
          </p:cNvPr>
          <p:cNvSpPr txBox="1"/>
          <p:nvPr/>
        </p:nvSpPr>
        <p:spPr>
          <a:xfrm>
            <a:off x="10417655" y="2178450"/>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Dist_2</a:t>
            </a:r>
          </a:p>
        </p:txBody>
      </p:sp>
      <p:sp>
        <p:nvSpPr>
          <p:cNvPr id="24" name="Cylinder 23">
            <a:extLst>
              <a:ext uri="{FF2B5EF4-FFF2-40B4-BE49-F238E27FC236}">
                <a16:creationId xmlns:a16="http://schemas.microsoft.com/office/drawing/2014/main" id="{DED9F8CD-6389-4ED0-A2B8-D561CAF6289E}"/>
              </a:ext>
            </a:extLst>
          </p:cNvPr>
          <p:cNvSpPr/>
          <p:nvPr/>
        </p:nvSpPr>
        <p:spPr>
          <a:xfrm>
            <a:off x="7153543" y="2831273"/>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5" name="TextBox 24">
            <a:extLst>
              <a:ext uri="{FF2B5EF4-FFF2-40B4-BE49-F238E27FC236}">
                <a16:creationId xmlns:a16="http://schemas.microsoft.com/office/drawing/2014/main" id="{C7AC39EA-FD26-4253-83FB-637951C21615}"/>
              </a:ext>
            </a:extLst>
          </p:cNvPr>
          <p:cNvSpPr txBox="1"/>
          <p:nvPr/>
        </p:nvSpPr>
        <p:spPr>
          <a:xfrm>
            <a:off x="10417655" y="2964311"/>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Dist_3</a:t>
            </a:r>
          </a:p>
        </p:txBody>
      </p:sp>
      <p:sp>
        <p:nvSpPr>
          <p:cNvPr id="26" name="Cylinder 25">
            <a:extLst>
              <a:ext uri="{FF2B5EF4-FFF2-40B4-BE49-F238E27FC236}">
                <a16:creationId xmlns:a16="http://schemas.microsoft.com/office/drawing/2014/main" id="{4D79FD2E-3D8F-4F50-8E0B-FC16DEAE7994}"/>
              </a:ext>
            </a:extLst>
          </p:cNvPr>
          <p:cNvSpPr/>
          <p:nvPr/>
        </p:nvSpPr>
        <p:spPr>
          <a:xfrm>
            <a:off x="7153543" y="354903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7" name="TextBox 26">
            <a:extLst>
              <a:ext uri="{FF2B5EF4-FFF2-40B4-BE49-F238E27FC236}">
                <a16:creationId xmlns:a16="http://schemas.microsoft.com/office/drawing/2014/main" id="{5FB38186-3B83-45BB-81E1-2A52C2579ED2}"/>
              </a:ext>
            </a:extLst>
          </p:cNvPr>
          <p:cNvSpPr txBox="1"/>
          <p:nvPr/>
        </p:nvSpPr>
        <p:spPr>
          <a:xfrm>
            <a:off x="10417655" y="368207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Dist_4</a:t>
            </a:r>
          </a:p>
        </p:txBody>
      </p:sp>
      <p:sp>
        <p:nvSpPr>
          <p:cNvPr id="28" name="Cylinder 27">
            <a:extLst>
              <a:ext uri="{FF2B5EF4-FFF2-40B4-BE49-F238E27FC236}">
                <a16:creationId xmlns:a16="http://schemas.microsoft.com/office/drawing/2014/main" id="{42CFD634-A828-41EF-811B-C528DFE11330}"/>
              </a:ext>
            </a:extLst>
          </p:cNvPr>
          <p:cNvSpPr/>
          <p:nvPr/>
        </p:nvSpPr>
        <p:spPr>
          <a:xfrm>
            <a:off x="7153543" y="433489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29" name="TextBox 28">
            <a:extLst>
              <a:ext uri="{FF2B5EF4-FFF2-40B4-BE49-F238E27FC236}">
                <a16:creationId xmlns:a16="http://schemas.microsoft.com/office/drawing/2014/main" id="{7F9162E3-C54B-4D4B-9719-C964206A54C9}"/>
              </a:ext>
            </a:extLst>
          </p:cNvPr>
          <p:cNvSpPr txBox="1"/>
          <p:nvPr/>
        </p:nvSpPr>
        <p:spPr>
          <a:xfrm>
            <a:off x="10417655" y="4467933"/>
            <a:ext cx="802024" cy="382308"/>
          </a:xfrm>
          <a:prstGeom prst="rect">
            <a:avLst/>
          </a:prstGeom>
          <a:noFill/>
        </p:spPr>
        <p:txBody>
          <a:bodyPr wrap="none" rtlCol="0">
            <a:spAutoFit/>
          </a:bodyPr>
          <a:lstStyle/>
          <a:p>
            <a:pPr defTabSz="932597"/>
            <a:r>
              <a:rPr lang="en-US" sz="1836" dirty="0">
                <a:solidFill>
                  <a:prstClr val="black"/>
                </a:solidFill>
                <a:latin typeface="Calibri" panose="020F0502020204030204"/>
              </a:rPr>
              <a:t>Dist_5</a:t>
            </a:r>
          </a:p>
        </p:txBody>
      </p:sp>
      <p:sp>
        <p:nvSpPr>
          <p:cNvPr id="30" name="Cylinder 29">
            <a:extLst>
              <a:ext uri="{FF2B5EF4-FFF2-40B4-BE49-F238E27FC236}">
                <a16:creationId xmlns:a16="http://schemas.microsoft.com/office/drawing/2014/main" id="{90CD3E74-E464-427E-A777-978E806677B8}"/>
              </a:ext>
            </a:extLst>
          </p:cNvPr>
          <p:cNvSpPr/>
          <p:nvPr/>
        </p:nvSpPr>
        <p:spPr>
          <a:xfrm>
            <a:off x="7153543" y="5120756"/>
            <a:ext cx="3264112" cy="652822"/>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932597"/>
            <a:endParaRPr lang="en-US" sz="1224" dirty="0">
              <a:solidFill>
                <a:prstClr val="black"/>
              </a:solidFill>
              <a:latin typeface="Times New Roman" panose="02020603050405020304" pitchFamily="18" charset="0"/>
              <a:ea typeface="Times New Roman" panose="02020603050405020304" pitchFamily="18" charset="0"/>
            </a:endParaRPr>
          </a:p>
        </p:txBody>
      </p:sp>
      <p:sp>
        <p:nvSpPr>
          <p:cNvPr id="31" name="TextBox 30">
            <a:extLst>
              <a:ext uri="{FF2B5EF4-FFF2-40B4-BE49-F238E27FC236}">
                <a16:creationId xmlns:a16="http://schemas.microsoft.com/office/drawing/2014/main" id="{598F69B7-5CDF-47FB-B47F-4CB4D4F1F333}"/>
              </a:ext>
            </a:extLst>
          </p:cNvPr>
          <p:cNvSpPr txBox="1"/>
          <p:nvPr/>
        </p:nvSpPr>
        <p:spPr>
          <a:xfrm>
            <a:off x="10417655" y="5253794"/>
            <a:ext cx="820033" cy="374846"/>
          </a:xfrm>
          <a:prstGeom prst="rect">
            <a:avLst/>
          </a:prstGeom>
          <a:noFill/>
        </p:spPr>
        <p:txBody>
          <a:bodyPr wrap="none" rtlCol="0">
            <a:spAutoFit/>
          </a:bodyPr>
          <a:lstStyle/>
          <a:p>
            <a:pPr defTabSz="932597"/>
            <a:r>
              <a:rPr lang="en-US" sz="1836" dirty="0" err="1">
                <a:solidFill>
                  <a:prstClr val="black"/>
                </a:solidFill>
                <a:latin typeface="Calibri" panose="020F0502020204030204"/>
              </a:rPr>
              <a:t>Dist_N</a:t>
            </a:r>
            <a:endParaRPr lang="en-US" sz="1836" dirty="0">
              <a:solidFill>
                <a:prstClr val="black"/>
              </a:solidFill>
              <a:latin typeface="Calibri" panose="020F0502020204030204"/>
            </a:endParaRPr>
          </a:p>
        </p:txBody>
      </p:sp>
      <p:sp>
        <p:nvSpPr>
          <p:cNvPr id="2" name="Title 1">
            <a:extLst>
              <a:ext uri="{FF2B5EF4-FFF2-40B4-BE49-F238E27FC236}">
                <a16:creationId xmlns:a16="http://schemas.microsoft.com/office/drawing/2014/main" id="{C4E0AB56-B4DD-45F7-AF49-8DED92EB38D6}"/>
              </a:ext>
            </a:extLst>
          </p:cNvPr>
          <p:cNvSpPr>
            <a:spLocks noGrp="1"/>
          </p:cNvSpPr>
          <p:nvPr>
            <p:ph type="title"/>
          </p:nvPr>
        </p:nvSpPr>
        <p:spPr/>
        <p:txBody>
          <a:bodyPr/>
          <a:lstStyle/>
          <a:p>
            <a:r>
              <a:rPr lang="en-US" dirty="0"/>
              <a:t>Round Robin Distributed</a:t>
            </a:r>
          </a:p>
        </p:txBody>
      </p:sp>
      <p:graphicFrame>
        <p:nvGraphicFramePr>
          <p:cNvPr id="4" name="Table 3">
            <a:extLst>
              <a:ext uri="{FF2B5EF4-FFF2-40B4-BE49-F238E27FC236}">
                <a16:creationId xmlns:a16="http://schemas.microsoft.com/office/drawing/2014/main" id="{B0EBAB77-A3D1-4672-B693-1F14CFDC4FB5}"/>
              </a:ext>
            </a:extLst>
          </p:cNvPr>
          <p:cNvGraphicFramePr>
            <a:graphicFrameLocks noGrp="1"/>
          </p:cNvGraphicFramePr>
          <p:nvPr>
            <p:extLst/>
          </p:nvPr>
        </p:nvGraphicFramePr>
        <p:xfrm>
          <a:off x="1036637" y="2656378"/>
          <a:ext cx="2937702" cy="4250396"/>
        </p:xfrm>
        <a:graphic>
          <a:graphicData uri="http://schemas.openxmlformats.org/drawingml/2006/table">
            <a:tbl>
              <a:tblPr firstRow="1" bandRow="1">
                <a:tableStyleId>{5C22544A-7EE6-4342-B048-85BDC9FD1C3A}</a:tableStyleId>
              </a:tblPr>
              <a:tblGrid>
                <a:gridCol w="979234">
                  <a:extLst>
                    <a:ext uri="{9D8B030D-6E8A-4147-A177-3AD203B41FA5}">
                      <a16:colId xmlns:a16="http://schemas.microsoft.com/office/drawing/2014/main" val="3218981169"/>
                    </a:ext>
                  </a:extLst>
                </a:gridCol>
                <a:gridCol w="979234">
                  <a:extLst>
                    <a:ext uri="{9D8B030D-6E8A-4147-A177-3AD203B41FA5}">
                      <a16:colId xmlns:a16="http://schemas.microsoft.com/office/drawing/2014/main" val="3419172996"/>
                    </a:ext>
                  </a:extLst>
                </a:gridCol>
                <a:gridCol w="979234">
                  <a:extLst>
                    <a:ext uri="{9D8B030D-6E8A-4147-A177-3AD203B41FA5}">
                      <a16:colId xmlns:a16="http://schemas.microsoft.com/office/drawing/2014/main" val="2111721511"/>
                    </a:ext>
                  </a:extLst>
                </a:gridCol>
              </a:tblGrid>
              <a:tr h="3108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err="1"/>
                        <a:t>AccountID</a:t>
                      </a:r>
                      <a:endParaRPr lang="en-US" sz="1400"/>
                    </a:p>
                  </a:txBody>
                  <a:tcPr marL="93260" marR="93260" marT="46630" marB="46630"/>
                </a:tc>
                <a:tc>
                  <a:txBody>
                    <a:bodyPr/>
                    <a:lstStyle/>
                    <a:p>
                      <a:r>
                        <a:rPr lang="en-US" sz="1400" err="1"/>
                        <a:t>SalesAmt</a:t>
                      </a:r>
                      <a:endParaRPr lang="en-US" sz="1400"/>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1243094743"/>
                  </a:ext>
                </a:extLst>
              </a:tr>
              <a:tr h="310868">
                <a:tc>
                  <a:txBody>
                    <a:bodyPr/>
                    <a:lstStyle/>
                    <a:p>
                      <a:r>
                        <a:rPr lang="en-US" sz="1400" dirty="0"/>
                        <a:t>47</a:t>
                      </a:r>
                    </a:p>
                  </a:txBody>
                  <a:tcPr marL="93260" marR="93260" marT="46630" marB="46630"/>
                </a:tc>
                <a:tc>
                  <a:txBody>
                    <a:bodyPr/>
                    <a:lstStyle/>
                    <a:p>
                      <a:r>
                        <a:rPr lang="en-US" sz="140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112107461"/>
                  </a:ext>
                </a:extLst>
              </a:tr>
              <a:tr h="310868">
                <a:tc>
                  <a:txBody>
                    <a:bodyPr/>
                    <a:lstStyle/>
                    <a:p>
                      <a:r>
                        <a:rPr lang="en-US" sz="1400"/>
                        <a:t>36</a:t>
                      </a:r>
                    </a:p>
                  </a:txBody>
                  <a:tcPr marL="93260" marR="93260" marT="46630" marB="46630"/>
                </a:tc>
                <a:tc>
                  <a:txBody>
                    <a:bodyPr/>
                    <a:lstStyle/>
                    <a:p>
                      <a:r>
                        <a:rPr lang="en-US" sz="140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572572261"/>
                  </a:ext>
                </a:extLst>
              </a:tr>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2773898322"/>
                  </a:ext>
                </a:extLst>
              </a:tr>
              <a:tr h="310868">
                <a:tc>
                  <a:txBody>
                    <a:bodyPr/>
                    <a:lstStyle/>
                    <a:p>
                      <a:r>
                        <a:rPr lang="en-US" sz="1400"/>
                        <a:t>25</a:t>
                      </a:r>
                    </a:p>
                  </a:txBody>
                  <a:tcPr marL="93260" marR="93260" marT="46630" marB="46630"/>
                </a:tc>
                <a:tc>
                  <a:txBody>
                    <a:bodyPr/>
                    <a:lstStyle/>
                    <a:p>
                      <a:r>
                        <a:rPr lang="en-US" sz="1400" dirty="0"/>
                        <a:t>$4,567.69</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819235427"/>
                  </a:ext>
                </a:extLst>
              </a:tr>
              <a:tr h="310868">
                <a:tc>
                  <a:txBody>
                    <a:bodyPr/>
                    <a:lstStyle/>
                    <a:p>
                      <a:r>
                        <a:rPr lang="en-US" sz="1400"/>
                        <a:t>48</a:t>
                      </a:r>
                    </a:p>
                  </a:txBody>
                  <a:tcPr marL="93260" marR="93260" marT="46630" marB="46630"/>
                </a:tc>
                <a:tc>
                  <a:txBody>
                    <a:bodyPr/>
                    <a:lstStyle/>
                    <a:p>
                      <a:r>
                        <a:rPr lang="en-US" sz="1400" dirty="0"/>
                        <a:t>$5,678.70</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1157613420"/>
                  </a:ext>
                </a:extLst>
              </a:tr>
              <a:tr h="310868">
                <a:tc>
                  <a:txBody>
                    <a:bodyPr/>
                    <a:lstStyle/>
                    <a:p>
                      <a:r>
                        <a:rPr lang="en-US" sz="1400"/>
                        <a:t>37</a:t>
                      </a:r>
                    </a:p>
                  </a:txBody>
                  <a:tcPr marL="93260" marR="93260" marT="46630" marB="46630"/>
                </a:tc>
                <a:tc>
                  <a:txBody>
                    <a:bodyPr/>
                    <a:lstStyle/>
                    <a:p>
                      <a:r>
                        <a:rPr lang="en-US" sz="1400" dirty="0"/>
                        <a:t>$6,789.81</a:t>
                      </a:r>
                    </a:p>
                  </a:txBody>
                  <a:tcPr marL="93260" marR="93260" marT="46630" marB="46630"/>
                </a:tc>
                <a:tc>
                  <a:txBody>
                    <a:bodyPr/>
                    <a:lstStyle/>
                    <a:p>
                      <a:r>
                        <a:rPr lang="en-US" sz="1400"/>
                        <a:t>…</a:t>
                      </a:r>
                    </a:p>
                  </a:txBody>
                  <a:tcPr marL="93260" marR="93260" marT="46630" marB="46630"/>
                </a:tc>
                <a:extLst>
                  <a:ext uri="{0D108BD9-81ED-4DB2-BD59-A6C34878D82A}">
                    <a16:rowId xmlns:a16="http://schemas.microsoft.com/office/drawing/2014/main" val="3562106044"/>
                  </a:ext>
                </a:extLst>
              </a:tr>
              <a:tr h="310868">
                <a:tc>
                  <a:txBody>
                    <a:bodyPr/>
                    <a:lstStyle/>
                    <a:p>
                      <a:r>
                        <a:rPr lang="en-US" sz="1400" dirty="0"/>
                        <a:t>42</a:t>
                      </a:r>
                    </a:p>
                  </a:txBody>
                  <a:tcPr marL="93260" marR="93260" marT="46630" marB="46630"/>
                </a:tc>
                <a:tc>
                  <a:txBody>
                    <a:bodyPr/>
                    <a:lstStyle/>
                    <a:p>
                      <a:r>
                        <a:rPr lang="en-US" sz="1400" dirty="0"/>
                        <a:t>$1,632.25</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3348694252"/>
                  </a:ext>
                </a:extLst>
              </a:tr>
              <a:tr h="310868">
                <a:tc>
                  <a:txBody>
                    <a:bodyPr/>
                    <a:lstStyle/>
                    <a:p>
                      <a:r>
                        <a:rPr lang="en-US" sz="1400" dirty="0"/>
                        <a:t>88</a:t>
                      </a:r>
                    </a:p>
                  </a:txBody>
                  <a:tcPr marL="93260" marR="93260" marT="46630" marB="46630"/>
                </a:tc>
                <a:tc>
                  <a:txBody>
                    <a:bodyPr/>
                    <a:lstStyle/>
                    <a:p>
                      <a:r>
                        <a:rPr lang="en-US" sz="1400" dirty="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450589330"/>
                  </a:ext>
                </a:extLst>
              </a:tr>
              <a:tr h="310868">
                <a:tc>
                  <a:txBody>
                    <a:bodyPr/>
                    <a:lstStyle/>
                    <a:p>
                      <a:r>
                        <a:rPr lang="en-US" sz="1400" dirty="0"/>
                        <a:t>52</a:t>
                      </a:r>
                    </a:p>
                  </a:txBody>
                  <a:tcPr marL="93260" marR="93260" marT="46630" marB="46630"/>
                </a:tc>
                <a:tc>
                  <a:txBody>
                    <a:bodyPr/>
                    <a:lstStyle/>
                    <a:p>
                      <a:r>
                        <a:rPr lang="en-US" sz="1400" dirty="0"/>
                        <a:t>$7,892.81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1141457860"/>
                  </a:ext>
                </a:extLst>
              </a:tr>
              <a:tr h="310868">
                <a:tc>
                  <a:txBody>
                    <a:bodyPr/>
                    <a:lstStyle/>
                    <a:p>
                      <a:r>
                        <a:rPr lang="en-US" sz="1400" dirty="0"/>
                        <a:t>91</a:t>
                      </a:r>
                    </a:p>
                  </a:txBody>
                  <a:tcPr marL="93260" marR="93260" marT="46630" marB="46630"/>
                </a:tc>
                <a:tc>
                  <a:txBody>
                    <a:bodyPr/>
                    <a:lstStyle/>
                    <a:p>
                      <a:r>
                        <a:rPr lang="en-US" sz="1400" dirty="0"/>
                        <a:t>$9,549.64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57984703"/>
                  </a:ext>
                </a:extLst>
              </a:tr>
              <a:tr h="310868">
                <a:tc>
                  <a:txBody>
                    <a:bodyPr/>
                    <a:lstStyle/>
                    <a:p>
                      <a:r>
                        <a:rPr lang="en-US" sz="1400" dirty="0"/>
                        <a:t>66</a:t>
                      </a:r>
                    </a:p>
                  </a:txBody>
                  <a:tcPr marL="93260" marR="93260" marT="46630" marB="46630"/>
                </a:tc>
                <a:tc>
                  <a:txBody>
                    <a:bodyPr/>
                    <a:lstStyle/>
                    <a:p>
                      <a:r>
                        <a:rPr lang="en-US" sz="1400" dirty="0"/>
                        <a:t>$2,498.14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2577836276"/>
                  </a:ext>
                </a:extLst>
              </a:tr>
              <a:tr h="310868">
                <a:tc>
                  <a:txBody>
                    <a:bodyPr/>
                    <a:lstStyle/>
                    <a:p>
                      <a:r>
                        <a:rPr lang="en-US" sz="1400" dirty="0"/>
                        <a:t>23</a:t>
                      </a:r>
                    </a:p>
                  </a:txBody>
                  <a:tcPr marL="93260" marR="93260" marT="46630" marB="46630"/>
                </a:tc>
                <a:tc>
                  <a:txBody>
                    <a:bodyPr/>
                    <a:lstStyle/>
                    <a:p>
                      <a:r>
                        <a:rPr lang="en-US" sz="1400" dirty="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877249986"/>
                  </a:ext>
                </a:extLst>
              </a:tr>
            </a:tbl>
          </a:graphicData>
        </a:graphic>
      </p:graphicFrame>
      <p:sp>
        <p:nvSpPr>
          <p:cNvPr id="5" name="TextBox 4">
            <a:extLst>
              <a:ext uri="{FF2B5EF4-FFF2-40B4-BE49-F238E27FC236}">
                <a16:creationId xmlns:a16="http://schemas.microsoft.com/office/drawing/2014/main" id="{7FC4699F-07A0-4F7A-9143-C74AAE17DD94}"/>
              </a:ext>
            </a:extLst>
          </p:cNvPr>
          <p:cNvSpPr txBox="1"/>
          <p:nvPr/>
        </p:nvSpPr>
        <p:spPr>
          <a:xfrm>
            <a:off x="730756" y="1982624"/>
            <a:ext cx="3589815"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dirty="0" err="1">
                <a:gradFill>
                  <a:gsLst>
                    <a:gs pos="2917">
                      <a:prstClr val="black"/>
                    </a:gs>
                    <a:gs pos="30000">
                      <a:prstClr val="black"/>
                    </a:gs>
                  </a:gsLst>
                  <a:lin ang="5400000" scaled="0"/>
                </a:gradFill>
                <a:latin typeface="Calibri" panose="020F0502020204030204"/>
              </a:rPr>
              <a:t>ProductSales</a:t>
            </a:r>
            <a:r>
              <a:rPr lang="en-US" sz="2448" dirty="0">
                <a:gradFill>
                  <a:gsLst>
                    <a:gs pos="2917">
                      <a:prstClr val="black"/>
                    </a:gs>
                    <a:gs pos="30000">
                      <a:prstClr val="black"/>
                    </a:gs>
                  </a:gsLst>
                  <a:lin ang="5400000" scaled="0"/>
                </a:gradFill>
                <a:latin typeface="Calibri" panose="020F0502020204030204"/>
              </a:rPr>
              <a:t> – Raw Data</a:t>
            </a:r>
          </a:p>
        </p:txBody>
      </p:sp>
      <p:graphicFrame>
        <p:nvGraphicFramePr>
          <p:cNvPr id="8" name="Table 7">
            <a:extLst>
              <a:ext uri="{FF2B5EF4-FFF2-40B4-BE49-F238E27FC236}">
                <a16:creationId xmlns:a16="http://schemas.microsoft.com/office/drawing/2014/main" id="{CA99B976-D9BF-489F-973E-DC40F6AADB4B}"/>
              </a:ext>
            </a:extLst>
          </p:cNvPr>
          <p:cNvGraphicFramePr>
            <a:graphicFrameLocks noGrp="1"/>
          </p:cNvGraphicFramePr>
          <p:nvPr>
            <p:extLst/>
          </p:nvPr>
        </p:nvGraphicFramePr>
        <p:xfrm>
          <a:off x="1023395" y="2932708"/>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47</a:t>
                      </a:r>
                    </a:p>
                  </a:txBody>
                  <a:tcPr marL="93260" marR="93260" marT="46630" marB="46630"/>
                </a:tc>
                <a:tc>
                  <a:txBody>
                    <a:bodyPr/>
                    <a:lstStyle/>
                    <a:p>
                      <a:r>
                        <a:rPr lang="en-US" sz="1400" dirty="0"/>
                        <a:t>$1,234.36</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9" name="Table 8">
            <a:extLst>
              <a:ext uri="{FF2B5EF4-FFF2-40B4-BE49-F238E27FC236}">
                <a16:creationId xmlns:a16="http://schemas.microsoft.com/office/drawing/2014/main" id="{6E81BADA-DD59-4E3B-BB0A-06D68EE84EA7}"/>
              </a:ext>
            </a:extLst>
          </p:cNvPr>
          <p:cNvGraphicFramePr>
            <a:graphicFrameLocks noGrp="1"/>
          </p:cNvGraphicFramePr>
          <p:nvPr>
            <p:extLst/>
          </p:nvPr>
        </p:nvGraphicFramePr>
        <p:xfrm>
          <a:off x="1023395" y="3250768"/>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36</a:t>
                      </a:r>
                    </a:p>
                  </a:txBody>
                  <a:tcPr marL="93260" marR="93260" marT="46630" marB="46630"/>
                </a:tc>
                <a:tc>
                  <a:txBody>
                    <a:bodyPr/>
                    <a:lstStyle/>
                    <a:p>
                      <a:r>
                        <a:rPr lang="en-US" sz="1400" dirty="0"/>
                        <a:t>$2,345.47</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4" name="Table 33">
            <a:extLst>
              <a:ext uri="{FF2B5EF4-FFF2-40B4-BE49-F238E27FC236}">
                <a16:creationId xmlns:a16="http://schemas.microsoft.com/office/drawing/2014/main" id="{500844EC-11A5-4080-B58B-5A941B67EABF}"/>
              </a:ext>
            </a:extLst>
          </p:cNvPr>
          <p:cNvGraphicFramePr>
            <a:graphicFrameLocks noGrp="1"/>
          </p:cNvGraphicFramePr>
          <p:nvPr>
            <p:extLst/>
          </p:nvPr>
        </p:nvGraphicFramePr>
        <p:xfrm>
          <a:off x="1023395" y="356882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14</a:t>
                      </a:r>
                    </a:p>
                  </a:txBody>
                  <a:tcPr marL="93260" marR="93260" marT="46630" marB="46630"/>
                </a:tc>
                <a:tc>
                  <a:txBody>
                    <a:bodyPr/>
                    <a:lstStyle/>
                    <a:p>
                      <a:r>
                        <a:rPr lang="en-US" sz="1400" dirty="0"/>
                        <a:t>$3,456.58</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5" name="Table 34">
            <a:extLst>
              <a:ext uri="{FF2B5EF4-FFF2-40B4-BE49-F238E27FC236}">
                <a16:creationId xmlns:a16="http://schemas.microsoft.com/office/drawing/2014/main" id="{7F74CE80-0FDB-4D93-A32C-EC14984FF482}"/>
              </a:ext>
            </a:extLst>
          </p:cNvPr>
          <p:cNvGraphicFramePr>
            <a:graphicFrameLocks noGrp="1"/>
          </p:cNvGraphicFramePr>
          <p:nvPr>
            <p:extLst/>
          </p:nvPr>
        </p:nvGraphicFramePr>
        <p:xfrm>
          <a:off x="1023395" y="388688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25</a:t>
                      </a:r>
                    </a:p>
                  </a:txBody>
                  <a:tcPr marL="93260" marR="93260" marT="46630" marB="46630"/>
                </a:tc>
                <a:tc>
                  <a:txBody>
                    <a:bodyPr/>
                    <a:lstStyle/>
                    <a:p>
                      <a:r>
                        <a:rPr lang="en-US" sz="1400" dirty="0"/>
                        <a:t>$4,567.69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6" name="Table 35">
            <a:extLst>
              <a:ext uri="{FF2B5EF4-FFF2-40B4-BE49-F238E27FC236}">
                <a16:creationId xmlns:a16="http://schemas.microsoft.com/office/drawing/2014/main" id="{997BCEEA-68B0-4A31-8F05-BC213E307513}"/>
              </a:ext>
            </a:extLst>
          </p:cNvPr>
          <p:cNvGraphicFramePr>
            <a:graphicFrameLocks noGrp="1"/>
          </p:cNvGraphicFramePr>
          <p:nvPr>
            <p:extLst/>
          </p:nvPr>
        </p:nvGraphicFramePr>
        <p:xfrm>
          <a:off x="1023395" y="419660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48</a:t>
                      </a:r>
                    </a:p>
                  </a:txBody>
                  <a:tcPr marL="93260" marR="93260" marT="46630" marB="46630"/>
                </a:tc>
                <a:tc>
                  <a:txBody>
                    <a:bodyPr/>
                    <a:lstStyle/>
                    <a:p>
                      <a:r>
                        <a:rPr lang="en-US" sz="1400" dirty="0"/>
                        <a:t>$5,678.70</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37" name="Table 36">
            <a:extLst>
              <a:ext uri="{FF2B5EF4-FFF2-40B4-BE49-F238E27FC236}">
                <a16:creationId xmlns:a16="http://schemas.microsoft.com/office/drawing/2014/main" id="{4A08BDCC-2C1F-41C6-90E5-D84DF9158BA0}"/>
              </a:ext>
            </a:extLst>
          </p:cNvPr>
          <p:cNvGraphicFramePr>
            <a:graphicFrameLocks noGrp="1"/>
          </p:cNvGraphicFramePr>
          <p:nvPr>
            <p:extLst/>
          </p:nvPr>
        </p:nvGraphicFramePr>
        <p:xfrm>
          <a:off x="1023395" y="4514666"/>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37</a:t>
                      </a:r>
                    </a:p>
                  </a:txBody>
                  <a:tcPr marL="93260" marR="93260" marT="46630" marB="46630"/>
                </a:tc>
                <a:tc>
                  <a:txBody>
                    <a:bodyPr/>
                    <a:lstStyle/>
                    <a:p>
                      <a:r>
                        <a:rPr lang="en-US" sz="1400" dirty="0"/>
                        <a:t>$6,789.81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pic>
        <p:nvPicPr>
          <p:cNvPr id="3" name="Picture 2">
            <a:extLst>
              <a:ext uri="{FF2B5EF4-FFF2-40B4-BE49-F238E27FC236}">
                <a16:creationId xmlns:a16="http://schemas.microsoft.com/office/drawing/2014/main" id="{0C79883C-4D6A-4729-8EEF-210C942E3D67}"/>
              </a:ext>
            </a:extLst>
          </p:cNvPr>
          <p:cNvPicPr>
            <a:picLocks noChangeAspect="1"/>
          </p:cNvPicPr>
          <p:nvPr/>
        </p:nvPicPr>
        <p:blipFill>
          <a:blip r:embed="rId3"/>
          <a:stretch>
            <a:fillRect/>
          </a:stretch>
        </p:blipFill>
        <p:spPr>
          <a:xfrm>
            <a:off x="8970962" y="296862"/>
            <a:ext cx="2962275" cy="657225"/>
          </a:xfrm>
          <a:prstGeom prst="rect">
            <a:avLst/>
          </a:prstGeom>
        </p:spPr>
      </p:pic>
      <p:graphicFrame>
        <p:nvGraphicFramePr>
          <p:cNvPr id="40" name="Table 39">
            <a:extLst>
              <a:ext uri="{FF2B5EF4-FFF2-40B4-BE49-F238E27FC236}">
                <a16:creationId xmlns:a16="http://schemas.microsoft.com/office/drawing/2014/main" id="{39F0283D-1ABE-45FA-8EA0-7DED0A5145F8}"/>
              </a:ext>
            </a:extLst>
          </p:cNvPr>
          <p:cNvGraphicFramePr>
            <a:graphicFrameLocks noGrp="1"/>
          </p:cNvGraphicFramePr>
          <p:nvPr>
            <p:extLst/>
          </p:nvPr>
        </p:nvGraphicFramePr>
        <p:xfrm>
          <a:off x="1023395" y="4837377"/>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42</a:t>
                      </a:r>
                    </a:p>
                  </a:txBody>
                  <a:tcPr marL="93260" marR="93260" marT="46630" marB="46630"/>
                </a:tc>
                <a:tc>
                  <a:txBody>
                    <a:bodyPr/>
                    <a:lstStyle/>
                    <a:p>
                      <a:r>
                        <a:rPr lang="en-US" sz="1400" dirty="0"/>
                        <a:t>$1,632.25</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1" name="Table 40">
            <a:extLst>
              <a:ext uri="{FF2B5EF4-FFF2-40B4-BE49-F238E27FC236}">
                <a16:creationId xmlns:a16="http://schemas.microsoft.com/office/drawing/2014/main" id="{F407E3B8-0B6D-4785-AD94-B4DB3582F6DC}"/>
              </a:ext>
            </a:extLst>
          </p:cNvPr>
          <p:cNvGraphicFramePr>
            <a:graphicFrameLocks noGrp="1"/>
          </p:cNvGraphicFramePr>
          <p:nvPr>
            <p:extLst/>
          </p:nvPr>
        </p:nvGraphicFramePr>
        <p:xfrm>
          <a:off x="1023395" y="5155437"/>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88</a:t>
                      </a:r>
                    </a:p>
                  </a:txBody>
                  <a:tcPr marL="93260" marR="93260" marT="46630" marB="46630"/>
                </a:tc>
                <a:tc>
                  <a:txBody>
                    <a:bodyPr/>
                    <a:lstStyle/>
                    <a:p>
                      <a:r>
                        <a:rPr lang="en-US" sz="1400" dirty="0"/>
                        <a:t>$4,453.21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2" name="Table 41">
            <a:extLst>
              <a:ext uri="{FF2B5EF4-FFF2-40B4-BE49-F238E27FC236}">
                <a16:creationId xmlns:a16="http://schemas.microsoft.com/office/drawing/2014/main" id="{B51A890E-173A-4551-BE14-3C50ACC5FEDA}"/>
              </a:ext>
            </a:extLst>
          </p:cNvPr>
          <p:cNvGraphicFramePr>
            <a:graphicFrameLocks noGrp="1"/>
          </p:cNvGraphicFramePr>
          <p:nvPr>
            <p:extLst/>
          </p:nvPr>
        </p:nvGraphicFramePr>
        <p:xfrm>
          <a:off x="1023395" y="547349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52</a:t>
                      </a:r>
                    </a:p>
                  </a:txBody>
                  <a:tcPr marL="93260" marR="93260" marT="46630" marB="46630"/>
                </a:tc>
                <a:tc>
                  <a:txBody>
                    <a:bodyPr/>
                    <a:lstStyle/>
                    <a:p>
                      <a:r>
                        <a:rPr lang="en-US" sz="1400" dirty="0"/>
                        <a:t>$7,892.81</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3" name="Table 42">
            <a:extLst>
              <a:ext uri="{FF2B5EF4-FFF2-40B4-BE49-F238E27FC236}">
                <a16:creationId xmlns:a16="http://schemas.microsoft.com/office/drawing/2014/main" id="{1FFF6AE1-AB2E-406D-B2C8-E4B9C094A248}"/>
              </a:ext>
            </a:extLst>
          </p:cNvPr>
          <p:cNvGraphicFramePr>
            <a:graphicFrameLocks noGrp="1"/>
          </p:cNvGraphicFramePr>
          <p:nvPr>
            <p:extLst/>
          </p:nvPr>
        </p:nvGraphicFramePr>
        <p:xfrm>
          <a:off x="1023395" y="579155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91</a:t>
                      </a:r>
                    </a:p>
                  </a:txBody>
                  <a:tcPr marL="93260" marR="93260" marT="46630" marB="46630"/>
                </a:tc>
                <a:tc>
                  <a:txBody>
                    <a:bodyPr/>
                    <a:lstStyle/>
                    <a:p>
                      <a:r>
                        <a:rPr lang="en-US" sz="1400" dirty="0"/>
                        <a:t>$9,549.64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4" name="Table 43">
            <a:extLst>
              <a:ext uri="{FF2B5EF4-FFF2-40B4-BE49-F238E27FC236}">
                <a16:creationId xmlns:a16="http://schemas.microsoft.com/office/drawing/2014/main" id="{BC9EE842-2C2E-47E1-A3C9-E6FD7FAC4A56}"/>
              </a:ext>
            </a:extLst>
          </p:cNvPr>
          <p:cNvGraphicFramePr>
            <a:graphicFrameLocks noGrp="1"/>
          </p:cNvGraphicFramePr>
          <p:nvPr>
            <p:extLst/>
          </p:nvPr>
        </p:nvGraphicFramePr>
        <p:xfrm>
          <a:off x="1023395" y="6101276"/>
          <a:ext cx="2937702" cy="310868"/>
        </p:xfrm>
        <a:graphic>
          <a:graphicData uri="http://schemas.openxmlformats.org/drawingml/2006/table">
            <a:tbl>
              <a:tblPr bandRow="1">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66</a:t>
                      </a:r>
                    </a:p>
                  </a:txBody>
                  <a:tcPr marL="93260" marR="93260" marT="46630" marB="46630"/>
                </a:tc>
                <a:tc>
                  <a:txBody>
                    <a:bodyPr/>
                    <a:lstStyle/>
                    <a:p>
                      <a:r>
                        <a:rPr lang="en-US" sz="1400" dirty="0"/>
                        <a:t>$2,498.14</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graphicFrame>
        <p:nvGraphicFramePr>
          <p:cNvPr id="45" name="Table 44">
            <a:extLst>
              <a:ext uri="{FF2B5EF4-FFF2-40B4-BE49-F238E27FC236}">
                <a16:creationId xmlns:a16="http://schemas.microsoft.com/office/drawing/2014/main" id="{9E31054A-DD43-4F1E-9A3F-5162D7DD7AA2}"/>
              </a:ext>
            </a:extLst>
          </p:cNvPr>
          <p:cNvGraphicFramePr>
            <a:graphicFrameLocks noGrp="1"/>
          </p:cNvGraphicFramePr>
          <p:nvPr>
            <p:extLst/>
          </p:nvPr>
        </p:nvGraphicFramePr>
        <p:xfrm>
          <a:off x="1023395" y="6419335"/>
          <a:ext cx="2937702" cy="310868"/>
        </p:xfrm>
        <a:graphic>
          <a:graphicData uri="http://schemas.openxmlformats.org/drawingml/2006/table">
            <a:tbl>
              <a:tblPr>
                <a:tableStyleId>{5C22544A-7EE6-4342-B048-85BDC9FD1C3A}</a:tableStyleId>
              </a:tblPr>
              <a:tblGrid>
                <a:gridCol w="979234">
                  <a:extLst>
                    <a:ext uri="{9D8B030D-6E8A-4147-A177-3AD203B41FA5}">
                      <a16:colId xmlns:a16="http://schemas.microsoft.com/office/drawing/2014/main" val="3245671635"/>
                    </a:ext>
                  </a:extLst>
                </a:gridCol>
                <a:gridCol w="979234">
                  <a:extLst>
                    <a:ext uri="{9D8B030D-6E8A-4147-A177-3AD203B41FA5}">
                      <a16:colId xmlns:a16="http://schemas.microsoft.com/office/drawing/2014/main" val="1088267922"/>
                    </a:ext>
                  </a:extLst>
                </a:gridCol>
                <a:gridCol w="979234">
                  <a:extLst>
                    <a:ext uri="{9D8B030D-6E8A-4147-A177-3AD203B41FA5}">
                      <a16:colId xmlns:a16="http://schemas.microsoft.com/office/drawing/2014/main" val="2485584186"/>
                    </a:ext>
                  </a:extLst>
                </a:gridCol>
              </a:tblGrid>
              <a:tr h="310868">
                <a:tc>
                  <a:txBody>
                    <a:bodyPr/>
                    <a:lstStyle/>
                    <a:p>
                      <a:r>
                        <a:rPr lang="en-US" sz="1400" dirty="0"/>
                        <a:t>23</a:t>
                      </a:r>
                    </a:p>
                  </a:txBody>
                  <a:tcPr marL="93260" marR="93260" marT="46630" marB="46630"/>
                </a:tc>
                <a:tc>
                  <a:txBody>
                    <a:bodyPr/>
                    <a:lstStyle/>
                    <a:p>
                      <a:r>
                        <a:rPr lang="en-US" sz="1400" dirty="0"/>
                        <a:t>$3,145.99</a:t>
                      </a:r>
                    </a:p>
                  </a:txBody>
                  <a:tcPr marL="93260" marR="93260" marT="46630" marB="46630"/>
                </a:tc>
                <a:tc>
                  <a:txBody>
                    <a:bodyPr/>
                    <a:lstStyle/>
                    <a:p>
                      <a:r>
                        <a:rPr lang="en-US" sz="1400" dirty="0"/>
                        <a:t>…</a:t>
                      </a:r>
                    </a:p>
                  </a:txBody>
                  <a:tcPr marL="93260" marR="93260" marT="46630" marB="46630"/>
                </a:tc>
                <a:extLst>
                  <a:ext uri="{0D108BD9-81ED-4DB2-BD59-A6C34878D82A}">
                    <a16:rowId xmlns:a16="http://schemas.microsoft.com/office/drawing/2014/main" val="942311680"/>
                  </a:ext>
                </a:extLst>
              </a:tr>
            </a:tbl>
          </a:graphicData>
        </a:graphic>
      </p:graphicFrame>
      <p:sp>
        <p:nvSpPr>
          <p:cNvPr id="32" name="TextBox 31">
            <a:extLst>
              <a:ext uri="{FF2B5EF4-FFF2-40B4-BE49-F238E27FC236}">
                <a16:creationId xmlns:a16="http://schemas.microsoft.com/office/drawing/2014/main" id="{03B745CE-D2CB-4057-A497-DE4E85D3C10B}"/>
              </a:ext>
            </a:extLst>
          </p:cNvPr>
          <p:cNvSpPr txBox="1"/>
          <p:nvPr/>
        </p:nvSpPr>
        <p:spPr>
          <a:xfrm>
            <a:off x="8612314" y="4800295"/>
            <a:ext cx="346570" cy="374846"/>
          </a:xfrm>
          <a:prstGeom prst="rect">
            <a:avLst/>
          </a:prstGeom>
          <a:noFill/>
        </p:spPr>
        <p:txBody>
          <a:bodyPr wrap="none" rtlCol="0">
            <a:spAutoFit/>
          </a:bodyPr>
          <a:lstStyle/>
          <a:p>
            <a:pPr defTabSz="932597"/>
            <a:r>
              <a:rPr lang="en-US" sz="1836" dirty="0">
                <a:solidFill>
                  <a:prstClr val="black"/>
                </a:solidFill>
                <a:latin typeface="Calibri" panose="020F0502020204030204"/>
              </a:rPr>
              <a:t>…</a:t>
            </a:r>
          </a:p>
        </p:txBody>
      </p:sp>
    </p:spTree>
    <p:extLst>
      <p:ext uri="{BB962C8B-B14F-4D97-AF65-F5344CB8AC3E}">
        <p14:creationId xmlns:p14="http://schemas.microsoft.com/office/powerpoint/2010/main" val="411989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0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3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6.25E-7 4.81481E-6 L 0.50599 -0.19491 " pathEditMode="relative" rAng="0" ptsTypes="AA">
                                      <p:cBhvr>
                                        <p:cTn id="64" dur="1000" fill="hold"/>
                                        <p:tgtEl>
                                          <p:spTgt spid="8"/>
                                        </p:tgtEl>
                                        <p:attrNameLst>
                                          <p:attrName>ppt_x</p:attrName>
                                          <p:attrName>ppt_y</p:attrName>
                                        </p:attrNameLst>
                                      </p:cBhvr>
                                      <p:rCtr x="25299" y="-9745"/>
                                    </p:animMotion>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42" presetClass="path" presetSubtype="0" accel="50000" decel="50000" fill="hold" nodeType="withEffect">
                                  <p:stCondLst>
                                    <p:cond delay="0"/>
                                  </p:stCondLst>
                                  <p:childTnLst>
                                    <p:animMotion origin="layout" path="M 1.52413E-6 -3.09578E-6 L 0.50791 -0.13504 " pathEditMode="relative" rAng="0" ptsTypes="AA">
                                      <p:cBhvr>
                                        <p:cTn id="70" dur="1000" fill="hold"/>
                                        <p:tgtEl>
                                          <p:spTgt spid="9"/>
                                        </p:tgtEl>
                                        <p:attrNameLst>
                                          <p:attrName>ppt_x</p:attrName>
                                          <p:attrName>ppt_y</p:attrName>
                                        </p:attrNameLst>
                                      </p:cBhvr>
                                      <p:rCtr x="25389" y="-6764"/>
                                    </p:animMotion>
                                  </p:childTnLst>
                                </p:cTn>
                              </p:par>
                            </p:childTnLst>
                          </p:cTn>
                        </p:par>
                        <p:par>
                          <p:cTn id="71" fill="hold">
                            <p:stCondLst>
                              <p:cond delay="1000"/>
                            </p:stCondLst>
                            <p:childTnLst>
                              <p:par>
                                <p:cTn id="72" presetID="1" presetClass="entr" presetSubtype="0" fill="hold" nodeType="after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42" presetClass="path" presetSubtype="0" accel="50000" decel="50000" fill="hold" nodeType="withEffect">
                                  <p:stCondLst>
                                    <p:cond delay="0"/>
                                  </p:stCondLst>
                                  <p:childTnLst>
                                    <p:animMotion origin="layout" path="M 1.52413E-6 4.25783E-6 L 0.50791 -0.06877 " pathEditMode="relative" rAng="0" ptsTypes="AA">
                                      <p:cBhvr>
                                        <p:cTn id="75" dur="1000" fill="hold"/>
                                        <p:tgtEl>
                                          <p:spTgt spid="34"/>
                                        </p:tgtEl>
                                        <p:attrNameLst>
                                          <p:attrName>ppt_x</p:attrName>
                                          <p:attrName>ppt_y</p:attrName>
                                        </p:attrNameLst>
                                      </p:cBhvr>
                                      <p:rCtr x="25389" y="-3450"/>
                                    </p:animMotion>
                                  </p:childTnLst>
                                </p:cTn>
                              </p:par>
                            </p:childTnLst>
                          </p:cTn>
                        </p:par>
                        <p:par>
                          <p:cTn id="76" fill="hold">
                            <p:stCondLst>
                              <p:cond delay="2000"/>
                            </p:stCondLst>
                            <p:childTnLst>
                              <p:par>
                                <p:cTn id="77" presetID="1" presetClass="entr" presetSubtype="0" fill="hold" nodeType="after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42" presetClass="path" presetSubtype="0" accel="50000" decel="50000" fill="hold" nodeType="withEffect">
                                  <p:stCondLst>
                                    <p:cond delay="0"/>
                                  </p:stCondLst>
                                  <p:childTnLst>
                                    <p:animMotion origin="layout" path="M 1.52413E-6 1.61144E-6 L 0.50791 -0.01929 " pathEditMode="relative" rAng="0" ptsTypes="AA">
                                      <p:cBhvr>
                                        <p:cTn id="80" dur="1000" fill="hold"/>
                                        <p:tgtEl>
                                          <p:spTgt spid="35"/>
                                        </p:tgtEl>
                                        <p:attrNameLst>
                                          <p:attrName>ppt_x</p:attrName>
                                          <p:attrName>ppt_y</p:attrName>
                                        </p:attrNameLst>
                                      </p:cBhvr>
                                      <p:rCtr x="25389" y="-976"/>
                                    </p:animMotion>
                                  </p:childTnLst>
                                </p:cTn>
                              </p:par>
                            </p:childTnLst>
                          </p:cTn>
                        </p:par>
                        <p:par>
                          <p:cTn id="81" fill="hold">
                            <p:stCondLst>
                              <p:cond delay="3000"/>
                            </p:stCondLst>
                            <p:childTnLst>
                              <p:par>
                                <p:cTn id="82" presetID="1" presetClass="entr" presetSubtype="0" fill="hold" nodeType="afterEffect">
                                  <p:stCondLst>
                                    <p:cond delay="0"/>
                                  </p:stCondLst>
                                  <p:childTnLst>
                                    <p:set>
                                      <p:cBhvr>
                                        <p:cTn id="83" dur="1" fill="hold">
                                          <p:stCondLst>
                                            <p:cond delay="0"/>
                                          </p:stCondLst>
                                        </p:cTn>
                                        <p:tgtEl>
                                          <p:spTgt spid="36"/>
                                        </p:tgtEl>
                                        <p:attrNameLst>
                                          <p:attrName>style.visibility</p:attrName>
                                        </p:attrNameLst>
                                      </p:cBhvr>
                                      <p:to>
                                        <p:strVal val="visible"/>
                                      </p:to>
                                    </p:set>
                                  </p:childTnLst>
                                </p:cTn>
                              </p:par>
                              <p:par>
                                <p:cTn id="84" presetID="42" presetClass="path" presetSubtype="0" accel="50000" decel="50000" fill="hold" nodeType="withEffect">
                                  <p:stCondLst>
                                    <p:cond delay="0"/>
                                  </p:stCondLst>
                                  <p:childTnLst>
                                    <p:animMotion origin="layout" path="M -6.25E-7 -2.22222E-6 L 0.50599 0.05394 " pathEditMode="relative" rAng="0" ptsTypes="AA">
                                      <p:cBhvr>
                                        <p:cTn id="85" dur="1000" fill="hold"/>
                                        <p:tgtEl>
                                          <p:spTgt spid="36"/>
                                        </p:tgtEl>
                                        <p:attrNameLst>
                                          <p:attrName>ppt_x</p:attrName>
                                          <p:attrName>ppt_y</p:attrName>
                                        </p:attrNameLst>
                                      </p:cBhvr>
                                      <p:rCtr x="25299" y="2685"/>
                                    </p:animMotion>
                                  </p:childTnLst>
                                </p:cTn>
                              </p:par>
                            </p:childTnLst>
                          </p:cTn>
                        </p:par>
                        <p:par>
                          <p:cTn id="86" fill="hold">
                            <p:stCondLst>
                              <p:cond delay="4000"/>
                            </p:stCondLst>
                            <p:childTnLst>
                              <p:par>
                                <p:cTn id="87" presetID="1" presetClass="entr" presetSubtype="0" fill="hold" nodeType="after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42" presetClass="path" presetSubtype="0" accel="50000" decel="50000" fill="hold" nodeType="withEffect">
                                  <p:stCondLst>
                                    <p:cond delay="0"/>
                                  </p:stCondLst>
                                  <p:childTnLst>
                                    <p:animMotion origin="layout" path="M 1.52413E-6 4.17158E-6 L 0.50791 0.12641 " pathEditMode="relative" rAng="0" ptsTypes="AA">
                                      <p:cBhvr>
                                        <p:cTn id="90" dur="1000" fill="hold"/>
                                        <p:tgtEl>
                                          <p:spTgt spid="37"/>
                                        </p:tgtEl>
                                        <p:attrNameLst>
                                          <p:attrName>ppt_x</p:attrName>
                                          <p:attrName>ppt_y</p:attrName>
                                        </p:attrNameLst>
                                      </p:cBhvr>
                                      <p:rCtr x="25389" y="6310"/>
                                    </p:animMotion>
                                  </p:childTnLst>
                                </p:cTn>
                              </p:par>
                            </p:childTnLst>
                          </p:cTn>
                        </p:par>
                        <p:par>
                          <p:cTn id="91" fill="hold">
                            <p:stCondLst>
                              <p:cond delay="5000"/>
                            </p:stCondLst>
                            <p:childTnLst>
                              <p:par>
                                <p:cTn id="92" presetID="1" presetClass="entr" presetSubtype="0" fill="hold" nodeType="afterEffect">
                                  <p:stCondLst>
                                    <p:cond delay="0"/>
                                  </p:stCondLst>
                                  <p:childTnLst>
                                    <p:set>
                                      <p:cBhvr>
                                        <p:cTn id="93" dur="1" fill="hold">
                                          <p:stCondLst>
                                            <p:cond delay="0"/>
                                          </p:stCondLst>
                                        </p:cTn>
                                        <p:tgtEl>
                                          <p:spTgt spid="40"/>
                                        </p:tgtEl>
                                        <p:attrNameLst>
                                          <p:attrName>style.visibility</p:attrName>
                                        </p:attrNameLst>
                                      </p:cBhvr>
                                      <p:to>
                                        <p:strVal val="visible"/>
                                      </p:to>
                                    </p:set>
                                  </p:childTnLst>
                                </p:cTn>
                              </p:par>
                              <p:par>
                                <p:cTn id="94" presetID="42" presetClass="path" presetSubtype="0" accel="50000" decel="50000" fill="hold" nodeType="withEffect">
                                  <p:stCondLst>
                                    <p:cond delay="0"/>
                                  </p:stCondLst>
                                  <p:childTnLst>
                                    <p:animMotion origin="layout" path="M 1.52413E-6 6.35497E-7 L 0.50179 -0.46732 " pathEditMode="relative" rAng="0" ptsTypes="AA">
                                      <p:cBhvr>
                                        <p:cTn id="95" dur="1000" fill="hold"/>
                                        <p:tgtEl>
                                          <p:spTgt spid="40"/>
                                        </p:tgtEl>
                                        <p:attrNameLst>
                                          <p:attrName>ppt_x</p:attrName>
                                          <p:attrName>ppt_y</p:attrName>
                                        </p:attrNameLst>
                                      </p:cBhvr>
                                      <p:rCtr x="25083" y="-23377"/>
                                    </p:animMotion>
                                  </p:childTnLst>
                                </p:cTn>
                              </p:par>
                            </p:childTnLst>
                          </p:cTn>
                        </p:par>
                        <p:par>
                          <p:cTn id="96" fill="hold">
                            <p:stCondLst>
                              <p:cond delay="6000"/>
                            </p:stCondLst>
                            <p:childTnLst>
                              <p:par>
                                <p:cTn id="97" presetID="1" presetClass="entr" presetSubtype="0" fill="hold" nodeType="afterEffect">
                                  <p:stCondLst>
                                    <p:cond delay="0"/>
                                  </p:stCondLst>
                                  <p:childTnLst>
                                    <p:set>
                                      <p:cBhvr>
                                        <p:cTn id="98" dur="1" fill="hold">
                                          <p:stCondLst>
                                            <p:cond delay="0"/>
                                          </p:stCondLst>
                                        </p:cTn>
                                        <p:tgtEl>
                                          <p:spTgt spid="41"/>
                                        </p:tgtEl>
                                        <p:attrNameLst>
                                          <p:attrName>style.visibility</p:attrName>
                                        </p:attrNameLst>
                                      </p:cBhvr>
                                      <p:to>
                                        <p:strVal val="visible"/>
                                      </p:to>
                                    </p:set>
                                  </p:childTnLst>
                                </p:cTn>
                              </p:par>
                              <p:par>
                                <p:cTn id="99" presetID="42" presetClass="path" presetSubtype="0" accel="50000" decel="50000" fill="hold" nodeType="withEffect">
                                  <p:stCondLst>
                                    <p:cond delay="0"/>
                                  </p:stCondLst>
                                  <p:childTnLst>
                                    <p:animMotion origin="layout" path="M 1.52413E-6 -2.01089E-6 L 0.50791 -0.41171 " pathEditMode="relative" rAng="0" ptsTypes="AA">
                                      <p:cBhvr>
                                        <p:cTn id="100" dur="1000" fill="hold"/>
                                        <p:tgtEl>
                                          <p:spTgt spid="41"/>
                                        </p:tgtEl>
                                        <p:attrNameLst>
                                          <p:attrName>ppt_x</p:attrName>
                                          <p:attrName>ppt_y</p:attrName>
                                        </p:attrNameLst>
                                      </p:cBhvr>
                                      <p:rCtr x="25389" y="-20586"/>
                                    </p:animMotion>
                                  </p:childTnLst>
                                </p:cTn>
                              </p:par>
                            </p:childTnLst>
                          </p:cTn>
                        </p:par>
                        <p:par>
                          <p:cTn id="101" fill="hold">
                            <p:stCondLst>
                              <p:cond delay="7000"/>
                            </p:stCondLst>
                            <p:childTnLst>
                              <p:par>
                                <p:cTn id="102" presetID="1" presetClass="entr" presetSubtype="0" fill="hold" nodeType="after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42" presetClass="path" presetSubtype="0" accel="50000" decel="50000" fill="hold" nodeType="withEffect">
                                  <p:stCondLst>
                                    <p:cond delay="0"/>
                                  </p:stCondLst>
                                  <p:childTnLst>
                                    <p:animMotion origin="layout" path="M 1.52413E-6 -1.62052E-6 L 0.50791 -0.33999 " pathEditMode="relative" rAng="0" ptsTypes="AA">
                                      <p:cBhvr>
                                        <p:cTn id="105" dur="1000" fill="hold"/>
                                        <p:tgtEl>
                                          <p:spTgt spid="42"/>
                                        </p:tgtEl>
                                        <p:attrNameLst>
                                          <p:attrName>ppt_x</p:attrName>
                                          <p:attrName>ppt_y</p:attrName>
                                        </p:attrNameLst>
                                      </p:cBhvr>
                                      <p:rCtr x="25389" y="-17000"/>
                                    </p:animMotion>
                                  </p:childTnLst>
                                </p:cTn>
                              </p:par>
                            </p:childTnLst>
                          </p:cTn>
                        </p:par>
                        <p:par>
                          <p:cTn id="106" fill="hold">
                            <p:stCondLst>
                              <p:cond delay="8000"/>
                            </p:stCondLst>
                            <p:childTnLst>
                              <p:par>
                                <p:cTn id="107" presetID="1" presetClass="entr" presetSubtype="0" fill="hold" nodeType="after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42" presetClass="path" presetSubtype="0" accel="50000" decel="50000" fill="hold" nodeType="withEffect">
                                  <p:stCondLst>
                                    <p:cond delay="0"/>
                                  </p:stCondLst>
                                  <p:childTnLst>
                                    <p:animMotion origin="layout" path="M 1.52413E-6 -4.26691E-6 L 0.50791 -0.28483 " pathEditMode="relative" rAng="0" ptsTypes="AA">
                                      <p:cBhvr>
                                        <p:cTn id="110" dur="1000" fill="hold"/>
                                        <p:tgtEl>
                                          <p:spTgt spid="43"/>
                                        </p:tgtEl>
                                        <p:attrNameLst>
                                          <p:attrName>ppt_x</p:attrName>
                                          <p:attrName>ppt_y</p:attrName>
                                        </p:attrNameLst>
                                      </p:cBhvr>
                                      <p:rCtr x="25389" y="-14253"/>
                                    </p:animMotion>
                                  </p:childTnLst>
                                </p:cTn>
                              </p:par>
                            </p:childTnLst>
                          </p:cTn>
                        </p:par>
                        <p:par>
                          <p:cTn id="111" fill="hold">
                            <p:stCondLst>
                              <p:cond delay="9000"/>
                            </p:stCondLst>
                            <p:childTnLst>
                              <p:par>
                                <p:cTn id="112" presetID="1" presetClass="entr" presetSubtype="0" fill="hold" nodeType="afterEffect">
                                  <p:stCondLst>
                                    <p:cond delay="0"/>
                                  </p:stCondLst>
                                  <p:childTnLst>
                                    <p:set>
                                      <p:cBhvr>
                                        <p:cTn id="113" dur="1" fill="hold">
                                          <p:stCondLst>
                                            <p:cond delay="0"/>
                                          </p:stCondLst>
                                        </p:cTn>
                                        <p:tgtEl>
                                          <p:spTgt spid="44"/>
                                        </p:tgtEl>
                                        <p:attrNameLst>
                                          <p:attrName>style.visibility</p:attrName>
                                        </p:attrNameLst>
                                      </p:cBhvr>
                                      <p:to>
                                        <p:strVal val="visible"/>
                                      </p:to>
                                    </p:set>
                                  </p:childTnLst>
                                </p:cTn>
                              </p:par>
                              <p:par>
                                <p:cTn id="114" presetID="42" presetClass="path" presetSubtype="0" accel="50000" decel="50000" fill="hold" nodeType="withEffect">
                                  <p:stCondLst>
                                    <p:cond delay="0"/>
                                  </p:stCondLst>
                                  <p:childTnLst>
                                    <p:animMotion origin="layout" path="M 1.52413E-6 -2.09714E-6 L 0.50791 -0.22015 " pathEditMode="relative" rAng="0" ptsTypes="AA">
                                      <p:cBhvr>
                                        <p:cTn id="115" dur="1000" fill="hold"/>
                                        <p:tgtEl>
                                          <p:spTgt spid="44"/>
                                        </p:tgtEl>
                                        <p:attrNameLst>
                                          <p:attrName>ppt_x</p:attrName>
                                          <p:attrName>ppt_y</p:attrName>
                                        </p:attrNameLst>
                                      </p:cBhvr>
                                      <p:rCtr x="25389" y="-11008"/>
                                    </p:animMotion>
                                  </p:childTnLst>
                                </p:cTn>
                              </p:par>
                            </p:childTnLst>
                          </p:cTn>
                        </p:par>
                        <p:par>
                          <p:cTn id="116" fill="hold">
                            <p:stCondLst>
                              <p:cond delay="10000"/>
                            </p:stCondLst>
                            <p:childTnLst>
                              <p:par>
                                <p:cTn id="117" presetID="1" presetClass="entr" presetSubtype="0" fill="hold" nodeType="after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42" presetClass="path" presetSubtype="0" accel="50000" decel="50000" fill="hold" nodeType="withEffect">
                                  <p:stCondLst>
                                    <p:cond delay="0"/>
                                  </p:stCondLst>
                                  <p:childTnLst>
                                    <p:animMotion origin="layout" path="M 1.52413E-6 -4.74353E-6 L 0.50791 -0.15456 " pathEditMode="relative" rAng="0" ptsTypes="AA">
                                      <p:cBhvr>
                                        <p:cTn id="120" dur="1000" fill="hold"/>
                                        <p:tgtEl>
                                          <p:spTgt spid="45"/>
                                        </p:tgtEl>
                                        <p:attrNameLst>
                                          <p:attrName>ppt_x</p:attrName>
                                          <p:attrName>ppt_y</p:attrName>
                                        </p:attrNameLst>
                                      </p:cBhvr>
                                      <p:rCtr x="25389" y="-77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P spid="22" grpId="0" animBg="1"/>
      <p:bldP spid="23" grpId="0"/>
      <p:bldP spid="24" grpId="0" animBg="1"/>
      <p:bldP spid="25" grpId="0"/>
      <p:bldP spid="26" grpId="0" animBg="1"/>
      <p:bldP spid="27" grpId="0"/>
      <p:bldP spid="28" grpId="0" animBg="1"/>
      <p:bldP spid="29" grpId="0"/>
      <p:bldP spid="30" grpId="0" animBg="1"/>
      <p:bldP spid="31" grpId="0"/>
      <p:bldP spid="5"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p:spPr>
        <p:txBody>
          <a:bodyPr/>
          <a:lstStyle/>
          <a:p>
            <a:r>
              <a:rPr lang="en-US" dirty="0"/>
              <a:t>Replicated Tables</a:t>
            </a:r>
          </a:p>
        </p:txBody>
      </p:sp>
    </p:spTree>
    <p:extLst>
      <p:ext uri="{BB962C8B-B14F-4D97-AF65-F5344CB8AC3E}">
        <p14:creationId xmlns:p14="http://schemas.microsoft.com/office/powerpoint/2010/main" val="32220816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dirty="0"/>
              <a:t>Replicated Table Scenarios</a:t>
            </a:r>
          </a:p>
        </p:txBody>
      </p:sp>
      <p:sp>
        <p:nvSpPr>
          <p:cNvPr id="3" name="Text Placeholder 2">
            <a:extLst>
              <a:ext uri="{FF2B5EF4-FFF2-40B4-BE49-F238E27FC236}">
                <a16:creationId xmlns:a16="http://schemas.microsoft.com/office/drawing/2014/main" id="{C53E9CFA-9970-4840-B5FB-552E2C1C7AA6}"/>
              </a:ext>
            </a:extLst>
          </p:cNvPr>
          <p:cNvSpPr>
            <a:spLocks noGrp="1"/>
          </p:cNvSpPr>
          <p:nvPr>
            <p:ph idx="1"/>
          </p:nvPr>
        </p:nvSpPr>
        <p:spPr>
          <a:xfrm>
            <a:off x="855768" y="1287462"/>
            <a:ext cx="10724938" cy="4551602"/>
          </a:xfrm>
        </p:spPr>
        <p:txBody>
          <a:bodyPr/>
          <a:lstStyle/>
          <a:p>
            <a:pPr marL="0" indent="0">
              <a:buNone/>
            </a:pPr>
            <a:r>
              <a:rPr lang="en-US" dirty="0"/>
              <a:t>Scenarios to consider using Replicated tables:</a:t>
            </a:r>
          </a:p>
          <a:p>
            <a:pPr marL="466298" lvl="1" indent="0">
              <a:buNone/>
            </a:pPr>
            <a:r>
              <a:rPr lang="en-US" dirty="0">
                <a:latin typeface="+mj-lt"/>
              </a:rPr>
              <a:t>Star schema reporting</a:t>
            </a:r>
          </a:p>
          <a:p>
            <a:pPr marL="932597" lvl="2" indent="0">
              <a:buNone/>
            </a:pPr>
            <a:r>
              <a:rPr lang="en-US" dirty="0">
                <a:latin typeface="+mj-lt"/>
              </a:rPr>
              <a:t>Dimensions – descriptive entities about fact data</a:t>
            </a:r>
          </a:p>
          <a:p>
            <a:pPr marL="466298" lvl="1" indent="0">
              <a:buNone/>
            </a:pPr>
            <a:r>
              <a:rPr lang="en-US" dirty="0">
                <a:latin typeface="+mj-lt"/>
              </a:rPr>
              <a:t>ETL master data, common domain data used during transaction loading</a:t>
            </a:r>
          </a:p>
          <a:p>
            <a:pPr marL="297371" lvl="1" indent="0">
              <a:buNone/>
            </a:pPr>
            <a:endParaRPr lang="en-US" dirty="0">
              <a:latin typeface="+mj-lt"/>
            </a:endParaRPr>
          </a:p>
          <a:p>
            <a:pPr marL="0" indent="0">
              <a:buNone/>
            </a:pPr>
            <a:endParaRPr lang="en-US" dirty="0"/>
          </a:p>
          <a:p>
            <a:pPr marL="466298" lvl="1" indent="0">
              <a:buNone/>
            </a:pPr>
            <a:endParaRPr lang="en-US" dirty="0"/>
          </a:p>
          <a:p>
            <a:pPr marL="466298" lvl="1"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D924212A-72B6-4B87-8F11-86F46299B464}"/>
              </a:ext>
            </a:extLst>
          </p:cNvPr>
          <p:cNvPicPr>
            <a:picLocks noChangeAspect="1"/>
          </p:cNvPicPr>
          <p:nvPr/>
        </p:nvPicPr>
        <p:blipFill>
          <a:blip r:embed="rId3"/>
          <a:stretch>
            <a:fillRect/>
          </a:stretch>
        </p:blipFill>
        <p:spPr>
          <a:xfrm>
            <a:off x="3911240" y="3293252"/>
            <a:ext cx="4626368" cy="2987245"/>
          </a:xfrm>
          <a:prstGeom prst="rect">
            <a:avLst/>
          </a:prstGeom>
        </p:spPr>
      </p:pic>
      <p:sp>
        <p:nvSpPr>
          <p:cNvPr id="5" name="Oval 4">
            <a:extLst>
              <a:ext uri="{FF2B5EF4-FFF2-40B4-BE49-F238E27FC236}">
                <a16:creationId xmlns:a16="http://schemas.microsoft.com/office/drawing/2014/main" id="{80585F8C-2E6F-45AA-958D-B57F101189CE}"/>
              </a:ext>
            </a:extLst>
          </p:cNvPr>
          <p:cNvSpPr/>
          <p:nvPr/>
        </p:nvSpPr>
        <p:spPr bwMode="auto">
          <a:xfrm>
            <a:off x="3831819"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8AB2395E-C493-4B37-98C5-1FBD5B0093FD}"/>
              </a:ext>
            </a:extLst>
          </p:cNvPr>
          <p:cNvSpPr/>
          <p:nvPr/>
        </p:nvSpPr>
        <p:spPr bwMode="auto">
          <a:xfrm>
            <a:off x="6700290" y="5013321"/>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B611B2E0-FA53-445A-BBD5-CF4F03597F6C}"/>
              </a:ext>
            </a:extLst>
          </p:cNvPr>
          <p:cNvSpPr/>
          <p:nvPr/>
        </p:nvSpPr>
        <p:spPr bwMode="auto">
          <a:xfrm>
            <a:off x="6721410"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2058EB8-013A-4F5C-82C3-6AE50EBB506A}"/>
              </a:ext>
            </a:extLst>
          </p:cNvPr>
          <p:cNvSpPr/>
          <p:nvPr/>
        </p:nvSpPr>
        <p:spPr bwMode="auto">
          <a:xfrm>
            <a:off x="3852092" y="3154559"/>
            <a:ext cx="1865207" cy="1398905"/>
          </a:xfrm>
          <a:prstGeom prst="ellipse">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515884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2EE3D-C0D0-415D-8403-AB9A6EBA3D76}"/>
              </a:ext>
            </a:extLst>
          </p:cNvPr>
          <p:cNvSpPr>
            <a:spLocks noGrp="1"/>
          </p:cNvSpPr>
          <p:nvPr>
            <p:ph type="title"/>
          </p:nvPr>
        </p:nvSpPr>
        <p:spPr/>
        <p:txBody>
          <a:bodyPr/>
          <a:lstStyle/>
          <a:p>
            <a:r>
              <a:rPr lang="en-US" sz="4896" dirty="0"/>
              <a:t>T-SQL: Create a Replicated table</a:t>
            </a:r>
          </a:p>
        </p:txBody>
      </p:sp>
      <p:sp>
        <p:nvSpPr>
          <p:cNvPr id="7" name="Text Placeholder 2">
            <a:extLst>
              <a:ext uri="{FF2B5EF4-FFF2-40B4-BE49-F238E27FC236}">
                <a16:creationId xmlns:a16="http://schemas.microsoft.com/office/drawing/2014/main" id="{DC4D1A09-674A-4DC6-BCD4-FF50862C3BAA}"/>
              </a:ext>
            </a:extLst>
          </p:cNvPr>
          <p:cNvSpPr>
            <a:spLocks noGrp="1"/>
          </p:cNvSpPr>
          <p:nvPr>
            <p:ph idx="4294967295"/>
          </p:nvPr>
        </p:nvSpPr>
        <p:spPr>
          <a:xfrm>
            <a:off x="838200" y="1570038"/>
            <a:ext cx="7970837" cy="4543425"/>
          </a:xfrm>
        </p:spPr>
        <p:txBody>
          <a:bodyPr/>
          <a:lstStyle/>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CREATE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TABLE</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dbo</a:t>
            </a:r>
            <a:r>
              <a:rPr lang="en-GB" sz="1632" dirty="0" err="1">
                <a:solidFill>
                  <a:srgbClr val="808080"/>
                </a:solidFill>
                <a:highlight>
                  <a:srgbClr val="FFFFFF"/>
                </a:highlight>
                <a:latin typeface="Consolas" panose="020B0609020204030204" pitchFamily="49" charset="0"/>
              </a:rPr>
              <a:t>.</a:t>
            </a:r>
            <a:r>
              <a:rPr lang="en-GB" sz="1632" dirty="0" err="1">
                <a:solidFill>
                  <a:srgbClr val="000000"/>
                </a:solidFill>
                <a:highlight>
                  <a:srgbClr val="FFFFFF"/>
                </a:highlight>
                <a:latin typeface="Consolas" panose="020B0609020204030204" pitchFamily="49" charset="0"/>
              </a:rPr>
              <a:t>DimCustomer</a:t>
            </a:r>
            <a:endParaRPr lang="en-GB" sz="1632" dirty="0">
              <a:solidFill>
                <a:srgbClr val="0000FF"/>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GeographyKey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int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CustomerAlternateKey</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15</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NOT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Title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8</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FirstName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LastName</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BirthDate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Gender               </a:t>
            </a:r>
            <a:r>
              <a:rPr lang="it-IT" sz="1632" dirty="0">
                <a:solidFill>
                  <a:srgbClr val="0000FF"/>
                </a:solidFill>
                <a:highlight>
                  <a:srgbClr val="FFFFFF"/>
                </a:highlight>
                <a:latin typeface="Consolas" panose="020B0609020204030204" pitchFamily="49" charset="0"/>
              </a:rPr>
              <a:t>nvarchar</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1</a:t>
            </a:r>
            <a:r>
              <a:rPr lang="it-IT" sz="1632" dirty="0">
                <a:solidFill>
                  <a:srgbClr val="808080"/>
                </a:solidFill>
                <a:highlight>
                  <a:srgbClr val="FFFFFF"/>
                </a:highlight>
                <a:latin typeface="Consolas" panose="020B0609020204030204" pitchFamily="49" charset="0"/>
              </a:rPr>
              <a:t>)</a:t>
            </a:r>
            <a:r>
              <a:rPr lang="it-IT" sz="1632" dirty="0">
                <a:solidFill>
                  <a:srgbClr val="000000"/>
                </a:solidFill>
                <a:highlight>
                  <a:srgbClr val="FFFFFF"/>
                </a:highlight>
                <a:latin typeface="Consolas" panose="020B0609020204030204" pitchFamily="49" charset="0"/>
              </a:rPr>
              <a:t>     </a:t>
            </a:r>
            <a:r>
              <a:rPr lang="it-IT" sz="1632" dirty="0">
                <a:solidFill>
                  <a:srgbClr val="808080"/>
                </a:solidFill>
                <a:highlight>
                  <a:srgbClr val="FFFFFF"/>
                </a:highlight>
                <a:latin typeface="Consolas" panose="020B0609020204030204" pitchFamily="49" charset="0"/>
              </a:rPr>
              <a:t>NULL</a:t>
            </a:r>
            <a:endParaRPr lang="it-IT"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EmailAddress</a:t>
            </a:r>
            <a:r>
              <a:rPr lang="en-GB" sz="1632" dirty="0">
                <a:solidFill>
                  <a:srgbClr val="000000"/>
                </a:solidFill>
                <a:highlight>
                  <a:srgbClr val="FFFFFF"/>
                </a:highlight>
                <a:latin typeface="Consolas" panose="020B0609020204030204" pitchFamily="49" charset="0"/>
              </a:rPr>
              <a:t>         </a:t>
            </a:r>
            <a:r>
              <a:rPr lang="en-GB" sz="1632" dirty="0" err="1">
                <a:solidFill>
                  <a:srgbClr val="0000FF"/>
                </a:solidFill>
                <a:highlight>
                  <a:srgbClr val="FFFFFF"/>
                </a:highlight>
                <a:latin typeface="Consolas" panose="020B0609020204030204" pitchFamily="49" charset="0"/>
              </a:rPr>
              <a:t>nvarchar</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50</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r>
              <a:rPr lang="en-GB" sz="1632" dirty="0">
                <a:solidFill>
                  <a:srgbClr val="000000"/>
                </a:solidFill>
                <a:highlight>
                  <a:srgbClr val="FFFFFF"/>
                </a:highlight>
                <a:latin typeface="Consolas" panose="020B0609020204030204" pitchFamily="49" charset="0"/>
              </a:rPr>
              <a:t>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YearlyIncome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money</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err="1">
                <a:solidFill>
                  <a:srgbClr val="000000"/>
                </a:solidFill>
                <a:highlight>
                  <a:srgbClr val="FFFFFF"/>
                </a:highlight>
                <a:latin typeface="Consolas" panose="020B0609020204030204" pitchFamily="49" charset="0"/>
              </a:rPr>
              <a:t>DateFirstPurchase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date</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NULL</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632" dirty="0">
              <a:solidFill>
                <a:srgbClr val="000000"/>
              </a:solidFill>
              <a:highlight>
                <a:srgbClr val="FFFFFF"/>
              </a:highlight>
              <a:latin typeface="Consolas" panose="020B0609020204030204" pitchFamily="49" charset="0"/>
            </a:endParaRPr>
          </a:p>
          <a:p>
            <a:pPr marL="0" indent="0">
              <a:lnSpc>
                <a:spcPct val="100000"/>
              </a:lnSpc>
              <a:spcBef>
                <a:spcPts val="0"/>
              </a:spcBef>
              <a:buNone/>
            </a:pPr>
            <a:r>
              <a:rPr lang="en-GB" sz="1632" dirty="0">
                <a:solidFill>
                  <a:srgbClr val="0000FF"/>
                </a:solidFill>
                <a:highlight>
                  <a:srgbClr val="FFFFFF"/>
                </a:highlight>
                <a:latin typeface="Consolas" panose="020B0609020204030204" pitchFamily="49" charset="0"/>
              </a:rPr>
              <a:t>WITH </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CLUSTERED</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COLUMNSTORE</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INDEX</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DISTRIBUTION</a:t>
            </a:r>
            <a:r>
              <a:rPr lang="en-GB" sz="1632" dirty="0">
                <a:solidFill>
                  <a:srgbClr val="000000"/>
                </a:solidFill>
                <a:highlight>
                  <a:srgbClr val="FFFFFF"/>
                </a:highlight>
                <a:latin typeface="Consolas" panose="020B0609020204030204" pitchFamily="49" charset="0"/>
              </a:rPr>
              <a:t> </a:t>
            </a:r>
            <a:r>
              <a:rPr lang="en-GB" sz="1632" dirty="0">
                <a:solidFill>
                  <a:srgbClr val="808080"/>
                </a:solidFill>
                <a:highlight>
                  <a:srgbClr val="FFFFFF"/>
                </a:highlight>
                <a:latin typeface="Consolas" panose="020B0609020204030204" pitchFamily="49" charset="0"/>
              </a:rPr>
              <a:t>=</a:t>
            </a:r>
            <a:r>
              <a:rPr lang="en-GB" sz="1632" dirty="0">
                <a:solidFill>
                  <a:srgbClr val="000000"/>
                </a:solidFill>
                <a:highlight>
                  <a:srgbClr val="FFFFFF"/>
                </a:highlight>
                <a:latin typeface="Consolas" panose="020B0609020204030204" pitchFamily="49" charset="0"/>
              </a:rPr>
              <a:t> </a:t>
            </a:r>
            <a:r>
              <a:rPr lang="en-GB" sz="1632" dirty="0">
                <a:solidFill>
                  <a:srgbClr val="0000FF"/>
                </a:solidFill>
                <a:highlight>
                  <a:srgbClr val="FFFFFF"/>
                </a:highlight>
                <a:latin typeface="Consolas" panose="020B0609020204030204" pitchFamily="49" charset="0"/>
              </a:rPr>
              <a:t>REPLICATED</a:t>
            </a:r>
          </a:p>
          <a:p>
            <a:pPr marL="0" indent="0">
              <a:lnSpc>
                <a:spcPct val="100000"/>
              </a:lnSpc>
              <a:spcBef>
                <a:spcPts val="0"/>
              </a:spcBef>
              <a:buNone/>
            </a:pPr>
            <a:r>
              <a:rPr lang="en-GB" sz="1632" dirty="0">
                <a:solidFill>
                  <a:srgbClr val="808080"/>
                </a:solidFill>
                <a:highlight>
                  <a:srgbClr val="FFFFFF"/>
                </a:highlight>
                <a:latin typeface="Consolas" panose="020B0609020204030204" pitchFamily="49" charset="0"/>
              </a:rPr>
              <a:t>)</a:t>
            </a:r>
            <a:endParaRPr lang="en-GB" sz="1224" dirty="0">
              <a:solidFill>
                <a:srgbClr val="808080"/>
              </a:solidFill>
              <a:highlight>
                <a:srgbClr val="FFFFFF"/>
              </a:highlight>
              <a:latin typeface="Consolas" panose="020B0609020204030204" pitchFamily="49" charset="0"/>
            </a:endParaRPr>
          </a:p>
        </p:txBody>
      </p:sp>
      <p:sp>
        <p:nvSpPr>
          <p:cNvPr id="8" name="Up Arrow 3">
            <a:extLst>
              <a:ext uri="{FF2B5EF4-FFF2-40B4-BE49-F238E27FC236}">
                <a16:creationId xmlns:a16="http://schemas.microsoft.com/office/drawing/2014/main" id="{17F284EE-024C-4338-99FA-B6316CC2A570}"/>
              </a:ext>
            </a:extLst>
          </p:cNvPr>
          <p:cNvSpPr/>
          <p:nvPr/>
        </p:nvSpPr>
        <p:spPr bwMode="auto">
          <a:xfrm>
            <a:off x="2994527" y="5624245"/>
            <a:ext cx="1321947" cy="997886"/>
          </a:xfrm>
          <a:prstGeom prst="up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GB"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111924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Rectangle 196">
            <a:extLst>
              <a:ext uri="{FF2B5EF4-FFF2-40B4-BE49-F238E27FC236}">
                <a16:creationId xmlns:a16="http://schemas.microsoft.com/office/drawing/2014/main" id="{57F392EF-C4A3-4BC6-B73F-5FC7819E9F5A}"/>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dirty="0">
                <a:solidFill>
                  <a:prstClr val="white"/>
                </a:solidFill>
                <a:latin typeface="Calibri" panose="020F0502020204030204" pitchFamily="34" charset="0"/>
                <a:cs typeface="Calibri" panose="020F0502020204030204" pitchFamily="34" charset="0"/>
              </a:rPr>
              <a:t>CREATE</a:t>
            </a:r>
          </a:p>
        </p:txBody>
      </p:sp>
      <p:sp>
        <p:nvSpPr>
          <p:cNvPr id="199" name="Rectangle 198">
            <a:extLst>
              <a:ext uri="{FF2B5EF4-FFF2-40B4-BE49-F238E27FC236}">
                <a16:creationId xmlns:a16="http://schemas.microsoft.com/office/drawing/2014/main" id="{741292EE-47D3-48BE-BE1D-2AE2BF0DA38C}"/>
              </a:ext>
            </a:extLst>
          </p:cNvPr>
          <p:cNvSpPr/>
          <p:nvPr/>
        </p:nvSpPr>
        <p:spPr>
          <a:xfrm>
            <a:off x="1110239" y="4762339"/>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strike="sngStrike" dirty="0">
                <a:solidFill>
                  <a:prstClr val="white"/>
                </a:solidFill>
                <a:latin typeface="Calibri" panose="020F0502020204030204" pitchFamily="34" charset="0"/>
                <a:cs typeface="Calibri" panose="020F0502020204030204" pitchFamily="34" charset="0"/>
              </a:rPr>
              <a:t>SELECT</a:t>
            </a:r>
          </a:p>
        </p:txBody>
      </p:sp>
      <p:sp>
        <p:nvSpPr>
          <p:cNvPr id="251" name="Rectangle 250">
            <a:extLst>
              <a:ext uri="{FF2B5EF4-FFF2-40B4-BE49-F238E27FC236}">
                <a16:creationId xmlns:a16="http://schemas.microsoft.com/office/drawing/2014/main" id="{94E15792-29FE-45CF-B4FF-9513C43D621E}"/>
              </a:ext>
            </a:extLst>
          </p:cNvPr>
          <p:cNvSpPr/>
          <p:nvPr/>
        </p:nvSpPr>
        <p:spPr>
          <a:xfrm>
            <a:off x="1110239" y="4762531"/>
            <a:ext cx="932603" cy="4663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strike="sngStrike" dirty="0">
                <a:solidFill>
                  <a:prstClr val="white"/>
                </a:solidFill>
                <a:latin typeface="Calibri" panose="020F0502020204030204" pitchFamily="34" charset="0"/>
                <a:cs typeface="Calibri" panose="020F0502020204030204" pitchFamily="34" charset="0"/>
              </a:rPr>
              <a:t>UPDATE</a:t>
            </a:r>
          </a:p>
        </p:txBody>
      </p:sp>
      <p:sp>
        <p:nvSpPr>
          <p:cNvPr id="159" name="Rectangle: Rounded Corners 158">
            <a:extLst>
              <a:ext uri="{FF2B5EF4-FFF2-40B4-BE49-F238E27FC236}">
                <a16:creationId xmlns:a16="http://schemas.microsoft.com/office/drawing/2014/main" id="{648BB1FF-2BD4-458F-AFBA-EFBC971181DA}"/>
              </a:ext>
            </a:extLst>
          </p:cNvPr>
          <p:cNvSpPr/>
          <p:nvPr/>
        </p:nvSpPr>
        <p:spPr>
          <a:xfrm>
            <a:off x="3423630" y="1593228"/>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160" name="Cylinder 159">
            <a:extLst>
              <a:ext uri="{FF2B5EF4-FFF2-40B4-BE49-F238E27FC236}">
                <a16:creationId xmlns:a16="http://schemas.microsoft.com/office/drawing/2014/main" id="{6FF538C4-57A1-4AF4-81C8-517CEAFE71A1}"/>
              </a:ext>
            </a:extLst>
          </p:cNvPr>
          <p:cNvSpPr/>
          <p:nvPr/>
        </p:nvSpPr>
        <p:spPr>
          <a:xfrm>
            <a:off x="3869781"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61" name="TextBox 160">
            <a:extLst>
              <a:ext uri="{FF2B5EF4-FFF2-40B4-BE49-F238E27FC236}">
                <a16:creationId xmlns:a16="http://schemas.microsoft.com/office/drawing/2014/main" id="{05E08679-BB12-43F0-B3F2-094B576B2256}"/>
              </a:ext>
            </a:extLst>
          </p:cNvPr>
          <p:cNvSpPr txBox="1"/>
          <p:nvPr/>
        </p:nvSpPr>
        <p:spPr>
          <a:xfrm>
            <a:off x="3914368" y="216089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64" name="TextBox 163">
            <a:extLst>
              <a:ext uri="{FF2B5EF4-FFF2-40B4-BE49-F238E27FC236}">
                <a16:creationId xmlns:a16="http://schemas.microsoft.com/office/drawing/2014/main" id="{28527D4F-7289-43C2-A7F3-BA3B74C4C4F2}"/>
              </a:ext>
            </a:extLst>
          </p:cNvPr>
          <p:cNvSpPr txBox="1"/>
          <p:nvPr/>
        </p:nvSpPr>
        <p:spPr>
          <a:xfrm>
            <a:off x="3904013" y="3434549"/>
            <a:ext cx="656907" cy="222217"/>
          </a:xfrm>
          <a:prstGeom prst="rect">
            <a:avLst/>
          </a:prstGeom>
          <a:noFill/>
        </p:spPr>
        <p:txBody>
          <a:bodyPr wrap="square" rtlCol="0">
            <a:spAutoFit/>
          </a:bodyPr>
          <a:lstStyle/>
          <a:p>
            <a:pPr algn="ctr" defTabSz="932597">
              <a:defRPr/>
            </a:pPr>
            <a:r>
              <a:rPr lang="en-US" sz="816" dirty="0" err="1">
                <a:solidFill>
                  <a:srgbClr val="3F3F3F"/>
                </a:solidFill>
                <a:latin typeface="Calibri" panose="020F0502020204030204" pitchFamily="34" charset="0"/>
                <a:cs typeface="Calibri" panose="020F0502020204030204" pitchFamily="34" charset="0"/>
              </a:rPr>
              <a:t>Repl</a:t>
            </a:r>
            <a:r>
              <a:rPr lang="en-US" sz="816" dirty="0">
                <a:solidFill>
                  <a:srgbClr val="3F3F3F"/>
                </a:solidFill>
                <a:latin typeface="Calibri" panose="020F0502020204030204" pitchFamily="34" charset="0"/>
                <a:cs typeface="Calibri" panose="020F0502020204030204" pitchFamily="34" charset="0"/>
              </a:rPr>
              <a:t> Table</a:t>
            </a:r>
          </a:p>
        </p:txBody>
      </p:sp>
      <p:sp>
        <p:nvSpPr>
          <p:cNvPr id="165" name="TextBox 164">
            <a:extLst>
              <a:ext uri="{FF2B5EF4-FFF2-40B4-BE49-F238E27FC236}">
                <a16:creationId xmlns:a16="http://schemas.microsoft.com/office/drawing/2014/main" id="{101AD0A4-96FF-4A50-8955-AC418C41644D}"/>
              </a:ext>
            </a:extLst>
          </p:cNvPr>
          <p:cNvSpPr txBox="1"/>
          <p:nvPr/>
        </p:nvSpPr>
        <p:spPr>
          <a:xfrm>
            <a:off x="5582618" y="1373496"/>
            <a:ext cx="1268972" cy="280718"/>
          </a:xfrm>
          <a:prstGeom prst="rect">
            <a:avLst/>
          </a:prstGeom>
          <a:noFill/>
        </p:spPr>
        <p:txBody>
          <a:bodyPr wrap="square" rtlCol="0">
            <a:spAutoFit/>
          </a:bodyPr>
          <a:lstStyle/>
          <a:p>
            <a:pPr algn="ctr" defTabSz="932597">
              <a:defRPr/>
            </a:pPr>
            <a:r>
              <a:rPr lang="en-US" sz="1224" dirty="0">
                <a:solidFill>
                  <a:srgbClr val="3F3F3F"/>
                </a:solidFill>
                <a:latin typeface="Calibri" panose="020F0502020204030204" pitchFamily="34" charset="0"/>
                <a:cs typeface="Calibri" panose="020F0502020204030204" pitchFamily="34" charset="0"/>
              </a:rPr>
              <a:t>Compute Node 1</a:t>
            </a:r>
          </a:p>
        </p:txBody>
      </p:sp>
      <p:sp>
        <p:nvSpPr>
          <p:cNvPr id="166" name="TextBox 165">
            <a:extLst>
              <a:ext uri="{FF2B5EF4-FFF2-40B4-BE49-F238E27FC236}">
                <a16:creationId xmlns:a16="http://schemas.microsoft.com/office/drawing/2014/main" id="{88C5B7A9-47F1-4483-AEA4-55B6537088A3}"/>
              </a:ext>
            </a:extLst>
          </p:cNvPr>
          <p:cNvSpPr txBox="1"/>
          <p:nvPr/>
        </p:nvSpPr>
        <p:spPr>
          <a:xfrm>
            <a:off x="3845443" y="365428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Distribution_1</a:t>
            </a:r>
          </a:p>
        </p:txBody>
      </p:sp>
      <p:sp>
        <p:nvSpPr>
          <p:cNvPr id="167" name="Cylinder 166">
            <a:extLst>
              <a:ext uri="{FF2B5EF4-FFF2-40B4-BE49-F238E27FC236}">
                <a16:creationId xmlns:a16="http://schemas.microsoft.com/office/drawing/2014/main" id="{F267D36D-E287-4901-84BF-20042655C72A}"/>
              </a:ext>
            </a:extLst>
          </p:cNvPr>
          <p:cNvSpPr/>
          <p:nvPr/>
        </p:nvSpPr>
        <p:spPr>
          <a:xfrm>
            <a:off x="5182572" y="1755902"/>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68" name="TextBox 167">
            <a:extLst>
              <a:ext uri="{FF2B5EF4-FFF2-40B4-BE49-F238E27FC236}">
                <a16:creationId xmlns:a16="http://schemas.microsoft.com/office/drawing/2014/main" id="{F317E883-4750-4923-ACBA-8B63228BB427}"/>
              </a:ext>
            </a:extLst>
          </p:cNvPr>
          <p:cNvSpPr txBox="1"/>
          <p:nvPr/>
        </p:nvSpPr>
        <p:spPr>
          <a:xfrm>
            <a:off x="5227159" y="216089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72" name="TextBox 171">
            <a:extLst>
              <a:ext uri="{FF2B5EF4-FFF2-40B4-BE49-F238E27FC236}">
                <a16:creationId xmlns:a16="http://schemas.microsoft.com/office/drawing/2014/main" id="{74C8797F-3710-475E-9890-7E89FFDBC68F}"/>
              </a:ext>
            </a:extLst>
          </p:cNvPr>
          <p:cNvSpPr txBox="1"/>
          <p:nvPr/>
        </p:nvSpPr>
        <p:spPr>
          <a:xfrm>
            <a:off x="5158234" y="365428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Distribution_2</a:t>
            </a:r>
          </a:p>
        </p:txBody>
      </p:sp>
      <p:sp>
        <p:nvSpPr>
          <p:cNvPr id="173" name="Cylinder 172">
            <a:extLst>
              <a:ext uri="{FF2B5EF4-FFF2-40B4-BE49-F238E27FC236}">
                <a16:creationId xmlns:a16="http://schemas.microsoft.com/office/drawing/2014/main" id="{E64D0368-735B-4C86-8CBB-FB6ADDF3CA68}"/>
              </a:ext>
            </a:extLst>
          </p:cNvPr>
          <p:cNvSpPr/>
          <p:nvPr/>
        </p:nvSpPr>
        <p:spPr>
          <a:xfrm>
            <a:off x="6511134" y="1753281"/>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74" name="TextBox 173">
            <a:extLst>
              <a:ext uri="{FF2B5EF4-FFF2-40B4-BE49-F238E27FC236}">
                <a16:creationId xmlns:a16="http://schemas.microsoft.com/office/drawing/2014/main" id="{0CEA6D5B-E51E-41EE-99EA-46A27E070F26}"/>
              </a:ext>
            </a:extLst>
          </p:cNvPr>
          <p:cNvSpPr txBox="1"/>
          <p:nvPr/>
        </p:nvSpPr>
        <p:spPr>
          <a:xfrm>
            <a:off x="6555721" y="2158270"/>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78" name="TextBox 177">
            <a:extLst>
              <a:ext uri="{FF2B5EF4-FFF2-40B4-BE49-F238E27FC236}">
                <a16:creationId xmlns:a16="http://schemas.microsoft.com/office/drawing/2014/main" id="{D2CF9477-65A5-4143-9269-AFDA6623967B}"/>
              </a:ext>
            </a:extLst>
          </p:cNvPr>
          <p:cNvSpPr txBox="1"/>
          <p:nvPr/>
        </p:nvSpPr>
        <p:spPr>
          <a:xfrm>
            <a:off x="6486796" y="3651663"/>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Distribution_3</a:t>
            </a:r>
          </a:p>
        </p:txBody>
      </p:sp>
      <p:sp>
        <p:nvSpPr>
          <p:cNvPr id="179" name="Cylinder 178">
            <a:extLst>
              <a:ext uri="{FF2B5EF4-FFF2-40B4-BE49-F238E27FC236}">
                <a16:creationId xmlns:a16="http://schemas.microsoft.com/office/drawing/2014/main" id="{8956A9D8-B48E-4721-A60D-D1DEEC5C6957}"/>
              </a:ext>
            </a:extLst>
          </p:cNvPr>
          <p:cNvSpPr/>
          <p:nvPr/>
        </p:nvSpPr>
        <p:spPr>
          <a:xfrm>
            <a:off x="7832029" y="1756044"/>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80" name="TextBox 179">
            <a:extLst>
              <a:ext uri="{FF2B5EF4-FFF2-40B4-BE49-F238E27FC236}">
                <a16:creationId xmlns:a16="http://schemas.microsoft.com/office/drawing/2014/main" id="{874DE010-E3F2-43BF-8702-7AF6F6D42F58}"/>
              </a:ext>
            </a:extLst>
          </p:cNvPr>
          <p:cNvSpPr txBox="1"/>
          <p:nvPr/>
        </p:nvSpPr>
        <p:spPr>
          <a:xfrm>
            <a:off x="7876616" y="216103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84" name="TextBox 183">
            <a:extLst>
              <a:ext uri="{FF2B5EF4-FFF2-40B4-BE49-F238E27FC236}">
                <a16:creationId xmlns:a16="http://schemas.microsoft.com/office/drawing/2014/main" id="{14DCC91F-F34D-45F0-8D37-0AAC25D7FEA4}"/>
              </a:ext>
            </a:extLst>
          </p:cNvPr>
          <p:cNvSpPr txBox="1"/>
          <p:nvPr/>
        </p:nvSpPr>
        <p:spPr>
          <a:xfrm>
            <a:off x="7807692" y="3654426"/>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Distribution_4</a:t>
            </a:r>
          </a:p>
        </p:txBody>
      </p:sp>
      <p:sp>
        <p:nvSpPr>
          <p:cNvPr id="98" name="Rectangle: Rounded Corners 97">
            <a:extLst>
              <a:ext uri="{FF2B5EF4-FFF2-40B4-BE49-F238E27FC236}">
                <a16:creationId xmlns:a16="http://schemas.microsoft.com/office/drawing/2014/main" id="{10C6EE9E-DB89-4DC9-BAE7-607BA87CAFDE}"/>
              </a:ext>
            </a:extLst>
          </p:cNvPr>
          <p:cNvSpPr/>
          <p:nvPr/>
        </p:nvSpPr>
        <p:spPr>
          <a:xfrm>
            <a:off x="3423630" y="4307141"/>
            <a:ext cx="5595620" cy="2331508"/>
          </a:xfrm>
          <a:prstGeom prst="roundRect">
            <a:avLst/>
          </a:prstGeom>
          <a:solidFill>
            <a:srgbClr val="FFE6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sp>
        <p:nvSpPr>
          <p:cNvPr id="99" name="Cylinder 98">
            <a:extLst>
              <a:ext uri="{FF2B5EF4-FFF2-40B4-BE49-F238E27FC236}">
                <a16:creationId xmlns:a16="http://schemas.microsoft.com/office/drawing/2014/main" id="{F611A0A6-8AB8-4658-B400-C18D3C39E787}"/>
              </a:ext>
            </a:extLst>
          </p:cNvPr>
          <p:cNvSpPr/>
          <p:nvPr/>
        </p:nvSpPr>
        <p:spPr>
          <a:xfrm>
            <a:off x="3869781"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00" name="TextBox 99">
            <a:extLst>
              <a:ext uri="{FF2B5EF4-FFF2-40B4-BE49-F238E27FC236}">
                <a16:creationId xmlns:a16="http://schemas.microsoft.com/office/drawing/2014/main" id="{7C4CF3B9-4CD0-4A1A-9C1D-C76BB7A189A5}"/>
              </a:ext>
            </a:extLst>
          </p:cNvPr>
          <p:cNvSpPr txBox="1"/>
          <p:nvPr/>
        </p:nvSpPr>
        <p:spPr>
          <a:xfrm>
            <a:off x="3914368" y="487480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03" name="TextBox 102">
            <a:extLst>
              <a:ext uri="{FF2B5EF4-FFF2-40B4-BE49-F238E27FC236}">
                <a16:creationId xmlns:a16="http://schemas.microsoft.com/office/drawing/2014/main" id="{BBCD9E70-63DD-48C5-A138-AEFD43C67BDB}"/>
              </a:ext>
            </a:extLst>
          </p:cNvPr>
          <p:cNvSpPr txBox="1"/>
          <p:nvPr/>
        </p:nvSpPr>
        <p:spPr>
          <a:xfrm>
            <a:off x="3904013" y="6148463"/>
            <a:ext cx="656907" cy="222217"/>
          </a:xfrm>
          <a:prstGeom prst="rect">
            <a:avLst/>
          </a:prstGeom>
          <a:noFill/>
        </p:spPr>
        <p:txBody>
          <a:bodyPr wrap="square" rtlCol="0">
            <a:spAutoFit/>
          </a:bodyPr>
          <a:lstStyle/>
          <a:p>
            <a:pPr algn="ctr" defTabSz="932597">
              <a:defRPr/>
            </a:pPr>
            <a:r>
              <a:rPr lang="en-US" sz="816" dirty="0" err="1">
                <a:solidFill>
                  <a:srgbClr val="3F3F3F"/>
                </a:solidFill>
                <a:latin typeface="Calibri" panose="020F0502020204030204" pitchFamily="34" charset="0"/>
                <a:cs typeface="Calibri" panose="020F0502020204030204" pitchFamily="34" charset="0"/>
              </a:rPr>
              <a:t>Repl</a:t>
            </a:r>
            <a:r>
              <a:rPr lang="en-US" sz="816" dirty="0">
                <a:solidFill>
                  <a:srgbClr val="3F3F3F"/>
                </a:solidFill>
                <a:latin typeface="Calibri" panose="020F0502020204030204" pitchFamily="34" charset="0"/>
                <a:cs typeface="Calibri" panose="020F0502020204030204" pitchFamily="34" charset="0"/>
              </a:rPr>
              <a:t> Table</a:t>
            </a:r>
          </a:p>
        </p:txBody>
      </p:sp>
      <p:sp>
        <p:nvSpPr>
          <p:cNvPr id="104" name="TextBox 103">
            <a:extLst>
              <a:ext uri="{FF2B5EF4-FFF2-40B4-BE49-F238E27FC236}">
                <a16:creationId xmlns:a16="http://schemas.microsoft.com/office/drawing/2014/main" id="{48056A43-FB49-47C0-9894-11DEFCE0D852}"/>
              </a:ext>
            </a:extLst>
          </p:cNvPr>
          <p:cNvSpPr txBox="1"/>
          <p:nvPr/>
        </p:nvSpPr>
        <p:spPr>
          <a:xfrm>
            <a:off x="5556471" y="4087409"/>
            <a:ext cx="1321267" cy="286306"/>
          </a:xfrm>
          <a:prstGeom prst="rect">
            <a:avLst/>
          </a:prstGeom>
          <a:noFill/>
        </p:spPr>
        <p:txBody>
          <a:bodyPr wrap="square" rtlCol="0">
            <a:spAutoFit/>
          </a:bodyPr>
          <a:lstStyle/>
          <a:p>
            <a:pPr algn="ctr" defTabSz="932597">
              <a:defRPr/>
            </a:pPr>
            <a:r>
              <a:rPr lang="en-US" sz="1224" dirty="0">
                <a:solidFill>
                  <a:srgbClr val="3F3F3F"/>
                </a:solidFill>
                <a:latin typeface="Calibri" panose="020F0502020204030204" pitchFamily="34" charset="0"/>
                <a:cs typeface="Calibri" panose="020F0502020204030204" pitchFamily="34" charset="0"/>
              </a:rPr>
              <a:t>Compute Node 2</a:t>
            </a:r>
          </a:p>
        </p:txBody>
      </p:sp>
      <p:sp>
        <p:nvSpPr>
          <p:cNvPr id="105" name="TextBox 104">
            <a:extLst>
              <a:ext uri="{FF2B5EF4-FFF2-40B4-BE49-F238E27FC236}">
                <a16:creationId xmlns:a16="http://schemas.microsoft.com/office/drawing/2014/main" id="{FA26A785-A92D-4614-9C3B-CE322E221780}"/>
              </a:ext>
            </a:extLst>
          </p:cNvPr>
          <p:cNvSpPr txBox="1"/>
          <p:nvPr/>
        </p:nvSpPr>
        <p:spPr>
          <a:xfrm>
            <a:off x="3845443" y="636819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Distribution_5</a:t>
            </a:r>
          </a:p>
        </p:txBody>
      </p:sp>
      <p:sp>
        <p:nvSpPr>
          <p:cNvPr id="106" name="Cylinder 105">
            <a:extLst>
              <a:ext uri="{FF2B5EF4-FFF2-40B4-BE49-F238E27FC236}">
                <a16:creationId xmlns:a16="http://schemas.microsoft.com/office/drawing/2014/main" id="{49BD7806-4AB9-4D8C-B60B-15762CD8F78D}"/>
              </a:ext>
            </a:extLst>
          </p:cNvPr>
          <p:cNvSpPr/>
          <p:nvPr/>
        </p:nvSpPr>
        <p:spPr>
          <a:xfrm>
            <a:off x="5182572" y="446981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07" name="TextBox 106">
            <a:extLst>
              <a:ext uri="{FF2B5EF4-FFF2-40B4-BE49-F238E27FC236}">
                <a16:creationId xmlns:a16="http://schemas.microsoft.com/office/drawing/2014/main" id="{F1A34A26-4DCF-43C9-B95F-4D417023C138}"/>
              </a:ext>
            </a:extLst>
          </p:cNvPr>
          <p:cNvSpPr txBox="1"/>
          <p:nvPr/>
        </p:nvSpPr>
        <p:spPr>
          <a:xfrm>
            <a:off x="5227159" y="487480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11" name="TextBox 110">
            <a:extLst>
              <a:ext uri="{FF2B5EF4-FFF2-40B4-BE49-F238E27FC236}">
                <a16:creationId xmlns:a16="http://schemas.microsoft.com/office/drawing/2014/main" id="{2EAB76A4-43F5-4581-A349-A7BB5489F105}"/>
              </a:ext>
            </a:extLst>
          </p:cNvPr>
          <p:cNvSpPr txBox="1"/>
          <p:nvPr/>
        </p:nvSpPr>
        <p:spPr>
          <a:xfrm>
            <a:off x="5158234" y="636819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Distribution_6</a:t>
            </a:r>
          </a:p>
        </p:txBody>
      </p:sp>
      <p:sp>
        <p:nvSpPr>
          <p:cNvPr id="112" name="Cylinder 111">
            <a:extLst>
              <a:ext uri="{FF2B5EF4-FFF2-40B4-BE49-F238E27FC236}">
                <a16:creationId xmlns:a16="http://schemas.microsoft.com/office/drawing/2014/main" id="{56546782-EEFC-43CC-B06E-AF6A44B1EF5B}"/>
              </a:ext>
            </a:extLst>
          </p:cNvPr>
          <p:cNvSpPr/>
          <p:nvPr/>
        </p:nvSpPr>
        <p:spPr>
          <a:xfrm>
            <a:off x="6511134" y="4467195"/>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13" name="TextBox 112">
            <a:extLst>
              <a:ext uri="{FF2B5EF4-FFF2-40B4-BE49-F238E27FC236}">
                <a16:creationId xmlns:a16="http://schemas.microsoft.com/office/drawing/2014/main" id="{30D719CF-E331-4B8D-AC61-AF27054531F6}"/>
              </a:ext>
            </a:extLst>
          </p:cNvPr>
          <p:cNvSpPr txBox="1"/>
          <p:nvPr/>
        </p:nvSpPr>
        <p:spPr>
          <a:xfrm>
            <a:off x="6555721" y="4872183"/>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17" name="TextBox 116">
            <a:extLst>
              <a:ext uri="{FF2B5EF4-FFF2-40B4-BE49-F238E27FC236}">
                <a16:creationId xmlns:a16="http://schemas.microsoft.com/office/drawing/2014/main" id="{024FC7EF-9E8A-43E8-96F9-FA696965A196}"/>
              </a:ext>
            </a:extLst>
          </p:cNvPr>
          <p:cNvSpPr txBox="1"/>
          <p:nvPr/>
        </p:nvSpPr>
        <p:spPr>
          <a:xfrm>
            <a:off x="6486796" y="6365577"/>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Distribution_7</a:t>
            </a:r>
          </a:p>
        </p:txBody>
      </p:sp>
      <p:sp>
        <p:nvSpPr>
          <p:cNvPr id="118" name="Cylinder 117">
            <a:extLst>
              <a:ext uri="{FF2B5EF4-FFF2-40B4-BE49-F238E27FC236}">
                <a16:creationId xmlns:a16="http://schemas.microsoft.com/office/drawing/2014/main" id="{DC413B44-444F-44B6-BBBE-110BDAAC155A}"/>
              </a:ext>
            </a:extLst>
          </p:cNvPr>
          <p:cNvSpPr/>
          <p:nvPr/>
        </p:nvSpPr>
        <p:spPr>
          <a:xfrm>
            <a:off x="7832029" y="4469958"/>
            <a:ext cx="746083" cy="1865207"/>
          </a:xfrm>
          <a:prstGeom prst="can">
            <a:avLst/>
          </a:prstGeom>
          <a:solidFill>
            <a:srgbClr val="B4C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dirty="0">
              <a:solidFill>
                <a:prstClr val="white"/>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B0FFBEA1-B0C5-4EF4-8A64-FDAA6668B138}"/>
              </a:ext>
            </a:extLst>
          </p:cNvPr>
          <p:cNvSpPr txBox="1"/>
          <p:nvPr/>
        </p:nvSpPr>
        <p:spPr>
          <a:xfrm>
            <a:off x="7876616" y="4874946"/>
            <a:ext cx="656907" cy="222217"/>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RR Table</a:t>
            </a:r>
          </a:p>
        </p:txBody>
      </p:sp>
      <p:sp>
        <p:nvSpPr>
          <p:cNvPr id="123" name="TextBox 122">
            <a:extLst>
              <a:ext uri="{FF2B5EF4-FFF2-40B4-BE49-F238E27FC236}">
                <a16:creationId xmlns:a16="http://schemas.microsoft.com/office/drawing/2014/main" id="{70CF62DD-6F71-4DBE-930A-0630C50042CB}"/>
              </a:ext>
            </a:extLst>
          </p:cNvPr>
          <p:cNvSpPr txBox="1"/>
          <p:nvPr/>
        </p:nvSpPr>
        <p:spPr>
          <a:xfrm>
            <a:off x="7807692" y="6368339"/>
            <a:ext cx="794758" cy="217880"/>
          </a:xfrm>
          <a:prstGeom prst="rect">
            <a:avLst/>
          </a:prstGeom>
          <a:noFill/>
        </p:spPr>
        <p:txBody>
          <a:bodyPr wrap="square" rtlCol="0">
            <a:spAutoFit/>
          </a:bodyPr>
          <a:lstStyle/>
          <a:p>
            <a:pPr algn="ctr" defTabSz="932597">
              <a:defRPr/>
            </a:pPr>
            <a:r>
              <a:rPr lang="en-US" sz="816" dirty="0">
                <a:solidFill>
                  <a:srgbClr val="3F3F3F"/>
                </a:solidFill>
                <a:latin typeface="Calibri" panose="020F0502020204030204" pitchFamily="34" charset="0"/>
                <a:cs typeface="Calibri" panose="020F0502020204030204" pitchFamily="34" charset="0"/>
              </a:rPr>
              <a:t>Distribution_8</a:t>
            </a:r>
          </a:p>
        </p:txBody>
      </p:sp>
      <p:sp>
        <p:nvSpPr>
          <p:cNvPr id="3" name="Rectangle 2">
            <a:extLst>
              <a:ext uri="{FF2B5EF4-FFF2-40B4-BE49-F238E27FC236}">
                <a16:creationId xmlns:a16="http://schemas.microsoft.com/office/drawing/2014/main" id="{048DECD2-CF3F-4267-8ECE-3E70C330A849}"/>
              </a:ext>
            </a:extLst>
          </p:cNvPr>
          <p:cNvSpPr/>
          <p:nvPr/>
        </p:nvSpPr>
        <p:spPr>
          <a:xfrm>
            <a:off x="1110239" y="4758307"/>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panose="020F0502020204030204" pitchFamily="34" charset="0"/>
                <a:cs typeface="Calibri" panose="020F0502020204030204" pitchFamily="34" charset="0"/>
              </a:rPr>
              <a:t>CREATE</a:t>
            </a:r>
          </a:p>
        </p:txBody>
      </p:sp>
      <p:sp>
        <p:nvSpPr>
          <p:cNvPr id="4" name="Arrow: Right 3">
            <a:extLst>
              <a:ext uri="{FF2B5EF4-FFF2-40B4-BE49-F238E27FC236}">
                <a16:creationId xmlns:a16="http://schemas.microsoft.com/office/drawing/2014/main" id="{1D8F95EC-F029-4089-A5BD-9B7848D46CC2}"/>
              </a:ext>
            </a:extLst>
          </p:cNvPr>
          <p:cNvSpPr/>
          <p:nvPr/>
        </p:nvSpPr>
        <p:spPr>
          <a:xfrm rot="16200000">
            <a:off x="1307553" y="4354401"/>
            <a:ext cx="512932" cy="152451"/>
          </a:xfrm>
          <a:prstGeom prst="rightArrow">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85" name="Table 184">
            <a:extLst>
              <a:ext uri="{FF2B5EF4-FFF2-40B4-BE49-F238E27FC236}">
                <a16:creationId xmlns:a16="http://schemas.microsoft.com/office/drawing/2014/main" id="{C01C97DD-8293-498B-B15A-DB3E011EE5CC}"/>
              </a:ext>
            </a:extLst>
          </p:cNvPr>
          <p:cNvGraphicFramePr>
            <a:graphicFrameLocks noGrp="1"/>
          </p:cNvGraphicFramePr>
          <p:nvPr>
            <p:extLst/>
          </p:nvPr>
        </p:nvGraphicFramePr>
        <p:xfrm>
          <a:off x="1354183" y="284358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6" name="Table 185">
            <a:extLst>
              <a:ext uri="{FF2B5EF4-FFF2-40B4-BE49-F238E27FC236}">
                <a16:creationId xmlns:a16="http://schemas.microsoft.com/office/drawing/2014/main" id="{C85B28D1-D45B-4ADB-8AB0-371D3AD8AAC3}"/>
              </a:ext>
            </a:extLst>
          </p:cNvPr>
          <p:cNvGraphicFramePr>
            <a:graphicFrameLocks noGrp="1"/>
          </p:cNvGraphicFramePr>
          <p:nvPr>
            <p:extLst/>
          </p:nvPr>
        </p:nvGraphicFramePr>
        <p:xfrm>
          <a:off x="1354183" y="3150032"/>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7" name="Table 186">
            <a:extLst>
              <a:ext uri="{FF2B5EF4-FFF2-40B4-BE49-F238E27FC236}">
                <a16:creationId xmlns:a16="http://schemas.microsoft.com/office/drawing/2014/main" id="{D034FEBE-AB75-4794-845B-A4F41244D10E}"/>
              </a:ext>
            </a:extLst>
          </p:cNvPr>
          <p:cNvGraphicFramePr>
            <a:graphicFrameLocks noGrp="1"/>
          </p:cNvGraphicFramePr>
          <p:nvPr>
            <p:extLst/>
          </p:nvPr>
        </p:nvGraphicFramePr>
        <p:xfrm>
          <a:off x="1354183" y="33821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8" name="Table 187">
            <a:extLst>
              <a:ext uri="{FF2B5EF4-FFF2-40B4-BE49-F238E27FC236}">
                <a16:creationId xmlns:a16="http://schemas.microsoft.com/office/drawing/2014/main" id="{8DC4D06D-9B77-4AFF-A005-8F4A1CE3E5ED}"/>
              </a:ext>
            </a:extLst>
          </p:cNvPr>
          <p:cNvGraphicFramePr>
            <a:graphicFrameLocks noGrp="1"/>
          </p:cNvGraphicFramePr>
          <p:nvPr>
            <p:extLst/>
          </p:nvPr>
        </p:nvGraphicFramePr>
        <p:xfrm>
          <a:off x="1355359" y="363111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89" name="Table 188">
            <a:extLst>
              <a:ext uri="{FF2B5EF4-FFF2-40B4-BE49-F238E27FC236}">
                <a16:creationId xmlns:a16="http://schemas.microsoft.com/office/drawing/2014/main" id="{A11B02C2-72D8-45BE-8F9E-90F92165734F}"/>
              </a:ext>
            </a:extLst>
          </p:cNvPr>
          <p:cNvGraphicFramePr>
            <a:graphicFrameLocks noGrp="1"/>
          </p:cNvGraphicFramePr>
          <p:nvPr>
            <p:extLst/>
          </p:nvPr>
        </p:nvGraphicFramePr>
        <p:xfrm>
          <a:off x="1355359" y="3616839"/>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0" name="Table 189">
            <a:extLst>
              <a:ext uri="{FF2B5EF4-FFF2-40B4-BE49-F238E27FC236}">
                <a16:creationId xmlns:a16="http://schemas.microsoft.com/office/drawing/2014/main" id="{0886776A-73DD-47BE-AB1C-10B6E2384F9C}"/>
              </a:ext>
            </a:extLst>
          </p:cNvPr>
          <p:cNvGraphicFramePr>
            <a:graphicFrameLocks noGrp="1"/>
          </p:cNvGraphicFramePr>
          <p:nvPr>
            <p:extLst/>
          </p:nvPr>
        </p:nvGraphicFramePr>
        <p:xfrm>
          <a:off x="1354183" y="3670151"/>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1" name="Table 190">
            <a:extLst>
              <a:ext uri="{FF2B5EF4-FFF2-40B4-BE49-F238E27FC236}">
                <a16:creationId xmlns:a16="http://schemas.microsoft.com/office/drawing/2014/main" id="{FBC1D275-B017-4D64-8873-87EA8509A039}"/>
              </a:ext>
            </a:extLst>
          </p:cNvPr>
          <p:cNvGraphicFramePr>
            <a:graphicFrameLocks noGrp="1"/>
          </p:cNvGraphicFramePr>
          <p:nvPr>
            <p:extLst/>
          </p:nvPr>
        </p:nvGraphicFramePr>
        <p:xfrm>
          <a:off x="1354183" y="3792706"/>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3" name="Table 192">
            <a:extLst>
              <a:ext uri="{FF2B5EF4-FFF2-40B4-BE49-F238E27FC236}">
                <a16:creationId xmlns:a16="http://schemas.microsoft.com/office/drawing/2014/main" id="{F295F7C7-49A0-4F65-A385-2B6555647F0A}"/>
              </a:ext>
            </a:extLst>
          </p:cNvPr>
          <p:cNvGraphicFramePr>
            <a:graphicFrameLocks noGrp="1"/>
          </p:cNvGraphicFramePr>
          <p:nvPr>
            <p:extLst/>
          </p:nvPr>
        </p:nvGraphicFramePr>
        <p:xfrm>
          <a:off x="1355370" y="2981525"/>
          <a:ext cx="419670" cy="1865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bl>
          </a:graphicData>
        </a:graphic>
      </p:graphicFrame>
      <p:graphicFrame>
        <p:nvGraphicFramePr>
          <p:cNvPr id="192" name="Table 191">
            <a:extLst>
              <a:ext uri="{FF2B5EF4-FFF2-40B4-BE49-F238E27FC236}">
                <a16:creationId xmlns:a16="http://schemas.microsoft.com/office/drawing/2014/main" id="{E5C0FE73-AC27-49FE-A5BB-8C845403CAEA}"/>
              </a:ext>
            </a:extLst>
          </p:cNvPr>
          <p:cNvGraphicFramePr>
            <a:graphicFrameLocks noGrp="1"/>
          </p:cNvGraphicFramePr>
          <p:nvPr>
            <p:extLst/>
          </p:nvPr>
        </p:nvGraphicFramePr>
        <p:xfrm>
          <a:off x="1349798" y="2889052"/>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195" name="Rectangle 194">
            <a:extLst>
              <a:ext uri="{FF2B5EF4-FFF2-40B4-BE49-F238E27FC236}">
                <a16:creationId xmlns:a16="http://schemas.microsoft.com/office/drawing/2014/main" id="{89B6C068-21A6-426C-99FF-9608880342C3}"/>
              </a:ext>
            </a:extLst>
          </p:cNvPr>
          <p:cNvSpPr/>
          <p:nvPr/>
        </p:nvSpPr>
        <p:spPr>
          <a:xfrm>
            <a:off x="1110239" y="4762339"/>
            <a:ext cx="932603" cy="4663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prstClr val="white"/>
                </a:solidFill>
                <a:latin typeface="Calibri" panose="020F0502020204030204" pitchFamily="34" charset="0"/>
                <a:cs typeface="Calibri" panose="020F0502020204030204" pitchFamily="34" charset="0"/>
              </a:rPr>
              <a:t>SELECT</a:t>
            </a:r>
          </a:p>
        </p:txBody>
      </p:sp>
      <p:graphicFrame>
        <p:nvGraphicFramePr>
          <p:cNvPr id="196" name="Table 195">
            <a:extLst>
              <a:ext uri="{FF2B5EF4-FFF2-40B4-BE49-F238E27FC236}">
                <a16:creationId xmlns:a16="http://schemas.microsoft.com/office/drawing/2014/main" id="{307BEF98-003D-4C99-9AED-42E8CD789610}"/>
              </a:ext>
            </a:extLst>
          </p:cNvPr>
          <p:cNvGraphicFramePr>
            <a:graphicFrameLocks noGrp="1"/>
          </p:cNvGraphicFramePr>
          <p:nvPr>
            <p:extLst/>
          </p:nvPr>
        </p:nvGraphicFramePr>
        <p:xfrm>
          <a:off x="1352996" y="2896080"/>
          <a:ext cx="419670" cy="1119120"/>
        </p:xfrm>
        <a:graphic>
          <a:graphicData uri="http://schemas.openxmlformats.org/drawingml/2006/table">
            <a:tbl>
              <a:tblPr firstRow="1" bandRow="1">
                <a:tableStyleId>{2D5ABB26-0587-4C30-8999-92F81FD0307C}</a:tableStyleId>
              </a:tblPr>
              <a:tblGrid>
                <a:gridCol w="69945">
                  <a:extLst>
                    <a:ext uri="{9D8B030D-6E8A-4147-A177-3AD203B41FA5}">
                      <a16:colId xmlns:a16="http://schemas.microsoft.com/office/drawing/2014/main" val="56699210"/>
                    </a:ext>
                  </a:extLst>
                </a:gridCol>
                <a:gridCol w="69945">
                  <a:extLst>
                    <a:ext uri="{9D8B030D-6E8A-4147-A177-3AD203B41FA5}">
                      <a16:colId xmlns:a16="http://schemas.microsoft.com/office/drawing/2014/main" val="1579527648"/>
                    </a:ext>
                  </a:extLst>
                </a:gridCol>
                <a:gridCol w="69945">
                  <a:extLst>
                    <a:ext uri="{9D8B030D-6E8A-4147-A177-3AD203B41FA5}">
                      <a16:colId xmlns:a16="http://schemas.microsoft.com/office/drawing/2014/main" val="483769483"/>
                    </a:ext>
                  </a:extLst>
                </a:gridCol>
                <a:gridCol w="69945">
                  <a:extLst>
                    <a:ext uri="{9D8B030D-6E8A-4147-A177-3AD203B41FA5}">
                      <a16:colId xmlns:a16="http://schemas.microsoft.com/office/drawing/2014/main" val="1096091184"/>
                    </a:ext>
                  </a:extLst>
                </a:gridCol>
                <a:gridCol w="69945">
                  <a:extLst>
                    <a:ext uri="{9D8B030D-6E8A-4147-A177-3AD203B41FA5}">
                      <a16:colId xmlns:a16="http://schemas.microsoft.com/office/drawing/2014/main" val="3719173496"/>
                    </a:ext>
                  </a:extLst>
                </a:gridCol>
                <a:gridCol w="69945">
                  <a:extLst>
                    <a:ext uri="{9D8B030D-6E8A-4147-A177-3AD203B41FA5}">
                      <a16:colId xmlns:a16="http://schemas.microsoft.com/office/drawing/2014/main" val="3514102221"/>
                    </a:ext>
                  </a:extLst>
                </a:gridCol>
              </a:tblGrid>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93260">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93260">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5" name="Rectangle 4">
            <a:extLst>
              <a:ext uri="{FF2B5EF4-FFF2-40B4-BE49-F238E27FC236}">
                <a16:creationId xmlns:a16="http://schemas.microsoft.com/office/drawing/2014/main" id="{FFF0B201-363E-4D6D-A7F2-285B985511ED}"/>
              </a:ext>
            </a:extLst>
          </p:cNvPr>
          <p:cNvSpPr/>
          <p:nvPr/>
        </p:nvSpPr>
        <p:spPr>
          <a:xfrm>
            <a:off x="1273629" y="2772482"/>
            <a:ext cx="571325" cy="1339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pitchFamily="34" charset="0"/>
              <a:cs typeface="Calibri" panose="020F0502020204030204" pitchFamily="34" charset="0"/>
            </a:endParaRPr>
          </a:p>
        </p:txBody>
      </p:sp>
      <p:graphicFrame>
        <p:nvGraphicFramePr>
          <p:cNvPr id="194" name="Table 193">
            <a:extLst>
              <a:ext uri="{FF2B5EF4-FFF2-40B4-BE49-F238E27FC236}">
                <a16:creationId xmlns:a16="http://schemas.microsoft.com/office/drawing/2014/main" id="{82947856-FFF3-4B9E-A2B5-73D01B71DE95}"/>
              </a:ext>
            </a:extLst>
          </p:cNvPr>
          <p:cNvGraphicFramePr>
            <a:graphicFrameLocks noGrp="1"/>
          </p:cNvGraphicFramePr>
          <p:nvPr>
            <p:extLst/>
          </p:nvPr>
        </p:nvGraphicFramePr>
        <p:xfrm>
          <a:off x="1326483" y="2842422"/>
          <a:ext cx="466302" cy="1212384"/>
        </p:xfrm>
        <a:graphic>
          <a:graphicData uri="http://schemas.openxmlformats.org/drawingml/2006/table">
            <a:tbl>
              <a:tblPr firstRow="1" bandRow="1">
                <a:tableStyleId>{2D5ABB26-0587-4C30-8999-92F81FD0307C}</a:tableStyleId>
              </a:tblPr>
              <a:tblGrid>
                <a:gridCol w="77717">
                  <a:extLst>
                    <a:ext uri="{9D8B030D-6E8A-4147-A177-3AD203B41FA5}">
                      <a16:colId xmlns:a16="http://schemas.microsoft.com/office/drawing/2014/main" val="56699210"/>
                    </a:ext>
                  </a:extLst>
                </a:gridCol>
                <a:gridCol w="77717">
                  <a:extLst>
                    <a:ext uri="{9D8B030D-6E8A-4147-A177-3AD203B41FA5}">
                      <a16:colId xmlns:a16="http://schemas.microsoft.com/office/drawing/2014/main" val="1579527648"/>
                    </a:ext>
                  </a:extLst>
                </a:gridCol>
                <a:gridCol w="77717">
                  <a:extLst>
                    <a:ext uri="{9D8B030D-6E8A-4147-A177-3AD203B41FA5}">
                      <a16:colId xmlns:a16="http://schemas.microsoft.com/office/drawing/2014/main" val="483769483"/>
                    </a:ext>
                  </a:extLst>
                </a:gridCol>
                <a:gridCol w="77717">
                  <a:extLst>
                    <a:ext uri="{9D8B030D-6E8A-4147-A177-3AD203B41FA5}">
                      <a16:colId xmlns:a16="http://schemas.microsoft.com/office/drawing/2014/main" val="1096091184"/>
                    </a:ext>
                  </a:extLst>
                </a:gridCol>
                <a:gridCol w="77717">
                  <a:extLst>
                    <a:ext uri="{9D8B030D-6E8A-4147-A177-3AD203B41FA5}">
                      <a16:colId xmlns:a16="http://schemas.microsoft.com/office/drawing/2014/main" val="3719173496"/>
                    </a:ext>
                  </a:extLst>
                </a:gridCol>
                <a:gridCol w="77717">
                  <a:extLst>
                    <a:ext uri="{9D8B030D-6E8A-4147-A177-3AD203B41FA5}">
                      <a16:colId xmlns:a16="http://schemas.microsoft.com/office/drawing/2014/main" val="3514102221"/>
                    </a:ext>
                  </a:extLst>
                </a:gridCol>
              </a:tblGrid>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4983940"/>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6516712"/>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6975766"/>
                  </a:ext>
                </a:extLst>
              </a:tr>
              <a:tr h="101032">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6603370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42783360"/>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709554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4116046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91082258"/>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3678586"/>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7152376"/>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83503494"/>
                  </a:ext>
                </a:extLst>
              </a:tr>
              <a:tr h="101032">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endParaRPr lang="en-US" sz="100" dirty="0">
                        <a:latin typeface="Courier New" panose="02070309020205020404" pitchFamily="49" charset="0"/>
                        <a:cs typeface="Courier New" panose="02070309020205020404" pitchFamily="49" charset="0"/>
                      </a:endParaRPr>
                    </a:p>
                  </a:txBody>
                  <a:tcPr marL="0" marR="0" marT="0" marB="0">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9290320"/>
                  </a:ext>
                </a:extLst>
              </a:tr>
            </a:tbl>
          </a:graphicData>
        </a:graphic>
      </p:graphicFrame>
      <p:sp>
        <p:nvSpPr>
          <p:cNvPr id="203" name="Rectangle 202">
            <a:extLst>
              <a:ext uri="{FF2B5EF4-FFF2-40B4-BE49-F238E27FC236}">
                <a16:creationId xmlns:a16="http://schemas.microsoft.com/office/drawing/2014/main" id="{1DEB7FA5-FE4D-41F8-802A-99C5D22FF014}"/>
              </a:ext>
            </a:extLst>
          </p:cNvPr>
          <p:cNvSpPr/>
          <p:nvPr/>
        </p:nvSpPr>
        <p:spPr>
          <a:xfrm>
            <a:off x="1110239" y="4762339"/>
            <a:ext cx="932603" cy="466302"/>
          </a:xfrm>
          <a:prstGeom prst="rect">
            <a:avLst/>
          </a:prstGeom>
          <a:solidFill>
            <a:srgbClr val="4472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734" dirty="0">
                <a:solidFill>
                  <a:prstClr val="white"/>
                </a:solidFill>
                <a:latin typeface="Calibri" panose="020F0502020204030204" pitchFamily="34" charset="0"/>
                <a:cs typeface="Calibri" panose="020F0502020204030204" pitchFamily="34" charset="0"/>
              </a:rPr>
              <a:t>UPDATE</a:t>
            </a:r>
          </a:p>
        </p:txBody>
      </p:sp>
      <p:pic>
        <p:nvPicPr>
          <p:cNvPr id="204" name="Graphic 203" descr="Close">
            <a:extLst>
              <a:ext uri="{FF2B5EF4-FFF2-40B4-BE49-F238E27FC236}">
                <a16:creationId xmlns:a16="http://schemas.microsoft.com/office/drawing/2014/main" id="{8CED4AD0-BF94-47CC-B46A-7CDF39122C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62948" y="5228324"/>
            <a:ext cx="746083" cy="746083"/>
          </a:xfrm>
          <a:prstGeom prst="rect">
            <a:avLst/>
          </a:prstGeom>
        </p:spPr>
      </p:pic>
      <p:pic>
        <p:nvPicPr>
          <p:cNvPr id="205" name="Graphic 204" descr="Close">
            <a:extLst>
              <a:ext uri="{FF2B5EF4-FFF2-40B4-BE49-F238E27FC236}">
                <a16:creationId xmlns:a16="http://schemas.microsoft.com/office/drawing/2014/main" id="{365470DF-CF60-47AC-A21C-16E7BA6861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6068" y="2573525"/>
            <a:ext cx="746083" cy="746083"/>
          </a:xfrm>
          <a:prstGeom prst="rect">
            <a:avLst/>
          </a:prstGeom>
        </p:spPr>
      </p:pic>
      <p:sp>
        <p:nvSpPr>
          <p:cNvPr id="206" name="Title 205">
            <a:extLst>
              <a:ext uri="{FF2B5EF4-FFF2-40B4-BE49-F238E27FC236}">
                <a16:creationId xmlns:a16="http://schemas.microsoft.com/office/drawing/2014/main" id="{370B0DD1-B5D7-4971-9BE7-A495599146A6}"/>
              </a:ext>
            </a:extLst>
          </p:cNvPr>
          <p:cNvSpPr>
            <a:spLocks noGrp="1"/>
          </p:cNvSpPr>
          <p:nvPr>
            <p:ph type="title"/>
          </p:nvPr>
        </p:nvSpPr>
        <p:spPr/>
        <p:txBody>
          <a:bodyPr/>
          <a:lstStyle/>
          <a:p>
            <a:r>
              <a:rPr lang="en-US" sz="4896" dirty="0"/>
              <a:t>Replicated Tables… How it works</a:t>
            </a:r>
          </a:p>
        </p:txBody>
      </p:sp>
      <p:cxnSp>
        <p:nvCxnSpPr>
          <p:cNvPr id="210" name="Straight Arrow Connector 209">
            <a:extLst>
              <a:ext uri="{FF2B5EF4-FFF2-40B4-BE49-F238E27FC236}">
                <a16:creationId xmlns:a16="http://schemas.microsoft.com/office/drawing/2014/main" id="{660ACBE1-5C32-40CA-ADC9-746F8A56CAB7}"/>
              </a:ext>
            </a:extLst>
          </p:cNvPr>
          <p:cNvCxnSpPr>
            <a:cxnSpLocks/>
            <a:stCxn id="194" idx="3"/>
          </p:cNvCxnSpPr>
          <p:nvPr/>
        </p:nvCxnSpPr>
        <p:spPr>
          <a:xfrm flipV="1">
            <a:off x="1792786" y="2134425"/>
            <a:ext cx="2417025" cy="131418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D368E4-25C5-4601-B876-8116A60B1892}"/>
              </a:ext>
            </a:extLst>
          </p:cNvPr>
          <p:cNvCxnSpPr>
            <a:cxnSpLocks/>
            <a:stCxn id="194" idx="3"/>
          </p:cNvCxnSpPr>
          <p:nvPr/>
        </p:nvCxnSpPr>
        <p:spPr>
          <a:xfrm flipV="1">
            <a:off x="1792785" y="2094714"/>
            <a:ext cx="3762826" cy="135390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E43E2C5-EB7A-4385-A9A1-0D9D4BCC3C61}"/>
              </a:ext>
            </a:extLst>
          </p:cNvPr>
          <p:cNvCxnSpPr>
            <a:cxnSpLocks/>
            <a:stCxn id="194" idx="3"/>
          </p:cNvCxnSpPr>
          <p:nvPr/>
        </p:nvCxnSpPr>
        <p:spPr>
          <a:xfrm flipV="1">
            <a:off x="1792786" y="2090873"/>
            <a:ext cx="5099495" cy="13577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06AC0CB-1873-4269-A20F-9B59C5FDF99D}"/>
              </a:ext>
            </a:extLst>
          </p:cNvPr>
          <p:cNvCxnSpPr>
            <a:cxnSpLocks/>
            <a:stCxn id="194" idx="3"/>
          </p:cNvCxnSpPr>
          <p:nvPr/>
        </p:nvCxnSpPr>
        <p:spPr>
          <a:xfrm flipV="1">
            <a:off x="1792785" y="2095558"/>
            <a:ext cx="6444291" cy="13530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EEFD6B08-663C-4885-9B0D-00CD9D095172}"/>
              </a:ext>
            </a:extLst>
          </p:cNvPr>
          <p:cNvCxnSpPr>
            <a:cxnSpLocks/>
            <a:stCxn id="194" idx="3"/>
          </p:cNvCxnSpPr>
          <p:nvPr/>
        </p:nvCxnSpPr>
        <p:spPr>
          <a:xfrm>
            <a:off x="1792785" y="3448614"/>
            <a:ext cx="2434264" cy="133044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62B69B3-91B8-47C4-9691-D401427A019C}"/>
              </a:ext>
            </a:extLst>
          </p:cNvPr>
          <p:cNvCxnSpPr>
            <a:cxnSpLocks/>
            <a:stCxn id="194" idx="3"/>
          </p:cNvCxnSpPr>
          <p:nvPr/>
        </p:nvCxnSpPr>
        <p:spPr>
          <a:xfrm>
            <a:off x="1792785" y="3448615"/>
            <a:ext cx="3783781"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C5109B1-0B14-42EC-A47F-DE166F6AC3BC}"/>
              </a:ext>
            </a:extLst>
          </p:cNvPr>
          <p:cNvCxnSpPr>
            <a:cxnSpLocks/>
            <a:stCxn id="194" idx="3"/>
          </p:cNvCxnSpPr>
          <p:nvPr/>
        </p:nvCxnSpPr>
        <p:spPr>
          <a:xfrm>
            <a:off x="1792786" y="3448615"/>
            <a:ext cx="5099495"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05BACAD0-62B6-442E-8434-6F2E2BCFAA25}"/>
              </a:ext>
            </a:extLst>
          </p:cNvPr>
          <p:cNvCxnSpPr>
            <a:cxnSpLocks/>
            <a:stCxn id="194" idx="3"/>
          </p:cNvCxnSpPr>
          <p:nvPr/>
        </p:nvCxnSpPr>
        <p:spPr>
          <a:xfrm>
            <a:off x="1792786" y="3448615"/>
            <a:ext cx="6404179" cy="135491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0BE452DC-62A2-439F-8D3F-0087FFAD5196}"/>
              </a:ext>
            </a:extLst>
          </p:cNvPr>
          <p:cNvCxnSpPr>
            <a:cxnSpLocks/>
          </p:cNvCxnSpPr>
          <p:nvPr/>
        </p:nvCxnSpPr>
        <p:spPr>
          <a:xfrm flipH="1" flipV="1">
            <a:off x="1789099" y="3460679"/>
            <a:ext cx="2441097" cy="215305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B4150779-6536-411D-8424-98017FB35EE4}"/>
              </a:ext>
            </a:extLst>
          </p:cNvPr>
          <p:cNvCxnSpPr>
            <a:cxnSpLocks/>
            <a:endCxn id="194" idx="3"/>
          </p:cNvCxnSpPr>
          <p:nvPr/>
        </p:nvCxnSpPr>
        <p:spPr>
          <a:xfrm flipH="1">
            <a:off x="1792785" y="2924702"/>
            <a:ext cx="2434266" cy="5239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CAEE1FD-8B6E-4FCF-85DF-6A505CE04EF0}"/>
              </a:ext>
            </a:extLst>
          </p:cNvPr>
          <p:cNvCxnSpPr>
            <a:cxnSpLocks/>
          </p:cNvCxnSpPr>
          <p:nvPr/>
        </p:nvCxnSpPr>
        <p:spPr>
          <a:xfrm flipV="1">
            <a:off x="1794529" y="2130336"/>
            <a:ext cx="2417025" cy="1314189"/>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A5B6300-450E-4974-B063-4B15518FAE71}"/>
              </a:ext>
            </a:extLst>
          </p:cNvPr>
          <p:cNvCxnSpPr>
            <a:cxnSpLocks/>
          </p:cNvCxnSpPr>
          <p:nvPr/>
        </p:nvCxnSpPr>
        <p:spPr>
          <a:xfrm flipV="1">
            <a:off x="1792762" y="2095476"/>
            <a:ext cx="3762826" cy="1353901"/>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47DF060-9C0B-4C3C-A731-BDF883C2525D}"/>
              </a:ext>
            </a:extLst>
          </p:cNvPr>
          <p:cNvCxnSpPr>
            <a:cxnSpLocks/>
          </p:cNvCxnSpPr>
          <p:nvPr/>
        </p:nvCxnSpPr>
        <p:spPr>
          <a:xfrm flipV="1">
            <a:off x="1795053" y="2089739"/>
            <a:ext cx="5099495" cy="1357742"/>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930C7DE1-BB36-41E9-9A17-92BE78F92EA5}"/>
              </a:ext>
            </a:extLst>
          </p:cNvPr>
          <p:cNvCxnSpPr>
            <a:cxnSpLocks/>
          </p:cNvCxnSpPr>
          <p:nvPr/>
        </p:nvCxnSpPr>
        <p:spPr>
          <a:xfrm flipV="1">
            <a:off x="1791240" y="2095117"/>
            <a:ext cx="6444291" cy="1353056"/>
          </a:xfrm>
          <a:prstGeom prst="straightConnector1">
            <a:avLst/>
          </a:prstGeom>
          <a:ln w="12700">
            <a:solidFill>
              <a:srgbClr val="4472C4"/>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35D3E04-0C62-467D-8B73-83ED1411A2F1}"/>
              </a:ext>
            </a:extLst>
          </p:cNvPr>
          <p:cNvCxnSpPr>
            <a:cxnSpLocks/>
          </p:cNvCxnSpPr>
          <p:nvPr/>
        </p:nvCxnSpPr>
        <p:spPr>
          <a:xfrm>
            <a:off x="1792603" y="3448614"/>
            <a:ext cx="2434264" cy="133044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F2AD955-465C-43B1-ABB6-A03814CA9720}"/>
              </a:ext>
            </a:extLst>
          </p:cNvPr>
          <p:cNvCxnSpPr>
            <a:cxnSpLocks/>
          </p:cNvCxnSpPr>
          <p:nvPr/>
        </p:nvCxnSpPr>
        <p:spPr>
          <a:xfrm>
            <a:off x="1792785" y="3449425"/>
            <a:ext cx="3783781"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013975-A132-483C-88F6-645A6408F3DB}"/>
              </a:ext>
            </a:extLst>
          </p:cNvPr>
          <p:cNvCxnSpPr>
            <a:cxnSpLocks/>
          </p:cNvCxnSpPr>
          <p:nvPr/>
        </p:nvCxnSpPr>
        <p:spPr>
          <a:xfrm>
            <a:off x="1791958" y="3449243"/>
            <a:ext cx="5099495"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F2F720B-FCE3-4D80-A828-A5B080F3251C}"/>
              </a:ext>
            </a:extLst>
          </p:cNvPr>
          <p:cNvCxnSpPr>
            <a:cxnSpLocks/>
          </p:cNvCxnSpPr>
          <p:nvPr/>
        </p:nvCxnSpPr>
        <p:spPr>
          <a:xfrm>
            <a:off x="1792417" y="3448338"/>
            <a:ext cx="6404179" cy="1354917"/>
          </a:xfrm>
          <a:prstGeom prst="straightConnector1">
            <a:avLst/>
          </a:prstGeom>
          <a:ln w="12700">
            <a:headEnd type="triangle"/>
            <a:tailEnd type="none"/>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77308B16-9D9B-4DF3-B237-414621D2B812}"/>
              </a:ext>
            </a:extLst>
          </p:cNvPr>
          <p:cNvSpPr/>
          <p:nvPr/>
        </p:nvSpPr>
        <p:spPr>
          <a:xfrm>
            <a:off x="9950348" y="3179809"/>
            <a:ext cx="1865207" cy="1865207"/>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836" dirty="0">
                <a:solidFill>
                  <a:srgbClr val="3F3F3F"/>
                </a:solidFill>
                <a:latin typeface="Calibri" panose="020F0502020204030204" pitchFamily="34" charset="0"/>
                <a:cs typeface="Calibri" panose="020F0502020204030204" pitchFamily="34" charset="0"/>
              </a:rPr>
              <a:t>Replication Cache  Manager</a:t>
            </a:r>
          </a:p>
        </p:txBody>
      </p:sp>
      <p:sp>
        <p:nvSpPr>
          <p:cNvPr id="76" name="Rectangle: Rounded Corners 75">
            <a:extLst>
              <a:ext uri="{FF2B5EF4-FFF2-40B4-BE49-F238E27FC236}">
                <a16:creationId xmlns:a16="http://schemas.microsoft.com/office/drawing/2014/main" id="{7FA54EEB-AEE7-4D83-B672-7EB9A81A99F2}"/>
              </a:ext>
            </a:extLst>
          </p:cNvPr>
          <p:cNvSpPr/>
          <p:nvPr/>
        </p:nvSpPr>
        <p:spPr>
          <a:xfrm>
            <a:off x="1110239" y="3015205"/>
            <a:ext cx="932603" cy="932603"/>
          </a:xfrm>
          <a:prstGeom prst="round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r>
              <a:rPr lang="en-US" sz="1224" dirty="0">
                <a:solidFill>
                  <a:srgbClr val="3F3F3F"/>
                </a:solidFill>
                <a:latin typeface="Calibri" panose="020F0502020204030204" pitchFamily="34" charset="0"/>
                <a:cs typeface="Calibri" panose="020F0502020204030204" pitchFamily="34" charset="0"/>
              </a:rPr>
              <a:t>Cache Build Request</a:t>
            </a:r>
          </a:p>
        </p:txBody>
      </p:sp>
    </p:spTree>
    <p:extLst>
      <p:ext uri="{BB962C8B-B14F-4D97-AF65-F5344CB8AC3E}">
        <p14:creationId xmlns:p14="http://schemas.microsoft.com/office/powerpoint/2010/main" val="276861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1.25E-6 -3.33333E-6 L 0.21537 -0.13981 " pathEditMode="relative" rAng="0" ptsTypes="AA">
                                      <p:cBhvr>
                                        <p:cTn id="12" dur="1000" fill="hold"/>
                                        <p:tgtEl>
                                          <p:spTgt spid="193"/>
                                        </p:tgtEl>
                                        <p:attrNameLst>
                                          <p:attrName>ppt_x</p:attrName>
                                          <p:attrName>ppt_y</p:attrName>
                                        </p:attrNameLst>
                                      </p:cBhvr>
                                      <p:rCtr x="10768" y="-6991"/>
                                    </p:animMotion>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childTnLst>
                                </p:cTn>
                              </p:par>
                              <p:par>
                                <p:cTn id="16" presetID="42" presetClass="path" presetSubtype="0" accel="50000" decel="50000" fill="hold" nodeType="withEffect">
                                  <p:stCondLst>
                                    <p:cond delay="0"/>
                                  </p:stCondLst>
                                  <p:childTnLst>
                                    <p:animMotion origin="layout" path="M -0.00052 0.02083 L 0.32109 -0.1213 " pathEditMode="relative" rAng="0" ptsTypes="AA">
                                      <p:cBhvr>
                                        <p:cTn id="17" dur="1000" fill="hold"/>
                                        <p:tgtEl>
                                          <p:spTgt spid="185"/>
                                        </p:tgtEl>
                                        <p:attrNameLst>
                                          <p:attrName>ppt_x</p:attrName>
                                          <p:attrName>ppt_y</p:attrName>
                                        </p:attrNameLst>
                                      </p:cBhvr>
                                      <p:rCtr x="16081" y="-7106"/>
                                    </p:animMotion>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66667E-6 2.25514E-17 L 0.42787 -0.16505 " pathEditMode="relative" rAng="0" ptsTypes="AA">
                                      <p:cBhvr>
                                        <p:cTn id="22" dur="1000" fill="hold"/>
                                        <p:tgtEl>
                                          <p:spTgt spid="186"/>
                                        </p:tgtEl>
                                        <p:attrNameLst>
                                          <p:attrName>ppt_x</p:attrName>
                                          <p:attrName>ppt_y</p:attrName>
                                        </p:attrNameLst>
                                      </p:cBhvr>
                                      <p:rCtr x="21367" y="-8194"/>
                                    </p:animMotion>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0"/>
                                          </p:stCondLst>
                                        </p:cTn>
                                        <p:tgtEl>
                                          <p:spTgt spid="174"/>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0.00104 0.00208 L 0.53268 -0.19607 " pathEditMode="relative" rAng="0" ptsTypes="AA">
                                      <p:cBhvr>
                                        <p:cTn id="27" dur="1000" fill="hold"/>
                                        <p:tgtEl>
                                          <p:spTgt spid="187"/>
                                        </p:tgtEl>
                                        <p:attrNameLst>
                                          <p:attrName>ppt_x</p:attrName>
                                          <p:attrName>ppt_y</p:attrName>
                                        </p:attrNameLst>
                                      </p:cBhvr>
                                      <p:rCtr x="26680" y="-9907"/>
                                    </p:animMotion>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0"/>
                                          </p:stCondLst>
                                        </p:cTn>
                                        <p:tgtEl>
                                          <p:spTgt spid="180"/>
                                        </p:tgtEl>
                                        <p:attrNameLst>
                                          <p:attrName>style.visibility</p:attrName>
                                        </p:attrNameLst>
                                      </p:cBhvr>
                                      <p:to>
                                        <p:strVal val="visible"/>
                                      </p:to>
                                    </p:set>
                                  </p:childTnLst>
                                </p:cTn>
                              </p:par>
                              <p:par>
                                <p:cTn id="31" presetID="42" presetClass="path" presetSubtype="0" accel="50000" decel="50000" fill="hold" nodeType="withEffect">
                                  <p:stCondLst>
                                    <p:cond delay="0"/>
                                  </p:stCondLst>
                                  <p:childTnLst>
                                    <p:animMotion origin="layout" path="M -1.25E-6 2.59259E-6 L 0.21563 0.15532 " pathEditMode="relative" rAng="0" ptsTypes="AA">
                                      <p:cBhvr>
                                        <p:cTn id="32" dur="1000" fill="hold"/>
                                        <p:tgtEl>
                                          <p:spTgt spid="188"/>
                                        </p:tgtEl>
                                        <p:attrNameLst>
                                          <p:attrName>ppt_x</p:attrName>
                                          <p:attrName>ppt_y</p:attrName>
                                        </p:attrNameLst>
                                      </p:cBhvr>
                                      <p:rCtr x="10781" y="7755"/>
                                    </p:animMotion>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100"/>
                                        </p:tgtEl>
                                        <p:attrNameLst>
                                          <p:attrName>style.visibility</p:attrName>
                                        </p:attrNameLst>
                                      </p:cBhvr>
                                      <p:to>
                                        <p:strVal val="visible"/>
                                      </p:to>
                                    </p:set>
                                  </p:childTnLst>
                                </p:cTn>
                              </p:par>
                              <p:par>
                                <p:cTn id="36" presetID="42" presetClass="path" presetSubtype="0" accel="50000" decel="50000" fill="hold" nodeType="withEffect">
                                  <p:stCondLst>
                                    <p:cond delay="0"/>
                                  </p:stCondLst>
                                  <p:childTnLst>
                                    <p:animMotion origin="layout" path="M -1.25E-6 -4.07407E-6 L 0.32096 0.15602 " pathEditMode="relative" rAng="0" ptsTypes="AA">
                                      <p:cBhvr>
                                        <p:cTn id="37" dur="1000" fill="hold"/>
                                        <p:tgtEl>
                                          <p:spTgt spid="189"/>
                                        </p:tgtEl>
                                        <p:attrNameLst>
                                          <p:attrName>ppt_x</p:attrName>
                                          <p:attrName>ppt_y</p:attrName>
                                        </p:attrNameLst>
                                      </p:cBhvr>
                                      <p:rCtr x="16042" y="7801"/>
                                    </p:animMotion>
                                  </p:childTnLst>
                                </p:cTn>
                              </p:par>
                            </p:childTnLst>
                          </p:cTn>
                        </p:par>
                        <p:par>
                          <p:cTn id="38" fill="hold">
                            <p:stCondLst>
                              <p:cond delay="6000"/>
                            </p:stCondLst>
                            <p:childTnLst>
                              <p:par>
                                <p:cTn id="39" presetID="1" presetClass="entr" presetSubtype="0" fill="hold" grpId="0" nodeType="after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1.04167E-6 -2.96296E-6 L 0.42839 0.14792 " pathEditMode="relative" rAng="0" ptsTypes="AA">
                                      <p:cBhvr>
                                        <p:cTn id="42" dur="1000" fill="hold"/>
                                        <p:tgtEl>
                                          <p:spTgt spid="190"/>
                                        </p:tgtEl>
                                        <p:attrNameLst>
                                          <p:attrName>ppt_x</p:attrName>
                                          <p:attrName>ppt_y</p:attrName>
                                        </p:attrNameLst>
                                      </p:cBhvr>
                                      <p:rCtr x="21419" y="7384"/>
                                    </p:animMotion>
                                  </p:childTnLst>
                                </p:cTn>
                              </p:par>
                            </p:childTnLst>
                          </p:cTn>
                        </p:par>
                        <p:par>
                          <p:cTn id="43" fill="hold">
                            <p:stCondLst>
                              <p:cond delay="7000"/>
                            </p:stCondLst>
                            <p:childTnLst>
                              <p:par>
                                <p:cTn id="44" presetID="1" presetClass="entr" presetSubtype="0" fill="hold" grpId="0" nodeType="afterEffect">
                                  <p:stCondLst>
                                    <p:cond delay="0"/>
                                  </p:stCondLst>
                                  <p:childTnLst>
                                    <p:set>
                                      <p:cBhvr>
                                        <p:cTn id="45" dur="1" fill="hold">
                                          <p:stCondLst>
                                            <p:cond delay="0"/>
                                          </p:stCondLst>
                                        </p:cTn>
                                        <p:tgtEl>
                                          <p:spTgt spid="113"/>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04167E-6 4.44444E-6 L 0.53412 0.13032 " pathEditMode="relative" rAng="0" ptsTypes="AA">
                                      <p:cBhvr>
                                        <p:cTn id="47" dur="1000" fill="hold"/>
                                        <p:tgtEl>
                                          <p:spTgt spid="191"/>
                                        </p:tgtEl>
                                        <p:attrNameLst>
                                          <p:attrName>ppt_x</p:attrName>
                                          <p:attrName>ppt_y</p:attrName>
                                        </p:attrNameLst>
                                      </p:cBhvr>
                                      <p:rCtr x="26706" y="6505"/>
                                    </p:animMotion>
                                  </p:childTnLst>
                                </p:cTn>
                              </p:par>
                            </p:childTnLst>
                          </p:cTn>
                        </p:par>
                        <p:par>
                          <p:cTn id="48" fill="hold">
                            <p:stCondLst>
                              <p:cond delay="8000"/>
                            </p:stCondLst>
                            <p:childTnLst>
                              <p:par>
                                <p:cTn id="49" presetID="1" presetClass="entr" presetSubtype="0" fill="hold" grpId="0" nodeType="after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childTnLst>
                                    <p:set>
                                      <p:cBhvr>
                                        <p:cTn id="54" dur="1" fill="hold">
                                          <p:stCondLst>
                                            <p:cond delay="0"/>
                                          </p:stCondLst>
                                        </p:cTn>
                                        <p:tgtEl>
                                          <p:spTgt spid="197"/>
                                        </p:tgtEl>
                                        <p:attrNameLst>
                                          <p:attrName>style.visibility</p:attrName>
                                        </p:attrNameLst>
                                      </p:cBhvr>
                                      <p:to>
                                        <p:strVal val="visible"/>
                                      </p:to>
                                    </p:set>
                                  </p:childTnLst>
                                </p:cTn>
                              </p:par>
                            </p:childTnLst>
                          </p:cTn>
                        </p:par>
                        <p:par>
                          <p:cTn id="55" fill="hold">
                            <p:stCondLst>
                              <p:cond delay="0"/>
                            </p:stCondLst>
                            <p:childTnLst>
                              <p:par>
                                <p:cTn id="56" presetID="42" presetClass="path" presetSubtype="0" accel="50000" decel="50000" fill="hold" grpId="0" nodeType="afterEffect">
                                  <p:stCondLst>
                                    <p:cond delay="0"/>
                                  </p:stCondLst>
                                  <p:childTnLst>
                                    <p:animMotion origin="layout" path="M -2.70833E-6 -3.7037E-7 L -0.00013 0.08079 " pathEditMode="relative" rAng="0" ptsTypes="AA">
                                      <p:cBhvr>
                                        <p:cTn id="57" dur="2000" fill="hold"/>
                                        <p:tgtEl>
                                          <p:spTgt spid="197"/>
                                        </p:tgtEl>
                                        <p:attrNameLst>
                                          <p:attrName>ppt_x</p:attrName>
                                          <p:attrName>ppt_y</p:attrName>
                                        </p:attrNameLst>
                                      </p:cBhvr>
                                      <p:rCtr x="-13" y="4028"/>
                                    </p:animMotion>
                                  </p:childTnLst>
                                </p:cTn>
                              </p:par>
                            </p:childTnLst>
                          </p:cTn>
                        </p:par>
                        <p:par>
                          <p:cTn id="58" fill="hold">
                            <p:stCondLst>
                              <p:cond delay="2000"/>
                            </p:stCondLst>
                            <p:childTnLst>
                              <p:par>
                                <p:cTn id="59" presetID="1" presetClass="entr" presetSubtype="0" fill="hold" grpId="0" nodeType="afterEffect">
                                  <p:stCondLst>
                                    <p:cond delay="250"/>
                                  </p:stCondLst>
                                  <p:childTnLst>
                                    <p:set>
                                      <p:cBhvr>
                                        <p:cTn id="60" dur="1" fill="hold">
                                          <p:stCondLst>
                                            <p:cond delay="0"/>
                                          </p:stCondLst>
                                        </p:cTn>
                                        <p:tgtEl>
                                          <p:spTgt spid="195"/>
                                        </p:tgtEl>
                                        <p:attrNameLst>
                                          <p:attrName>style.visibility</p:attrName>
                                        </p:attrNameLst>
                                      </p:cBhvr>
                                      <p:to>
                                        <p:strVal val="visible"/>
                                      </p:to>
                                    </p:set>
                                  </p:childTnLst>
                                </p:cTn>
                              </p:par>
                            </p:childTnLst>
                          </p:cTn>
                        </p:par>
                        <p:par>
                          <p:cTn id="61" fill="hold">
                            <p:stCondLst>
                              <p:cond delay="2250"/>
                            </p:stCondLst>
                            <p:childTnLst>
                              <p:par>
                                <p:cTn id="62" presetID="26" presetClass="emph" presetSubtype="0" fill="hold" grpId="3" nodeType="afterEffect">
                                  <p:stCondLst>
                                    <p:cond delay="250"/>
                                  </p:stCondLst>
                                  <p:childTnLst>
                                    <p:animEffect transition="out" filter="fade">
                                      <p:cBhvr>
                                        <p:cTn id="63" dur="500" tmFilter="0, 0; .2, .5; .8, .5; 1, 0"/>
                                        <p:tgtEl>
                                          <p:spTgt spid="195"/>
                                        </p:tgtEl>
                                      </p:cBhvr>
                                    </p:animEffect>
                                    <p:animScale>
                                      <p:cBhvr>
                                        <p:cTn id="64" dur="250" autoRev="1" fill="hold"/>
                                        <p:tgtEl>
                                          <p:spTgt spid="195"/>
                                        </p:tgtEl>
                                      </p:cBhvr>
                                      <p:by x="105000" y="105000"/>
                                    </p:animScale>
                                  </p:childTnLst>
                                </p:cTn>
                              </p:par>
                            </p:childTnLst>
                          </p:cTn>
                        </p:par>
                        <p:par>
                          <p:cTn id="65" fill="hold">
                            <p:stCondLst>
                              <p:cond delay="3000"/>
                            </p:stCondLst>
                            <p:childTnLst>
                              <p:par>
                                <p:cTn id="66" presetID="1" presetClass="entr" presetSubtype="0" fill="hold" grpId="0" nodeType="afterEffect">
                                  <p:stCondLst>
                                    <p:cond delay="250"/>
                                  </p:stCondLst>
                                  <p:childTnLst>
                                    <p:set>
                                      <p:cBhvr>
                                        <p:cTn id="67" dur="1" fill="hold">
                                          <p:stCondLst>
                                            <p:cond delay="0"/>
                                          </p:stCondLst>
                                        </p:cTn>
                                        <p:tgtEl>
                                          <p:spTgt spid="72"/>
                                        </p:tgtEl>
                                        <p:attrNameLst>
                                          <p:attrName>style.visibility</p:attrName>
                                        </p:attrNameLst>
                                      </p:cBhvr>
                                      <p:to>
                                        <p:strVal val="visible"/>
                                      </p:to>
                                    </p:set>
                                  </p:childTnLst>
                                </p:cTn>
                              </p:par>
                            </p:childTnLst>
                          </p:cTn>
                        </p:par>
                        <p:par>
                          <p:cTn id="68" fill="hold">
                            <p:stCondLst>
                              <p:cond delay="3250"/>
                            </p:stCondLst>
                            <p:childTnLst>
                              <p:par>
                                <p:cTn id="69" presetID="1" presetClass="entr" presetSubtype="0" fill="hold" grpId="0" nodeType="afterEffect">
                                  <p:stCondLst>
                                    <p:cond delay="500"/>
                                  </p:stCondLst>
                                  <p:childTnLst>
                                    <p:set>
                                      <p:cBhvr>
                                        <p:cTn id="70" dur="1" fill="hold">
                                          <p:stCondLst>
                                            <p:cond delay="0"/>
                                          </p:stCondLst>
                                        </p:cTn>
                                        <p:tgtEl>
                                          <p:spTgt spid="76"/>
                                        </p:tgtEl>
                                        <p:attrNameLst>
                                          <p:attrName>style.visibility</p:attrName>
                                        </p:attrNameLst>
                                      </p:cBhvr>
                                      <p:to>
                                        <p:strVal val="visible"/>
                                      </p:to>
                                    </p:set>
                                  </p:childTnLst>
                                </p:cTn>
                              </p:par>
                            </p:childTnLst>
                          </p:cTn>
                        </p:par>
                        <p:par>
                          <p:cTn id="71" fill="hold">
                            <p:stCondLst>
                              <p:cond delay="4250"/>
                            </p:stCondLst>
                            <p:childTnLst>
                              <p:par>
                                <p:cTn id="72" presetID="42" presetClass="path" presetSubtype="0" accel="50000" decel="50000" fill="hold" grpId="1" nodeType="afterEffect">
                                  <p:stCondLst>
                                    <p:cond delay="0"/>
                                  </p:stCondLst>
                                  <p:childTnLst>
                                    <p:animMotion origin="layout" path="M -2.70833E-6 4.81481E-6 L 0.74831 0.09027 " pathEditMode="relative" rAng="0" ptsTypes="AA">
                                      <p:cBhvr>
                                        <p:cTn id="73" dur="2000" fill="hold"/>
                                        <p:tgtEl>
                                          <p:spTgt spid="76"/>
                                        </p:tgtEl>
                                        <p:attrNameLst>
                                          <p:attrName>ppt_x</p:attrName>
                                          <p:attrName>ppt_y</p:attrName>
                                        </p:attrNameLst>
                                      </p:cBhvr>
                                      <p:rCtr x="37409" y="4514"/>
                                    </p:animMotion>
                                  </p:childTnLst>
                                </p:cTn>
                              </p:par>
                            </p:childTnLst>
                          </p:cTn>
                        </p:par>
                        <p:par>
                          <p:cTn id="74" fill="hold">
                            <p:stCondLst>
                              <p:cond delay="7250"/>
                            </p:stCondLst>
                            <p:childTnLst>
                              <p:par>
                                <p:cTn id="75" presetID="1" presetClass="entr" presetSubtype="0" fill="hold" nodeType="afterEffect">
                                  <p:stCondLst>
                                    <p:cond delay="25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7500"/>
                            </p:stCondLst>
                            <p:childTnLst>
                              <p:par>
                                <p:cTn id="78" presetID="1" presetClass="entr" presetSubtype="0" fill="hold" nodeType="afterEffect">
                                  <p:stCondLst>
                                    <p:cond delay="250"/>
                                  </p:stCondLst>
                                  <p:childTnLst>
                                    <p:set>
                                      <p:cBhvr>
                                        <p:cTn id="79" dur="1" fill="hold">
                                          <p:stCondLst>
                                            <p:cond delay="0"/>
                                          </p:stCondLst>
                                        </p:cTn>
                                        <p:tgtEl>
                                          <p:spTgt spid="65"/>
                                        </p:tgtEl>
                                        <p:attrNameLst>
                                          <p:attrName>style.visibility</p:attrName>
                                        </p:attrNameLst>
                                      </p:cBhvr>
                                      <p:to>
                                        <p:strVal val="visible"/>
                                      </p:to>
                                    </p:set>
                                  </p:childTnLst>
                                </p:cTn>
                              </p:par>
                            </p:childTnLst>
                          </p:cTn>
                        </p:par>
                        <p:par>
                          <p:cTn id="80" fill="hold">
                            <p:stCondLst>
                              <p:cond delay="7750"/>
                            </p:stCondLst>
                            <p:childTnLst>
                              <p:par>
                                <p:cTn id="81" presetID="1" presetClass="entr" presetSubtype="0" fill="hold" nodeType="afterEffect">
                                  <p:stCondLst>
                                    <p:cond delay="250"/>
                                  </p:stCondLst>
                                  <p:childTnLst>
                                    <p:set>
                                      <p:cBhvr>
                                        <p:cTn id="82" dur="1" fill="hold">
                                          <p:stCondLst>
                                            <p:cond delay="0"/>
                                          </p:stCondLst>
                                        </p:cTn>
                                        <p:tgtEl>
                                          <p:spTgt spid="67"/>
                                        </p:tgtEl>
                                        <p:attrNameLst>
                                          <p:attrName>style.visibility</p:attrName>
                                        </p:attrNameLst>
                                      </p:cBhvr>
                                      <p:to>
                                        <p:strVal val="visible"/>
                                      </p:to>
                                    </p:set>
                                  </p:childTnLst>
                                </p:cTn>
                              </p:par>
                            </p:childTnLst>
                          </p:cTn>
                        </p:par>
                        <p:par>
                          <p:cTn id="83" fill="hold">
                            <p:stCondLst>
                              <p:cond delay="8000"/>
                            </p:stCondLst>
                            <p:childTnLst>
                              <p:par>
                                <p:cTn id="84" presetID="1" presetClass="entr" presetSubtype="0" fill="hold" nodeType="afterEffect">
                                  <p:stCondLst>
                                    <p:cond delay="250"/>
                                  </p:stCondLst>
                                  <p:childTnLst>
                                    <p:set>
                                      <p:cBhvr>
                                        <p:cTn id="85" dur="1" fill="hold">
                                          <p:stCondLst>
                                            <p:cond delay="0"/>
                                          </p:stCondLst>
                                        </p:cTn>
                                        <p:tgtEl>
                                          <p:spTgt spid="69"/>
                                        </p:tgtEl>
                                        <p:attrNameLst>
                                          <p:attrName>style.visibility</p:attrName>
                                        </p:attrNameLst>
                                      </p:cBhvr>
                                      <p:to>
                                        <p:strVal val="visible"/>
                                      </p:to>
                                    </p:set>
                                  </p:childTnLst>
                                </p:cTn>
                              </p:par>
                            </p:childTnLst>
                          </p:cTn>
                        </p:par>
                        <p:par>
                          <p:cTn id="86" fill="hold">
                            <p:stCondLst>
                              <p:cond delay="8250"/>
                            </p:stCondLst>
                            <p:childTnLst>
                              <p:par>
                                <p:cTn id="87" presetID="1" presetClass="entr" presetSubtype="0" fill="hold" nodeType="afterEffect">
                                  <p:stCondLst>
                                    <p:cond delay="250"/>
                                  </p:stCondLst>
                                  <p:childTnLst>
                                    <p:set>
                                      <p:cBhvr>
                                        <p:cTn id="88" dur="1" fill="hold">
                                          <p:stCondLst>
                                            <p:cond delay="0"/>
                                          </p:stCondLst>
                                        </p:cTn>
                                        <p:tgtEl>
                                          <p:spTgt spid="70"/>
                                        </p:tgtEl>
                                        <p:attrNameLst>
                                          <p:attrName>style.visibility</p:attrName>
                                        </p:attrNameLst>
                                      </p:cBhvr>
                                      <p:to>
                                        <p:strVal val="visible"/>
                                      </p:to>
                                    </p:set>
                                  </p:childTnLst>
                                </p:cTn>
                              </p:par>
                            </p:childTnLst>
                          </p:cTn>
                        </p:par>
                        <p:par>
                          <p:cTn id="89" fill="hold">
                            <p:stCondLst>
                              <p:cond delay="8500"/>
                            </p:stCondLst>
                            <p:childTnLst>
                              <p:par>
                                <p:cTn id="90" presetID="1" presetClass="entr" presetSubtype="0" fill="hold" nodeType="afterEffect">
                                  <p:stCondLst>
                                    <p:cond delay="250"/>
                                  </p:stCondLst>
                                  <p:childTnLst>
                                    <p:set>
                                      <p:cBhvr>
                                        <p:cTn id="91" dur="1" fill="hold">
                                          <p:stCondLst>
                                            <p:cond delay="0"/>
                                          </p:stCondLst>
                                        </p:cTn>
                                        <p:tgtEl>
                                          <p:spTgt spid="71"/>
                                        </p:tgtEl>
                                        <p:attrNameLst>
                                          <p:attrName>style.visibility</p:attrName>
                                        </p:attrNameLst>
                                      </p:cBhvr>
                                      <p:to>
                                        <p:strVal val="visible"/>
                                      </p:to>
                                    </p:set>
                                  </p:childTnLst>
                                </p:cTn>
                              </p:par>
                            </p:childTnLst>
                          </p:cTn>
                        </p:par>
                        <p:par>
                          <p:cTn id="92" fill="hold">
                            <p:stCondLst>
                              <p:cond delay="8750"/>
                            </p:stCondLst>
                            <p:childTnLst>
                              <p:par>
                                <p:cTn id="93" presetID="1" presetClass="entr" presetSubtype="0" fill="hold" nodeType="afterEffect">
                                  <p:stCondLst>
                                    <p:cond delay="250"/>
                                  </p:stCondLst>
                                  <p:childTnLst>
                                    <p:set>
                                      <p:cBhvr>
                                        <p:cTn id="94" dur="1" fill="hold">
                                          <p:stCondLst>
                                            <p:cond delay="0"/>
                                          </p:stCondLst>
                                        </p:cTn>
                                        <p:tgtEl>
                                          <p:spTgt spid="73"/>
                                        </p:tgtEl>
                                        <p:attrNameLst>
                                          <p:attrName>style.visibility</p:attrName>
                                        </p:attrNameLst>
                                      </p:cBhvr>
                                      <p:to>
                                        <p:strVal val="visible"/>
                                      </p:to>
                                    </p:set>
                                  </p:childTnLst>
                                </p:cTn>
                              </p:par>
                            </p:childTnLst>
                          </p:cTn>
                        </p:par>
                        <p:par>
                          <p:cTn id="95" fill="hold">
                            <p:stCondLst>
                              <p:cond delay="9000"/>
                            </p:stCondLst>
                            <p:childTnLst>
                              <p:par>
                                <p:cTn id="96" presetID="1" presetClass="entr" presetSubtype="0" fill="hold" nodeType="afterEffect">
                                  <p:stCondLst>
                                    <p:cond delay="250"/>
                                  </p:stCondLst>
                                  <p:childTnLst>
                                    <p:set>
                                      <p:cBhvr>
                                        <p:cTn id="97" dur="1" fill="hold">
                                          <p:stCondLst>
                                            <p:cond delay="0"/>
                                          </p:stCondLst>
                                        </p:cTn>
                                        <p:tgtEl>
                                          <p:spTgt spid="74"/>
                                        </p:tgtEl>
                                        <p:attrNameLst>
                                          <p:attrName>style.visibility</p:attrName>
                                        </p:attrNameLst>
                                      </p:cBhvr>
                                      <p:to>
                                        <p:strVal val="visible"/>
                                      </p:to>
                                    </p:set>
                                  </p:childTnLst>
                                </p:cTn>
                              </p:par>
                            </p:childTnLst>
                          </p:cTn>
                        </p:par>
                        <p:par>
                          <p:cTn id="98" fill="hold">
                            <p:stCondLst>
                              <p:cond delay="9250"/>
                            </p:stCondLst>
                            <p:childTnLst>
                              <p:par>
                                <p:cTn id="99" presetID="26" presetClass="emph" presetSubtype="0" fill="hold" grpId="3" nodeType="afterEffect">
                                  <p:stCondLst>
                                    <p:cond delay="0"/>
                                  </p:stCondLst>
                                  <p:childTnLst>
                                    <p:animEffect transition="out" filter="fade">
                                      <p:cBhvr>
                                        <p:cTn id="100" dur="500" tmFilter="0, 0; .2, .5; .8, .5; 1, 0"/>
                                        <p:tgtEl>
                                          <p:spTgt spid="76"/>
                                        </p:tgtEl>
                                      </p:cBhvr>
                                    </p:animEffect>
                                    <p:animScale>
                                      <p:cBhvr>
                                        <p:cTn id="101" dur="250" autoRev="1" fill="hold"/>
                                        <p:tgtEl>
                                          <p:spTgt spid="76"/>
                                        </p:tgtEl>
                                      </p:cBhvr>
                                      <p:by x="105000" y="105000"/>
                                    </p:animScale>
                                  </p:childTnLst>
                                </p:cTn>
                              </p:par>
                            </p:childTnLst>
                          </p:cTn>
                        </p:par>
                        <p:par>
                          <p:cTn id="102" fill="hold">
                            <p:stCondLst>
                              <p:cond delay="9750"/>
                            </p:stCondLst>
                            <p:childTnLst>
                              <p:par>
                                <p:cTn id="103" presetID="10" presetClass="exit" presetSubtype="0" fill="hold" grpId="2" nodeType="afterEffect">
                                  <p:stCondLst>
                                    <p:cond delay="750"/>
                                  </p:stCondLst>
                                  <p:childTnLst>
                                    <p:animEffect transition="out" filter="fade">
                                      <p:cBhvr>
                                        <p:cTn id="104" dur="750"/>
                                        <p:tgtEl>
                                          <p:spTgt spid="76"/>
                                        </p:tgtEl>
                                      </p:cBhvr>
                                    </p:animEffect>
                                    <p:set>
                                      <p:cBhvr>
                                        <p:cTn id="105" dur="1" fill="hold">
                                          <p:stCondLst>
                                            <p:cond delay="749"/>
                                          </p:stCondLst>
                                        </p:cTn>
                                        <p:tgtEl>
                                          <p:spTgt spid="76"/>
                                        </p:tgtEl>
                                        <p:attrNameLst>
                                          <p:attrName>style.visibility</p:attrName>
                                        </p:attrNameLst>
                                      </p:cBhvr>
                                      <p:to>
                                        <p:strVal val="hidden"/>
                                      </p:to>
                                    </p:set>
                                  </p:childTnLst>
                                </p:cTn>
                              </p:par>
                            </p:childTnLst>
                          </p:cTn>
                        </p:par>
                        <p:par>
                          <p:cTn id="106" fill="hold">
                            <p:stCondLst>
                              <p:cond delay="11250"/>
                            </p:stCondLst>
                            <p:childTnLst>
                              <p:par>
                                <p:cTn id="107" presetID="1" presetClass="exit" presetSubtype="0" fill="hold" nodeType="afterEffect">
                                  <p:stCondLst>
                                    <p:cond delay="0"/>
                                  </p:stCondLst>
                                  <p:childTnLst>
                                    <p:set>
                                      <p:cBhvr>
                                        <p:cTn id="108" dur="1" fill="hold">
                                          <p:stCondLst>
                                            <p:cond delay="0"/>
                                          </p:stCondLst>
                                        </p:cTn>
                                        <p:tgtEl>
                                          <p:spTgt spid="64"/>
                                        </p:tgtEl>
                                        <p:attrNameLst>
                                          <p:attrName>style.visibility</p:attrName>
                                        </p:attrNameLst>
                                      </p:cBhvr>
                                      <p:to>
                                        <p:strVal val="hidden"/>
                                      </p:to>
                                    </p:set>
                                  </p:childTnLst>
                                </p:cTn>
                              </p:par>
                            </p:childTnLst>
                          </p:cTn>
                        </p:par>
                        <p:par>
                          <p:cTn id="109" fill="hold">
                            <p:stCondLst>
                              <p:cond delay="11250"/>
                            </p:stCondLst>
                            <p:childTnLst>
                              <p:par>
                                <p:cTn id="110" presetID="1" presetClass="exit" presetSubtype="0" fill="hold" nodeType="afterEffect">
                                  <p:stCondLst>
                                    <p:cond delay="0"/>
                                  </p:stCondLst>
                                  <p:childTnLst>
                                    <p:set>
                                      <p:cBhvr>
                                        <p:cTn id="111" dur="1" fill="hold">
                                          <p:stCondLst>
                                            <p:cond delay="0"/>
                                          </p:stCondLst>
                                        </p:cTn>
                                        <p:tgtEl>
                                          <p:spTgt spid="65"/>
                                        </p:tgtEl>
                                        <p:attrNameLst>
                                          <p:attrName>style.visibility</p:attrName>
                                        </p:attrNameLst>
                                      </p:cBhvr>
                                      <p:to>
                                        <p:strVal val="hidden"/>
                                      </p:to>
                                    </p:set>
                                  </p:childTnLst>
                                </p:cTn>
                              </p:par>
                            </p:childTnLst>
                          </p:cTn>
                        </p:par>
                        <p:par>
                          <p:cTn id="112" fill="hold">
                            <p:stCondLst>
                              <p:cond delay="11250"/>
                            </p:stCondLst>
                            <p:childTnLst>
                              <p:par>
                                <p:cTn id="113" presetID="1" presetClass="exit" presetSubtype="0" fill="hold" nodeType="afterEffect">
                                  <p:stCondLst>
                                    <p:cond delay="0"/>
                                  </p:stCondLst>
                                  <p:childTnLst>
                                    <p:set>
                                      <p:cBhvr>
                                        <p:cTn id="114" dur="1" fill="hold">
                                          <p:stCondLst>
                                            <p:cond delay="0"/>
                                          </p:stCondLst>
                                        </p:cTn>
                                        <p:tgtEl>
                                          <p:spTgt spid="67"/>
                                        </p:tgtEl>
                                        <p:attrNameLst>
                                          <p:attrName>style.visibility</p:attrName>
                                        </p:attrNameLst>
                                      </p:cBhvr>
                                      <p:to>
                                        <p:strVal val="hidden"/>
                                      </p:to>
                                    </p:set>
                                  </p:childTnLst>
                                </p:cTn>
                              </p:par>
                            </p:childTnLst>
                          </p:cTn>
                        </p:par>
                        <p:par>
                          <p:cTn id="115" fill="hold">
                            <p:stCondLst>
                              <p:cond delay="11250"/>
                            </p:stCondLst>
                            <p:childTnLst>
                              <p:par>
                                <p:cTn id="116" presetID="1" presetClass="exit" presetSubtype="0" fill="hold" nodeType="afterEffect">
                                  <p:stCondLst>
                                    <p:cond delay="0"/>
                                  </p:stCondLst>
                                  <p:childTnLst>
                                    <p:set>
                                      <p:cBhvr>
                                        <p:cTn id="117" dur="1" fill="hold">
                                          <p:stCondLst>
                                            <p:cond delay="0"/>
                                          </p:stCondLst>
                                        </p:cTn>
                                        <p:tgtEl>
                                          <p:spTgt spid="69"/>
                                        </p:tgtEl>
                                        <p:attrNameLst>
                                          <p:attrName>style.visibility</p:attrName>
                                        </p:attrNameLst>
                                      </p:cBhvr>
                                      <p:to>
                                        <p:strVal val="hidden"/>
                                      </p:to>
                                    </p:set>
                                  </p:childTnLst>
                                </p:cTn>
                              </p:par>
                            </p:childTnLst>
                          </p:cTn>
                        </p:par>
                        <p:par>
                          <p:cTn id="118" fill="hold">
                            <p:stCondLst>
                              <p:cond delay="11250"/>
                            </p:stCondLst>
                            <p:childTnLst>
                              <p:par>
                                <p:cTn id="119" presetID="1" presetClass="exit" presetSubtype="0" fill="hold" nodeType="afterEffect">
                                  <p:stCondLst>
                                    <p:cond delay="0"/>
                                  </p:stCondLst>
                                  <p:childTnLst>
                                    <p:set>
                                      <p:cBhvr>
                                        <p:cTn id="120" dur="1" fill="hold">
                                          <p:stCondLst>
                                            <p:cond delay="0"/>
                                          </p:stCondLst>
                                        </p:cTn>
                                        <p:tgtEl>
                                          <p:spTgt spid="70"/>
                                        </p:tgtEl>
                                        <p:attrNameLst>
                                          <p:attrName>style.visibility</p:attrName>
                                        </p:attrNameLst>
                                      </p:cBhvr>
                                      <p:to>
                                        <p:strVal val="hidden"/>
                                      </p:to>
                                    </p:set>
                                  </p:childTnLst>
                                </p:cTn>
                              </p:par>
                            </p:childTnLst>
                          </p:cTn>
                        </p:par>
                        <p:par>
                          <p:cTn id="121" fill="hold">
                            <p:stCondLst>
                              <p:cond delay="11250"/>
                            </p:stCondLst>
                            <p:childTnLst>
                              <p:par>
                                <p:cTn id="122" presetID="1" presetClass="exit" presetSubtype="0" fill="hold" nodeType="afterEffect">
                                  <p:stCondLst>
                                    <p:cond delay="0"/>
                                  </p:stCondLst>
                                  <p:childTnLst>
                                    <p:set>
                                      <p:cBhvr>
                                        <p:cTn id="123" dur="1" fill="hold">
                                          <p:stCondLst>
                                            <p:cond delay="0"/>
                                          </p:stCondLst>
                                        </p:cTn>
                                        <p:tgtEl>
                                          <p:spTgt spid="71"/>
                                        </p:tgtEl>
                                        <p:attrNameLst>
                                          <p:attrName>style.visibility</p:attrName>
                                        </p:attrNameLst>
                                      </p:cBhvr>
                                      <p:to>
                                        <p:strVal val="hidden"/>
                                      </p:to>
                                    </p:set>
                                  </p:childTnLst>
                                </p:cTn>
                              </p:par>
                            </p:childTnLst>
                          </p:cTn>
                        </p:par>
                        <p:par>
                          <p:cTn id="124" fill="hold">
                            <p:stCondLst>
                              <p:cond delay="11250"/>
                            </p:stCondLst>
                            <p:childTnLst>
                              <p:par>
                                <p:cTn id="125" presetID="1" presetClass="exit" presetSubtype="0" fill="hold" nodeType="afterEffect">
                                  <p:stCondLst>
                                    <p:cond delay="0"/>
                                  </p:stCondLst>
                                  <p:childTnLst>
                                    <p:set>
                                      <p:cBhvr>
                                        <p:cTn id="126" dur="1" fill="hold">
                                          <p:stCondLst>
                                            <p:cond delay="0"/>
                                          </p:stCondLst>
                                        </p:cTn>
                                        <p:tgtEl>
                                          <p:spTgt spid="73"/>
                                        </p:tgtEl>
                                        <p:attrNameLst>
                                          <p:attrName>style.visibility</p:attrName>
                                        </p:attrNameLst>
                                      </p:cBhvr>
                                      <p:to>
                                        <p:strVal val="hidden"/>
                                      </p:to>
                                    </p:set>
                                  </p:childTnLst>
                                </p:cTn>
                              </p:par>
                            </p:childTnLst>
                          </p:cTn>
                        </p:par>
                        <p:par>
                          <p:cTn id="127" fill="hold">
                            <p:stCondLst>
                              <p:cond delay="11250"/>
                            </p:stCondLst>
                            <p:childTnLst>
                              <p:par>
                                <p:cTn id="128" presetID="1" presetClass="exit" presetSubtype="0" fill="hold" nodeType="afterEffect">
                                  <p:stCondLst>
                                    <p:cond delay="0"/>
                                  </p:stCondLst>
                                  <p:childTnLst>
                                    <p:set>
                                      <p:cBhvr>
                                        <p:cTn id="129" dur="1" fill="hold">
                                          <p:stCondLst>
                                            <p:cond delay="0"/>
                                          </p:stCondLst>
                                        </p:cTn>
                                        <p:tgtEl>
                                          <p:spTgt spid="74"/>
                                        </p:tgtEl>
                                        <p:attrNameLst>
                                          <p:attrName>style.visibility</p:attrName>
                                        </p:attrNameLst>
                                      </p:cBhvr>
                                      <p:to>
                                        <p:strVal val="hidden"/>
                                      </p:to>
                                    </p:set>
                                  </p:childTnLst>
                                </p:cTn>
                              </p:par>
                            </p:childTnLst>
                          </p:cTn>
                        </p:par>
                        <p:par>
                          <p:cTn id="130" fill="hold">
                            <p:stCondLst>
                              <p:cond delay="11250"/>
                            </p:stCondLst>
                            <p:childTnLst>
                              <p:par>
                                <p:cTn id="131" presetID="42" presetClass="path" presetSubtype="0" accel="50000" decel="50000" fill="hold" nodeType="afterEffect">
                                  <p:stCondLst>
                                    <p:cond delay="500"/>
                                  </p:stCondLst>
                                  <p:childTnLst>
                                    <p:animMotion origin="layout" path="M 0.74974 0.0949 L 0.21602 -0.07801 " pathEditMode="relative" rAng="0" ptsTypes="AA">
                                      <p:cBhvr>
                                        <p:cTn id="132" dur="1500" fill="hold"/>
                                        <p:tgtEl>
                                          <p:spTgt spid="192"/>
                                        </p:tgtEl>
                                        <p:attrNameLst>
                                          <p:attrName>ppt_x</p:attrName>
                                          <p:attrName>ppt_y</p:attrName>
                                        </p:attrNameLst>
                                      </p:cBhvr>
                                      <p:rCtr x="-26693" y="-8657"/>
                                    </p:animMotion>
                                  </p:childTnLst>
                                </p:cTn>
                              </p:par>
                            </p:childTnLst>
                          </p:cTn>
                        </p:par>
                        <p:par>
                          <p:cTn id="133" fill="hold">
                            <p:stCondLst>
                              <p:cond delay="13250"/>
                            </p:stCondLst>
                            <p:childTnLst>
                              <p:par>
                                <p:cTn id="134" presetID="1" presetClass="entr" presetSubtype="0" fill="hold" grpId="0" nodeType="afterEffect">
                                  <p:stCondLst>
                                    <p:cond delay="0"/>
                                  </p:stCondLst>
                                  <p:childTnLst>
                                    <p:set>
                                      <p:cBhvr>
                                        <p:cTn id="135" dur="1" fill="hold">
                                          <p:stCondLst>
                                            <p:cond delay="0"/>
                                          </p:stCondLst>
                                        </p:cTn>
                                        <p:tgtEl>
                                          <p:spTgt spid="164"/>
                                        </p:tgtEl>
                                        <p:attrNameLst>
                                          <p:attrName>style.visibility</p:attrName>
                                        </p:attrNameLst>
                                      </p:cBhvr>
                                      <p:to>
                                        <p:strVal val="visible"/>
                                      </p:to>
                                    </p:set>
                                  </p:childTnLst>
                                </p:cTn>
                              </p:par>
                              <p:par>
                                <p:cTn id="136" presetID="42" presetClass="path" presetSubtype="0" accel="50000" decel="50000" fill="hold" nodeType="withEffect">
                                  <p:stCondLst>
                                    <p:cond delay="0"/>
                                  </p:stCondLst>
                                  <p:childTnLst>
                                    <p:animMotion origin="layout" path="M 0.74948 0.09399 L 0.21484 0.31019 " pathEditMode="relative" rAng="0" ptsTypes="AA">
                                      <p:cBhvr>
                                        <p:cTn id="137" dur="1500" fill="hold"/>
                                        <p:tgtEl>
                                          <p:spTgt spid="196"/>
                                        </p:tgtEl>
                                        <p:attrNameLst>
                                          <p:attrName>ppt_x</p:attrName>
                                          <p:attrName>ppt_y</p:attrName>
                                        </p:attrNameLst>
                                      </p:cBhvr>
                                      <p:rCtr x="-26758" y="10694"/>
                                    </p:animMotion>
                                  </p:childTnLst>
                                </p:cTn>
                              </p:par>
                            </p:childTnLst>
                          </p:cTn>
                        </p:par>
                        <p:par>
                          <p:cTn id="138" fill="hold">
                            <p:stCondLst>
                              <p:cond delay="14750"/>
                            </p:stCondLst>
                            <p:childTnLst>
                              <p:par>
                                <p:cTn id="139" presetID="1" presetClass="entr" presetSubtype="0" fill="hold" grpId="0" nodeType="afterEffect">
                                  <p:stCondLst>
                                    <p:cond delay="0"/>
                                  </p:stCondLst>
                                  <p:childTnLst>
                                    <p:set>
                                      <p:cBhvr>
                                        <p:cTn id="140" dur="1" fill="hold">
                                          <p:stCondLst>
                                            <p:cond delay="0"/>
                                          </p:stCondLst>
                                        </p:cTn>
                                        <p:tgtEl>
                                          <p:spTgt spid="103"/>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1" nodeType="clickEffect">
                                  <p:stCondLst>
                                    <p:cond delay="0"/>
                                  </p:stCondLst>
                                  <p:childTnLst>
                                    <p:set>
                                      <p:cBhvr>
                                        <p:cTn id="144" dur="1" fill="hold">
                                          <p:stCondLst>
                                            <p:cond delay="0"/>
                                          </p:stCondLst>
                                        </p:cTn>
                                        <p:tgtEl>
                                          <p:spTgt spid="199"/>
                                        </p:tgtEl>
                                        <p:attrNameLst>
                                          <p:attrName>style.visibility</p:attrName>
                                        </p:attrNameLst>
                                      </p:cBhvr>
                                      <p:to>
                                        <p:strVal val="visible"/>
                                      </p:to>
                                    </p:set>
                                  </p:childTnLst>
                                </p:cTn>
                              </p:par>
                            </p:childTnLst>
                          </p:cTn>
                        </p:par>
                        <p:par>
                          <p:cTn id="145" fill="hold">
                            <p:stCondLst>
                              <p:cond delay="0"/>
                            </p:stCondLst>
                            <p:childTnLst>
                              <p:par>
                                <p:cTn id="146" presetID="42" presetClass="path" presetSubtype="0" accel="50000" decel="50000" fill="hold" grpId="0" nodeType="afterEffect">
                                  <p:stCondLst>
                                    <p:cond delay="0"/>
                                  </p:stCondLst>
                                  <p:childTnLst>
                                    <p:animMotion origin="layout" path="M -2.70833E-6 -3.7037E-7 L -0.00013 0.08079 " pathEditMode="relative" rAng="0" ptsTypes="AA">
                                      <p:cBhvr>
                                        <p:cTn id="147" dur="2000" fill="hold"/>
                                        <p:tgtEl>
                                          <p:spTgt spid="199"/>
                                        </p:tgtEl>
                                        <p:attrNameLst>
                                          <p:attrName>ppt_x</p:attrName>
                                          <p:attrName>ppt_y</p:attrName>
                                        </p:attrNameLst>
                                      </p:cBhvr>
                                      <p:rCtr x="-13" y="4028"/>
                                    </p:animMotion>
                                  </p:childTnLst>
                                </p:cTn>
                              </p:par>
                              <p:par>
                                <p:cTn id="148" presetID="1" presetClass="exit" presetSubtype="0" fill="hold" grpId="1" nodeType="withEffect">
                                  <p:stCondLst>
                                    <p:cond delay="0"/>
                                  </p:stCondLst>
                                  <p:childTnLst>
                                    <p:set>
                                      <p:cBhvr>
                                        <p:cTn id="149" dur="1" fill="hold">
                                          <p:stCondLst>
                                            <p:cond delay="0"/>
                                          </p:stCondLst>
                                        </p:cTn>
                                        <p:tgtEl>
                                          <p:spTgt spid="3"/>
                                        </p:tgtEl>
                                        <p:attrNameLst>
                                          <p:attrName>style.visibility</p:attrName>
                                        </p:attrNameLst>
                                      </p:cBhvr>
                                      <p:to>
                                        <p:strVal val="hidden"/>
                                      </p:to>
                                    </p:set>
                                  </p:childTnLst>
                                </p:cTn>
                              </p:par>
                            </p:childTnLst>
                          </p:cTn>
                        </p:par>
                        <p:par>
                          <p:cTn id="150" fill="hold">
                            <p:stCondLst>
                              <p:cond delay="2000"/>
                            </p:stCondLst>
                            <p:childTnLst>
                              <p:par>
                                <p:cTn id="151" presetID="26" presetClass="emph" presetSubtype="0" fill="hold" grpId="1" nodeType="afterEffect">
                                  <p:stCondLst>
                                    <p:cond delay="0"/>
                                  </p:stCondLst>
                                  <p:childTnLst>
                                    <p:animEffect transition="out" filter="fade">
                                      <p:cBhvr>
                                        <p:cTn id="152" dur="500" tmFilter="0, 0; .2, .5; .8, .5; 1, 0"/>
                                        <p:tgtEl>
                                          <p:spTgt spid="195"/>
                                        </p:tgtEl>
                                      </p:cBhvr>
                                    </p:animEffect>
                                    <p:animScale>
                                      <p:cBhvr>
                                        <p:cTn id="153" dur="250" autoRev="1" fill="hold"/>
                                        <p:tgtEl>
                                          <p:spTgt spid="195"/>
                                        </p:tgtEl>
                                      </p:cBhvr>
                                      <p:by x="105000" y="105000"/>
                                    </p:animScale>
                                  </p:childTnLst>
                                </p:cTn>
                              </p:par>
                              <p:par>
                                <p:cTn id="154" presetID="26" presetClass="emph" presetSubtype="0" fill="hold" grpId="1" nodeType="withEffect">
                                  <p:stCondLst>
                                    <p:cond delay="0"/>
                                  </p:stCondLst>
                                  <p:childTnLst>
                                    <p:animEffect transition="out" filter="fade">
                                      <p:cBhvr>
                                        <p:cTn id="155" dur="500" tmFilter="0, 0; .2, .5; .8, .5; 1, 0"/>
                                        <p:tgtEl>
                                          <p:spTgt spid="4"/>
                                        </p:tgtEl>
                                      </p:cBhvr>
                                    </p:animEffect>
                                    <p:animScale>
                                      <p:cBhvr>
                                        <p:cTn id="156" dur="250" autoRev="1" fill="hold"/>
                                        <p:tgtEl>
                                          <p:spTgt spid="4"/>
                                        </p:tgtEl>
                                      </p:cBhvr>
                                      <p:by x="105000" y="105000"/>
                                    </p:animScale>
                                  </p:childTnLst>
                                </p:cTn>
                              </p:par>
                            </p:childTnLst>
                          </p:cTn>
                        </p:par>
                        <p:par>
                          <p:cTn id="157" fill="hold">
                            <p:stCondLst>
                              <p:cond delay="2500"/>
                            </p:stCondLst>
                            <p:childTnLst>
                              <p:par>
                                <p:cTn id="158" presetID="1" presetClass="entr" presetSubtype="0" fill="hold" nodeType="afterEffect">
                                  <p:stCondLst>
                                    <p:cond delay="0"/>
                                  </p:stCondLst>
                                  <p:childTnLst>
                                    <p:set>
                                      <p:cBhvr>
                                        <p:cTn id="159" dur="1" fill="hold">
                                          <p:stCondLst>
                                            <p:cond delay="0"/>
                                          </p:stCondLst>
                                        </p:cTn>
                                        <p:tgtEl>
                                          <p:spTgt spid="242"/>
                                        </p:tgtEl>
                                        <p:attrNameLst>
                                          <p:attrName>style.visibility</p:attrName>
                                        </p:attrNameLst>
                                      </p:cBhvr>
                                      <p:to>
                                        <p:strVal val="visible"/>
                                      </p:to>
                                    </p:set>
                                  </p:childTnLst>
                                </p:cTn>
                              </p:par>
                            </p:childTnLst>
                          </p:cTn>
                        </p:par>
                        <p:par>
                          <p:cTn id="160" fill="hold">
                            <p:stCondLst>
                              <p:cond delay="2500"/>
                            </p:stCondLst>
                            <p:childTnLst>
                              <p:par>
                                <p:cTn id="161" presetID="1" presetClass="entr" presetSubtype="0" fill="hold" nodeType="afterEffect">
                                  <p:stCondLst>
                                    <p:cond delay="250"/>
                                  </p:stCondLst>
                                  <p:childTnLst>
                                    <p:set>
                                      <p:cBhvr>
                                        <p:cTn id="162" dur="1" fill="hold">
                                          <p:stCondLst>
                                            <p:cond delay="0"/>
                                          </p:stCondLst>
                                        </p:cTn>
                                        <p:tgtEl>
                                          <p:spTgt spid="246"/>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203"/>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242"/>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246"/>
                                        </p:tgtEl>
                                        <p:attrNameLst>
                                          <p:attrName>style.visibility</p:attrName>
                                        </p:attrNameLst>
                                      </p:cBhvr>
                                      <p:to>
                                        <p:strVal val="hidden"/>
                                      </p:to>
                                    </p:set>
                                  </p:childTnLst>
                                </p:cTn>
                              </p:par>
                            </p:childTnLst>
                          </p:cTn>
                        </p:par>
                        <p:par>
                          <p:cTn id="171" fill="hold">
                            <p:stCondLst>
                              <p:cond delay="0"/>
                            </p:stCondLst>
                            <p:childTnLst>
                              <p:par>
                                <p:cTn id="172" presetID="1" presetClass="entr" presetSubtype="0" fill="hold" nodeType="afterEffect">
                                  <p:stCondLst>
                                    <p:cond delay="250"/>
                                  </p:stCondLst>
                                  <p:childTnLst>
                                    <p:set>
                                      <p:cBhvr>
                                        <p:cTn id="173" dur="1" fill="hold">
                                          <p:stCondLst>
                                            <p:cond delay="0"/>
                                          </p:stCondLst>
                                        </p:cTn>
                                        <p:tgtEl>
                                          <p:spTgt spid="205"/>
                                        </p:tgtEl>
                                        <p:attrNameLst>
                                          <p:attrName>style.visibility</p:attrName>
                                        </p:attrNameLst>
                                      </p:cBhvr>
                                      <p:to>
                                        <p:strVal val="visible"/>
                                      </p:to>
                                    </p:set>
                                  </p:childTnLst>
                                </p:cTn>
                              </p:par>
                            </p:childTnLst>
                          </p:cTn>
                        </p:par>
                        <p:par>
                          <p:cTn id="174" fill="hold">
                            <p:stCondLst>
                              <p:cond delay="250"/>
                            </p:stCondLst>
                            <p:childTnLst>
                              <p:par>
                                <p:cTn id="175" presetID="1" presetClass="entr" presetSubtype="0" fill="hold" nodeType="afterEffect">
                                  <p:stCondLst>
                                    <p:cond delay="250"/>
                                  </p:stCondLst>
                                  <p:childTnLst>
                                    <p:set>
                                      <p:cBhvr>
                                        <p:cTn id="176" dur="1" fill="hold">
                                          <p:stCondLst>
                                            <p:cond delay="0"/>
                                          </p:stCondLst>
                                        </p:cTn>
                                        <p:tgtEl>
                                          <p:spTgt spid="204"/>
                                        </p:tgtEl>
                                        <p:attrNameLst>
                                          <p:attrName>style.visibility</p:attrName>
                                        </p:attrNameLst>
                                      </p:cBhvr>
                                      <p:to>
                                        <p:strVal val="visible"/>
                                      </p:to>
                                    </p:set>
                                  </p:childTnLst>
                                </p:cTn>
                              </p:par>
                            </p:childTnLst>
                          </p:cTn>
                        </p:par>
                        <p:par>
                          <p:cTn id="177" fill="hold">
                            <p:stCondLst>
                              <p:cond delay="500"/>
                            </p:stCondLst>
                            <p:childTnLst>
                              <p:par>
                                <p:cTn id="178" presetID="1" presetClass="entr" presetSubtype="0" fill="hold" nodeType="afterEffect">
                                  <p:stCondLst>
                                    <p:cond delay="250"/>
                                  </p:stCondLst>
                                  <p:childTnLst>
                                    <p:set>
                                      <p:cBhvr>
                                        <p:cTn id="179" dur="1" fill="hold">
                                          <p:stCondLst>
                                            <p:cond delay="0"/>
                                          </p:stCondLst>
                                        </p:cTn>
                                        <p:tgtEl>
                                          <p:spTgt spid="210"/>
                                        </p:tgtEl>
                                        <p:attrNameLst>
                                          <p:attrName>style.visibility</p:attrName>
                                        </p:attrNameLst>
                                      </p:cBhvr>
                                      <p:to>
                                        <p:strVal val="visible"/>
                                      </p:to>
                                    </p:set>
                                  </p:childTnLst>
                                </p:cTn>
                              </p:par>
                            </p:childTnLst>
                          </p:cTn>
                        </p:par>
                        <p:par>
                          <p:cTn id="180" fill="hold">
                            <p:stCondLst>
                              <p:cond delay="750"/>
                            </p:stCondLst>
                            <p:childTnLst>
                              <p:par>
                                <p:cTn id="181" presetID="1" presetClass="entr" presetSubtype="0" fill="hold" nodeType="afterEffect">
                                  <p:stCondLst>
                                    <p:cond delay="250"/>
                                  </p:stCondLst>
                                  <p:childTnLst>
                                    <p:set>
                                      <p:cBhvr>
                                        <p:cTn id="182" dur="1" fill="hold">
                                          <p:stCondLst>
                                            <p:cond delay="0"/>
                                          </p:stCondLst>
                                        </p:cTn>
                                        <p:tgtEl>
                                          <p:spTgt spid="212"/>
                                        </p:tgtEl>
                                        <p:attrNameLst>
                                          <p:attrName>style.visibility</p:attrName>
                                        </p:attrNameLst>
                                      </p:cBhvr>
                                      <p:to>
                                        <p:strVal val="visible"/>
                                      </p:to>
                                    </p:set>
                                  </p:childTnLst>
                                </p:cTn>
                              </p:par>
                            </p:childTnLst>
                          </p:cTn>
                        </p:par>
                        <p:par>
                          <p:cTn id="183" fill="hold">
                            <p:stCondLst>
                              <p:cond delay="1000"/>
                            </p:stCondLst>
                            <p:childTnLst>
                              <p:par>
                                <p:cTn id="184" presetID="1" presetClass="entr" presetSubtype="0" fill="hold" nodeType="afterEffect">
                                  <p:stCondLst>
                                    <p:cond delay="250"/>
                                  </p:stCondLst>
                                  <p:childTnLst>
                                    <p:set>
                                      <p:cBhvr>
                                        <p:cTn id="185" dur="1" fill="hold">
                                          <p:stCondLst>
                                            <p:cond delay="0"/>
                                          </p:stCondLst>
                                        </p:cTn>
                                        <p:tgtEl>
                                          <p:spTgt spid="215"/>
                                        </p:tgtEl>
                                        <p:attrNameLst>
                                          <p:attrName>style.visibility</p:attrName>
                                        </p:attrNameLst>
                                      </p:cBhvr>
                                      <p:to>
                                        <p:strVal val="visible"/>
                                      </p:to>
                                    </p:set>
                                  </p:childTnLst>
                                </p:cTn>
                              </p:par>
                            </p:childTnLst>
                          </p:cTn>
                        </p:par>
                        <p:par>
                          <p:cTn id="186" fill="hold">
                            <p:stCondLst>
                              <p:cond delay="1250"/>
                            </p:stCondLst>
                            <p:childTnLst>
                              <p:par>
                                <p:cTn id="187" presetID="1" presetClass="entr" presetSubtype="0" fill="hold" nodeType="afterEffect">
                                  <p:stCondLst>
                                    <p:cond delay="250"/>
                                  </p:stCondLst>
                                  <p:childTnLst>
                                    <p:set>
                                      <p:cBhvr>
                                        <p:cTn id="188" dur="1" fill="hold">
                                          <p:stCondLst>
                                            <p:cond delay="0"/>
                                          </p:stCondLst>
                                        </p:cTn>
                                        <p:tgtEl>
                                          <p:spTgt spid="218"/>
                                        </p:tgtEl>
                                        <p:attrNameLst>
                                          <p:attrName>style.visibility</p:attrName>
                                        </p:attrNameLst>
                                      </p:cBhvr>
                                      <p:to>
                                        <p:strVal val="visible"/>
                                      </p:to>
                                    </p:set>
                                  </p:childTnLst>
                                </p:cTn>
                              </p:par>
                            </p:childTnLst>
                          </p:cTn>
                        </p:par>
                        <p:par>
                          <p:cTn id="189" fill="hold">
                            <p:stCondLst>
                              <p:cond delay="1500"/>
                            </p:stCondLst>
                            <p:childTnLst>
                              <p:par>
                                <p:cTn id="190" presetID="1" presetClass="entr" presetSubtype="0" fill="hold" nodeType="afterEffect">
                                  <p:stCondLst>
                                    <p:cond delay="250"/>
                                  </p:stCondLst>
                                  <p:childTnLst>
                                    <p:set>
                                      <p:cBhvr>
                                        <p:cTn id="191" dur="1" fill="hold">
                                          <p:stCondLst>
                                            <p:cond delay="0"/>
                                          </p:stCondLst>
                                        </p:cTn>
                                        <p:tgtEl>
                                          <p:spTgt spid="221"/>
                                        </p:tgtEl>
                                        <p:attrNameLst>
                                          <p:attrName>style.visibility</p:attrName>
                                        </p:attrNameLst>
                                      </p:cBhvr>
                                      <p:to>
                                        <p:strVal val="visible"/>
                                      </p:to>
                                    </p:set>
                                  </p:childTnLst>
                                </p:cTn>
                              </p:par>
                            </p:childTnLst>
                          </p:cTn>
                        </p:par>
                        <p:par>
                          <p:cTn id="192" fill="hold">
                            <p:stCondLst>
                              <p:cond delay="1750"/>
                            </p:stCondLst>
                            <p:childTnLst>
                              <p:par>
                                <p:cTn id="193" presetID="1" presetClass="entr" presetSubtype="0" fill="hold" nodeType="afterEffect">
                                  <p:stCondLst>
                                    <p:cond delay="250"/>
                                  </p:stCondLst>
                                  <p:childTnLst>
                                    <p:set>
                                      <p:cBhvr>
                                        <p:cTn id="194" dur="1" fill="hold">
                                          <p:stCondLst>
                                            <p:cond delay="0"/>
                                          </p:stCondLst>
                                        </p:cTn>
                                        <p:tgtEl>
                                          <p:spTgt spid="224"/>
                                        </p:tgtEl>
                                        <p:attrNameLst>
                                          <p:attrName>style.visibility</p:attrName>
                                        </p:attrNameLst>
                                      </p:cBhvr>
                                      <p:to>
                                        <p:strVal val="visible"/>
                                      </p:to>
                                    </p:set>
                                  </p:childTnLst>
                                </p:cTn>
                              </p:par>
                            </p:childTnLst>
                          </p:cTn>
                        </p:par>
                        <p:par>
                          <p:cTn id="195" fill="hold">
                            <p:stCondLst>
                              <p:cond delay="2000"/>
                            </p:stCondLst>
                            <p:childTnLst>
                              <p:par>
                                <p:cTn id="196" presetID="1" presetClass="entr" presetSubtype="0" fill="hold" nodeType="afterEffect">
                                  <p:stCondLst>
                                    <p:cond delay="250"/>
                                  </p:stCondLst>
                                  <p:childTnLst>
                                    <p:set>
                                      <p:cBhvr>
                                        <p:cTn id="197" dur="1" fill="hold">
                                          <p:stCondLst>
                                            <p:cond delay="0"/>
                                          </p:stCondLst>
                                        </p:cTn>
                                        <p:tgtEl>
                                          <p:spTgt spid="228"/>
                                        </p:tgtEl>
                                        <p:attrNameLst>
                                          <p:attrName>style.visibility</p:attrName>
                                        </p:attrNameLst>
                                      </p:cBhvr>
                                      <p:to>
                                        <p:strVal val="visible"/>
                                      </p:to>
                                    </p:set>
                                  </p:childTnLst>
                                </p:cTn>
                              </p:par>
                            </p:childTnLst>
                          </p:cTn>
                        </p:par>
                        <p:par>
                          <p:cTn id="198" fill="hold">
                            <p:stCondLst>
                              <p:cond delay="2250"/>
                            </p:stCondLst>
                            <p:childTnLst>
                              <p:par>
                                <p:cTn id="199" presetID="1" presetClass="entr" presetSubtype="0" fill="hold" nodeType="afterEffect">
                                  <p:stCondLst>
                                    <p:cond delay="250"/>
                                  </p:stCondLst>
                                  <p:childTnLst>
                                    <p:set>
                                      <p:cBhvr>
                                        <p:cTn id="200" dur="1" fill="hold">
                                          <p:stCondLst>
                                            <p:cond delay="0"/>
                                          </p:stCondLst>
                                        </p:cTn>
                                        <p:tgtEl>
                                          <p:spTgt spid="231"/>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nodeType="clickEffect">
                                  <p:stCondLst>
                                    <p:cond delay="0"/>
                                  </p:stCondLst>
                                  <p:childTnLst>
                                    <p:set>
                                      <p:cBhvr>
                                        <p:cTn id="204" dur="1" fill="hold">
                                          <p:stCondLst>
                                            <p:cond delay="0"/>
                                          </p:stCondLst>
                                        </p:cTn>
                                        <p:tgtEl>
                                          <p:spTgt spid="205"/>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4"/>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192"/>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196"/>
                                        </p:tgtEl>
                                        <p:attrNameLst>
                                          <p:attrName>style.visibility</p:attrName>
                                        </p:attrNameLst>
                                      </p:cBhvr>
                                      <p:to>
                                        <p:strVal val="hidden"/>
                                      </p:to>
                                    </p:set>
                                  </p:childTnLst>
                                </p:cTn>
                              </p:par>
                            </p:childTnLst>
                          </p:cTn>
                        </p:par>
                        <p:par>
                          <p:cTn id="211" fill="hold">
                            <p:stCondLst>
                              <p:cond delay="0"/>
                            </p:stCondLst>
                            <p:childTnLst>
                              <p:par>
                                <p:cTn id="212" presetID="1" presetClass="exit" presetSubtype="0" fill="hold" grpId="2" nodeType="afterEffect">
                                  <p:stCondLst>
                                    <p:cond delay="0"/>
                                  </p:stCondLst>
                                  <p:childTnLst>
                                    <p:set>
                                      <p:cBhvr>
                                        <p:cTn id="213" dur="1" fill="hold">
                                          <p:stCondLst>
                                            <p:cond delay="0"/>
                                          </p:stCondLst>
                                        </p:cTn>
                                        <p:tgtEl>
                                          <p:spTgt spid="164"/>
                                        </p:tgtEl>
                                        <p:attrNameLst>
                                          <p:attrName>style.visibility</p:attrName>
                                        </p:attrNameLst>
                                      </p:cBhvr>
                                      <p:to>
                                        <p:strVal val="hidden"/>
                                      </p:to>
                                    </p:set>
                                  </p:childTnLst>
                                </p:cTn>
                              </p:par>
                            </p:childTnLst>
                          </p:cTn>
                        </p:par>
                        <p:par>
                          <p:cTn id="214" fill="hold">
                            <p:stCondLst>
                              <p:cond delay="0"/>
                            </p:stCondLst>
                            <p:childTnLst>
                              <p:par>
                                <p:cTn id="215" presetID="1" presetClass="exit" presetSubtype="0" fill="hold" grpId="2" nodeType="afterEffect">
                                  <p:stCondLst>
                                    <p:cond delay="0"/>
                                  </p:stCondLst>
                                  <p:childTnLst>
                                    <p:set>
                                      <p:cBhvr>
                                        <p:cTn id="216" dur="1" fill="hold">
                                          <p:stCondLst>
                                            <p:cond delay="0"/>
                                          </p:stCondLst>
                                        </p:cTn>
                                        <p:tgtEl>
                                          <p:spTgt spid="103"/>
                                        </p:tgtEl>
                                        <p:attrNameLst>
                                          <p:attrName>style.visibility</p:attrName>
                                        </p:attrNameLst>
                                      </p:cBhvr>
                                      <p:to>
                                        <p:strVal val="hidden"/>
                                      </p:to>
                                    </p:set>
                                  </p:childTnLst>
                                </p:cTn>
                              </p:par>
                            </p:childTnLst>
                          </p:cTn>
                        </p:par>
                        <p:par>
                          <p:cTn id="217" fill="hold">
                            <p:stCondLst>
                              <p:cond delay="0"/>
                            </p:stCondLst>
                            <p:childTnLst>
                              <p:par>
                                <p:cTn id="218" presetID="1" presetClass="exit" presetSubtype="0" fill="hold" nodeType="afterEffect">
                                  <p:stCondLst>
                                    <p:cond delay="0"/>
                                  </p:stCondLst>
                                  <p:childTnLst>
                                    <p:set>
                                      <p:cBhvr>
                                        <p:cTn id="219" dur="1" fill="hold">
                                          <p:stCondLst>
                                            <p:cond delay="0"/>
                                          </p:stCondLst>
                                        </p:cTn>
                                        <p:tgtEl>
                                          <p:spTgt spid="218"/>
                                        </p:tgtEl>
                                        <p:attrNameLst>
                                          <p:attrName>style.visibility</p:attrName>
                                        </p:attrNameLst>
                                      </p:cBhvr>
                                      <p:to>
                                        <p:strVal val="hidden"/>
                                      </p:to>
                                    </p:set>
                                  </p:childTnLst>
                                </p:cTn>
                              </p:par>
                            </p:childTnLst>
                          </p:cTn>
                        </p:par>
                        <p:par>
                          <p:cTn id="220" fill="hold">
                            <p:stCondLst>
                              <p:cond delay="0"/>
                            </p:stCondLst>
                            <p:childTnLst>
                              <p:par>
                                <p:cTn id="221" presetID="1" presetClass="exit" presetSubtype="0" fill="hold" nodeType="afterEffect">
                                  <p:stCondLst>
                                    <p:cond delay="0"/>
                                  </p:stCondLst>
                                  <p:childTnLst>
                                    <p:set>
                                      <p:cBhvr>
                                        <p:cTn id="222" dur="1" fill="hold">
                                          <p:stCondLst>
                                            <p:cond delay="0"/>
                                          </p:stCondLst>
                                        </p:cTn>
                                        <p:tgtEl>
                                          <p:spTgt spid="215"/>
                                        </p:tgtEl>
                                        <p:attrNameLst>
                                          <p:attrName>style.visibility</p:attrName>
                                        </p:attrNameLst>
                                      </p:cBhvr>
                                      <p:to>
                                        <p:strVal val="hidden"/>
                                      </p:to>
                                    </p:set>
                                  </p:childTnLst>
                                </p:cTn>
                              </p:par>
                            </p:childTnLst>
                          </p:cTn>
                        </p:par>
                        <p:par>
                          <p:cTn id="223" fill="hold">
                            <p:stCondLst>
                              <p:cond delay="0"/>
                            </p:stCondLst>
                            <p:childTnLst>
                              <p:par>
                                <p:cTn id="224" presetID="1" presetClass="exit" presetSubtype="0" fill="hold" nodeType="afterEffect">
                                  <p:stCondLst>
                                    <p:cond delay="0"/>
                                  </p:stCondLst>
                                  <p:childTnLst>
                                    <p:set>
                                      <p:cBhvr>
                                        <p:cTn id="225" dur="1" fill="hold">
                                          <p:stCondLst>
                                            <p:cond delay="0"/>
                                          </p:stCondLst>
                                        </p:cTn>
                                        <p:tgtEl>
                                          <p:spTgt spid="212"/>
                                        </p:tgtEl>
                                        <p:attrNameLst>
                                          <p:attrName>style.visibility</p:attrName>
                                        </p:attrNameLst>
                                      </p:cBhvr>
                                      <p:to>
                                        <p:strVal val="hidden"/>
                                      </p:to>
                                    </p:set>
                                  </p:childTnLst>
                                </p:cTn>
                              </p:par>
                            </p:childTnLst>
                          </p:cTn>
                        </p:par>
                        <p:par>
                          <p:cTn id="226" fill="hold">
                            <p:stCondLst>
                              <p:cond delay="0"/>
                            </p:stCondLst>
                            <p:childTnLst>
                              <p:par>
                                <p:cTn id="227" presetID="1" presetClass="exit" presetSubtype="0" fill="hold" nodeType="afterEffect">
                                  <p:stCondLst>
                                    <p:cond delay="0"/>
                                  </p:stCondLst>
                                  <p:childTnLst>
                                    <p:set>
                                      <p:cBhvr>
                                        <p:cTn id="228" dur="1" fill="hold">
                                          <p:stCondLst>
                                            <p:cond delay="0"/>
                                          </p:stCondLst>
                                        </p:cTn>
                                        <p:tgtEl>
                                          <p:spTgt spid="210"/>
                                        </p:tgtEl>
                                        <p:attrNameLst>
                                          <p:attrName>style.visibility</p:attrName>
                                        </p:attrNameLst>
                                      </p:cBhvr>
                                      <p:to>
                                        <p:strVal val="hidden"/>
                                      </p:to>
                                    </p:set>
                                  </p:childTnLst>
                                </p:cTn>
                              </p:par>
                            </p:childTnLst>
                          </p:cTn>
                        </p:par>
                        <p:par>
                          <p:cTn id="229" fill="hold">
                            <p:stCondLst>
                              <p:cond delay="0"/>
                            </p:stCondLst>
                            <p:childTnLst>
                              <p:par>
                                <p:cTn id="230" presetID="1" presetClass="exit" presetSubtype="0" fill="hold" nodeType="afterEffect">
                                  <p:stCondLst>
                                    <p:cond delay="0"/>
                                  </p:stCondLst>
                                  <p:childTnLst>
                                    <p:set>
                                      <p:cBhvr>
                                        <p:cTn id="231" dur="1" fill="hold">
                                          <p:stCondLst>
                                            <p:cond delay="0"/>
                                          </p:stCondLst>
                                        </p:cTn>
                                        <p:tgtEl>
                                          <p:spTgt spid="221"/>
                                        </p:tgtEl>
                                        <p:attrNameLst>
                                          <p:attrName>style.visibility</p:attrName>
                                        </p:attrNameLst>
                                      </p:cBhvr>
                                      <p:to>
                                        <p:strVal val="hidden"/>
                                      </p:to>
                                    </p:set>
                                  </p:childTnLst>
                                </p:cTn>
                              </p:par>
                            </p:childTnLst>
                          </p:cTn>
                        </p:par>
                        <p:par>
                          <p:cTn id="232" fill="hold">
                            <p:stCondLst>
                              <p:cond delay="0"/>
                            </p:stCondLst>
                            <p:childTnLst>
                              <p:par>
                                <p:cTn id="233" presetID="1" presetClass="exit" presetSubtype="0" fill="hold" nodeType="afterEffect">
                                  <p:stCondLst>
                                    <p:cond delay="0"/>
                                  </p:stCondLst>
                                  <p:childTnLst>
                                    <p:set>
                                      <p:cBhvr>
                                        <p:cTn id="234" dur="1" fill="hold">
                                          <p:stCondLst>
                                            <p:cond delay="0"/>
                                          </p:stCondLst>
                                        </p:cTn>
                                        <p:tgtEl>
                                          <p:spTgt spid="224"/>
                                        </p:tgtEl>
                                        <p:attrNameLst>
                                          <p:attrName>style.visibility</p:attrName>
                                        </p:attrNameLst>
                                      </p:cBhvr>
                                      <p:to>
                                        <p:strVal val="hidden"/>
                                      </p:to>
                                    </p:set>
                                  </p:childTnLst>
                                </p:cTn>
                              </p:par>
                            </p:childTnLst>
                          </p:cTn>
                        </p:par>
                        <p:par>
                          <p:cTn id="235" fill="hold">
                            <p:stCondLst>
                              <p:cond delay="0"/>
                            </p:stCondLst>
                            <p:childTnLst>
                              <p:par>
                                <p:cTn id="236" presetID="1" presetClass="exit" presetSubtype="0" fill="hold" nodeType="afterEffect">
                                  <p:stCondLst>
                                    <p:cond delay="0"/>
                                  </p:stCondLst>
                                  <p:childTnLst>
                                    <p:set>
                                      <p:cBhvr>
                                        <p:cTn id="237" dur="1" fill="hold">
                                          <p:stCondLst>
                                            <p:cond delay="0"/>
                                          </p:stCondLst>
                                        </p:cTn>
                                        <p:tgtEl>
                                          <p:spTgt spid="228"/>
                                        </p:tgtEl>
                                        <p:attrNameLst>
                                          <p:attrName>style.visibility</p:attrName>
                                        </p:attrNameLst>
                                      </p:cBhvr>
                                      <p:to>
                                        <p:strVal val="hidden"/>
                                      </p:to>
                                    </p:set>
                                  </p:childTnLst>
                                </p:cTn>
                              </p:par>
                            </p:childTnLst>
                          </p:cTn>
                        </p:par>
                        <p:par>
                          <p:cTn id="238" fill="hold">
                            <p:stCondLst>
                              <p:cond delay="0"/>
                            </p:stCondLst>
                            <p:childTnLst>
                              <p:par>
                                <p:cTn id="239" presetID="1" presetClass="exit" presetSubtype="0" fill="hold" nodeType="afterEffect">
                                  <p:stCondLst>
                                    <p:cond delay="0"/>
                                  </p:stCondLst>
                                  <p:childTnLst>
                                    <p:set>
                                      <p:cBhvr>
                                        <p:cTn id="240" dur="1" fill="hold">
                                          <p:stCondLst>
                                            <p:cond delay="0"/>
                                          </p:stCondLst>
                                        </p:cTn>
                                        <p:tgtEl>
                                          <p:spTgt spid="231"/>
                                        </p:tgtEl>
                                        <p:attrNameLst>
                                          <p:attrName>style.visibility</p:attrName>
                                        </p:attrNameLst>
                                      </p:cBhvr>
                                      <p:to>
                                        <p:strVal val="hidden"/>
                                      </p:to>
                                    </p:set>
                                  </p:childTnLst>
                                </p:cTn>
                              </p:par>
                            </p:childTnLst>
                          </p:cTn>
                        </p:par>
                        <p:par>
                          <p:cTn id="241" fill="hold">
                            <p:stCondLst>
                              <p:cond delay="0"/>
                            </p:stCondLst>
                            <p:childTnLst>
                              <p:par>
                                <p:cTn id="242" presetID="1" presetClass="entr" presetSubtype="0" fill="hold" grpId="1" nodeType="afterEffect">
                                  <p:stCondLst>
                                    <p:cond delay="0"/>
                                  </p:stCondLst>
                                  <p:childTnLst>
                                    <p:set>
                                      <p:cBhvr>
                                        <p:cTn id="243" dur="1" fill="hold">
                                          <p:stCondLst>
                                            <p:cond delay="0"/>
                                          </p:stCondLst>
                                        </p:cTn>
                                        <p:tgtEl>
                                          <p:spTgt spid="251"/>
                                        </p:tgtEl>
                                        <p:attrNameLst>
                                          <p:attrName>style.visibility</p:attrName>
                                        </p:attrNameLst>
                                      </p:cBhvr>
                                      <p:to>
                                        <p:strVal val="visible"/>
                                      </p:to>
                                    </p:set>
                                  </p:childTnLst>
                                </p:cTn>
                              </p:par>
                              <p:par>
                                <p:cTn id="244" presetID="42" presetClass="path" presetSubtype="0" accel="50000" decel="50000" fill="hold" grpId="0" nodeType="withEffect">
                                  <p:stCondLst>
                                    <p:cond delay="0"/>
                                  </p:stCondLst>
                                  <p:childTnLst>
                                    <p:animMotion origin="layout" path="M -2.70833E-6 -3.7037E-7 L -0.00013 0.08079 " pathEditMode="relative" rAng="0" ptsTypes="AA">
                                      <p:cBhvr>
                                        <p:cTn id="245" dur="1500" fill="hold"/>
                                        <p:tgtEl>
                                          <p:spTgt spid="251"/>
                                        </p:tgtEl>
                                        <p:attrNameLst>
                                          <p:attrName>ppt_x</p:attrName>
                                          <p:attrName>ppt_y</p:attrName>
                                        </p:attrNameLst>
                                      </p:cBhvr>
                                      <p:rCtr x="-13" y="4028"/>
                                    </p:animMotion>
                                  </p:childTnLst>
                                </p:cTn>
                              </p:par>
                              <p:par>
                                <p:cTn id="246" presetID="1" presetClass="exit" presetSubtype="0" fill="hold" grpId="1" nodeType="withEffect">
                                  <p:stCondLst>
                                    <p:cond delay="0"/>
                                  </p:stCondLst>
                                  <p:childTnLst>
                                    <p:set>
                                      <p:cBhvr>
                                        <p:cTn id="247" dur="1" fill="hold">
                                          <p:stCondLst>
                                            <p:cond delay="0"/>
                                          </p:stCondLst>
                                        </p:cTn>
                                        <p:tgtEl>
                                          <p:spTgt spid="203"/>
                                        </p:tgtEl>
                                        <p:attrNameLst>
                                          <p:attrName>style.visibility</p:attrName>
                                        </p:attrNameLst>
                                      </p:cBhvr>
                                      <p:to>
                                        <p:strVal val="hidden"/>
                                      </p:to>
                                    </p:set>
                                  </p:childTnLst>
                                </p:cTn>
                              </p:par>
                            </p:childTnLst>
                          </p:cTn>
                        </p:par>
                        <p:par>
                          <p:cTn id="248" fill="hold">
                            <p:stCondLst>
                              <p:cond delay="1500"/>
                            </p:stCondLst>
                            <p:childTnLst>
                              <p:par>
                                <p:cTn id="249" presetID="26" presetClass="emph" presetSubtype="0" fill="hold" grpId="2" nodeType="afterEffect">
                                  <p:stCondLst>
                                    <p:cond delay="0"/>
                                  </p:stCondLst>
                                  <p:childTnLst>
                                    <p:animEffect transition="out" filter="fade">
                                      <p:cBhvr>
                                        <p:cTn id="250" dur="500" tmFilter="0, 0; .2, .5; .8, .5; 1, 0"/>
                                        <p:tgtEl>
                                          <p:spTgt spid="195"/>
                                        </p:tgtEl>
                                      </p:cBhvr>
                                    </p:animEffect>
                                    <p:animScale>
                                      <p:cBhvr>
                                        <p:cTn id="251" dur="250" autoRev="1" fill="hold"/>
                                        <p:tgtEl>
                                          <p:spTgt spid="195"/>
                                        </p:tgtEl>
                                      </p:cBhvr>
                                      <p:by x="105000" y="105000"/>
                                    </p:animScale>
                                  </p:childTnLst>
                                </p:cTn>
                              </p:par>
                              <p:par>
                                <p:cTn id="252" presetID="26" presetClass="emph" presetSubtype="0" fill="hold" grpId="2" nodeType="withEffect">
                                  <p:stCondLst>
                                    <p:cond delay="0"/>
                                  </p:stCondLst>
                                  <p:childTnLst>
                                    <p:animEffect transition="out" filter="fade">
                                      <p:cBhvr>
                                        <p:cTn id="253" dur="500" tmFilter="0, 0; .2, .5; .8, .5; 1, 0"/>
                                        <p:tgtEl>
                                          <p:spTgt spid="4"/>
                                        </p:tgtEl>
                                      </p:cBhvr>
                                    </p:animEffect>
                                    <p:animScale>
                                      <p:cBhvr>
                                        <p:cTn id="254" dur="250" autoRev="1" fill="hold"/>
                                        <p:tgtEl>
                                          <p:spTgt spid="4"/>
                                        </p:tgtEl>
                                      </p:cBhvr>
                                      <p:by x="105000" y="105000"/>
                                    </p:animScale>
                                  </p:childTnLst>
                                </p:cTn>
                              </p:par>
                            </p:childTnLst>
                          </p:cTn>
                        </p:par>
                        <p:par>
                          <p:cTn id="255" fill="hold">
                            <p:stCondLst>
                              <p:cond delay="2000"/>
                            </p:stCondLst>
                            <p:childTnLst>
                              <p:par>
                                <p:cTn id="256" presetID="42" presetClass="path" presetSubtype="0" accel="50000" decel="50000" fill="hold" grpId="4" nodeType="afterEffect">
                                  <p:stCondLst>
                                    <p:cond delay="250"/>
                                  </p:stCondLst>
                                  <p:childTnLst>
                                    <p:animMotion origin="layout" path="M -2.70833E-6 4.81481E-6 L 0.74831 0.09028 " pathEditMode="relative" rAng="0" ptsTypes="AA">
                                      <p:cBhvr>
                                        <p:cTn id="257" dur="2000" fill="hold"/>
                                        <p:tgtEl>
                                          <p:spTgt spid="76"/>
                                        </p:tgtEl>
                                        <p:attrNameLst>
                                          <p:attrName>ppt_x</p:attrName>
                                          <p:attrName>ppt_y</p:attrName>
                                        </p:attrNameLst>
                                      </p:cBhvr>
                                      <p:rCtr x="37487" y="4352"/>
                                    </p:animMotion>
                                  </p:childTnLst>
                                </p:cTn>
                              </p:par>
                              <p:par>
                                <p:cTn id="258" presetID="1" presetClass="entr" presetSubtype="0" fill="hold" grpId="6" nodeType="withEffect">
                                  <p:stCondLst>
                                    <p:cond delay="250"/>
                                  </p:stCondLst>
                                  <p:childTnLst>
                                    <p:set>
                                      <p:cBhvr>
                                        <p:cTn id="259" dur="1" fill="hold">
                                          <p:stCondLst>
                                            <p:cond delay="0"/>
                                          </p:stCondLst>
                                        </p:cTn>
                                        <p:tgtEl>
                                          <p:spTgt spid="76"/>
                                        </p:tgtEl>
                                        <p:attrNameLst>
                                          <p:attrName>style.visibility</p:attrName>
                                        </p:attrNameLst>
                                      </p:cBhvr>
                                      <p:to>
                                        <p:strVal val="visible"/>
                                      </p:to>
                                    </p:set>
                                  </p:childTnLst>
                                </p:cTn>
                              </p:par>
                            </p:childTnLst>
                          </p:cTn>
                        </p:par>
                        <p:par>
                          <p:cTn id="260" fill="hold">
                            <p:stCondLst>
                              <p:cond delay="4250"/>
                            </p:stCondLst>
                            <p:childTnLst>
                              <p:par>
                                <p:cTn id="261" presetID="1" presetClass="entr" presetSubtype="0" fill="hold" nodeType="afterEffect">
                                  <p:stCondLst>
                                    <p:cond delay="250"/>
                                  </p:stCondLst>
                                  <p:childTnLst>
                                    <p:set>
                                      <p:cBhvr>
                                        <p:cTn id="262" dur="1" fill="hold">
                                          <p:stCondLst>
                                            <p:cond delay="0"/>
                                          </p:stCondLst>
                                        </p:cTn>
                                        <p:tgtEl>
                                          <p:spTgt spid="64"/>
                                        </p:tgtEl>
                                        <p:attrNameLst>
                                          <p:attrName>style.visibility</p:attrName>
                                        </p:attrNameLst>
                                      </p:cBhvr>
                                      <p:to>
                                        <p:strVal val="visible"/>
                                      </p:to>
                                    </p:set>
                                  </p:childTnLst>
                                </p:cTn>
                              </p:par>
                            </p:childTnLst>
                          </p:cTn>
                        </p:par>
                        <p:par>
                          <p:cTn id="263" fill="hold">
                            <p:stCondLst>
                              <p:cond delay="4500"/>
                            </p:stCondLst>
                            <p:childTnLst>
                              <p:par>
                                <p:cTn id="264" presetID="1" presetClass="entr" presetSubtype="0" fill="hold" nodeType="afterEffect">
                                  <p:stCondLst>
                                    <p:cond delay="250"/>
                                  </p:stCondLst>
                                  <p:childTnLst>
                                    <p:set>
                                      <p:cBhvr>
                                        <p:cTn id="265" dur="1" fill="hold">
                                          <p:stCondLst>
                                            <p:cond delay="0"/>
                                          </p:stCondLst>
                                        </p:cTn>
                                        <p:tgtEl>
                                          <p:spTgt spid="65"/>
                                        </p:tgtEl>
                                        <p:attrNameLst>
                                          <p:attrName>style.visibility</p:attrName>
                                        </p:attrNameLst>
                                      </p:cBhvr>
                                      <p:to>
                                        <p:strVal val="visible"/>
                                      </p:to>
                                    </p:set>
                                  </p:childTnLst>
                                </p:cTn>
                              </p:par>
                            </p:childTnLst>
                          </p:cTn>
                        </p:par>
                        <p:par>
                          <p:cTn id="266" fill="hold">
                            <p:stCondLst>
                              <p:cond delay="4750"/>
                            </p:stCondLst>
                            <p:childTnLst>
                              <p:par>
                                <p:cTn id="267" presetID="1" presetClass="entr" presetSubtype="0" fill="hold" nodeType="afterEffect">
                                  <p:stCondLst>
                                    <p:cond delay="250"/>
                                  </p:stCondLst>
                                  <p:childTnLst>
                                    <p:set>
                                      <p:cBhvr>
                                        <p:cTn id="268" dur="1" fill="hold">
                                          <p:stCondLst>
                                            <p:cond delay="0"/>
                                          </p:stCondLst>
                                        </p:cTn>
                                        <p:tgtEl>
                                          <p:spTgt spid="67"/>
                                        </p:tgtEl>
                                        <p:attrNameLst>
                                          <p:attrName>style.visibility</p:attrName>
                                        </p:attrNameLst>
                                      </p:cBhvr>
                                      <p:to>
                                        <p:strVal val="visible"/>
                                      </p:to>
                                    </p:set>
                                  </p:childTnLst>
                                </p:cTn>
                              </p:par>
                            </p:childTnLst>
                          </p:cTn>
                        </p:par>
                        <p:par>
                          <p:cTn id="269" fill="hold">
                            <p:stCondLst>
                              <p:cond delay="5000"/>
                            </p:stCondLst>
                            <p:childTnLst>
                              <p:par>
                                <p:cTn id="270" presetID="1" presetClass="entr" presetSubtype="0" fill="hold" nodeType="afterEffect">
                                  <p:stCondLst>
                                    <p:cond delay="250"/>
                                  </p:stCondLst>
                                  <p:childTnLst>
                                    <p:set>
                                      <p:cBhvr>
                                        <p:cTn id="271" dur="1" fill="hold">
                                          <p:stCondLst>
                                            <p:cond delay="0"/>
                                          </p:stCondLst>
                                        </p:cTn>
                                        <p:tgtEl>
                                          <p:spTgt spid="69"/>
                                        </p:tgtEl>
                                        <p:attrNameLst>
                                          <p:attrName>style.visibility</p:attrName>
                                        </p:attrNameLst>
                                      </p:cBhvr>
                                      <p:to>
                                        <p:strVal val="visible"/>
                                      </p:to>
                                    </p:set>
                                  </p:childTnLst>
                                </p:cTn>
                              </p:par>
                            </p:childTnLst>
                          </p:cTn>
                        </p:par>
                        <p:par>
                          <p:cTn id="272" fill="hold">
                            <p:stCondLst>
                              <p:cond delay="5250"/>
                            </p:stCondLst>
                            <p:childTnLst>
                              <p:par>
                                <p:cTn id="273" presetID="1" presetClass="entr" presetSubtype="0" fill="hold" nodeType="afterEffect">
                                  <p:stCondLst>
                                    <p:cond delay="250"/>
                                  </p:stCondLst>
                                  <p:childTnLst>
                                    <p:set>
                                      <p:cBhvr>
                                        <p:cTn id="274" dur="1" fill="hold">
                                          <p:stCondLst>
                                            <p:cond delay="0"/>
                                          </p:stCondLst>
                                        </p:cTn>
                                        <p:tgtEl>
                                          <p:spTgt spid="70"/>
                                        </p:tgtEl>
                                        <p:attrNameLst>
                                          <p:attrName>style.visibility</p:attrName>
                                        </p:attrNameLst>
                                      </p:cBhvr>
                                      <p:to>
                                        <p:strVal val="visible"/>
                                      </p:to>
                                    </p:set>
                                  </p:childTnLst>
                                </p:cTn>
                              </p:par>
                            </p:childTnLst>
                          </p:cTn>
                        </p:par>
                        <p:par>
                          <p:cTn id="275" fill="hold">
                            <p:stCondLst>
                              <p:cond delay="5500"/>
                            </p:stCondLst>
                            <p:childTnLst>
                              <p:par>
                                <p:cTn id="276" presetID="1" presetClass="entr" presetSubtype="0" fill="hold" nodeType="afterEffect">
                                  <p:stCondLst>
                                    <p:cond delay="250"/>
                                  </p:stCondLst>
                                  <p:childTnLst>
                                    <p:set>
                                      <p:cBhvr>
                                        <p:cTn id="277" dur="1" fill="hold">
                                          <p:stCondLst>
                                            <p:cond delay="0"/>
                                          </p:stCondLst>
                                        </p:cTn>
                                        <p:tgtEl>
                                          <p:spTgt spid="71"/>
                                        </p:tgtEl>
                                        <p:attrNameLst>
                                          <p:attrName>style.visibility</p:attrName>
                                        </p:attrNameLst>
                                      </p:cBhvr>
                                      <p:to>
                                        <p:strVal val="visible"/>
                                      </p:to>
                                    </p:set>
                                  </p:childTnLst>
                                </p:cTn>
                              </p:par>
                            </p:childTnLst>
                          </p:cTn>
                        </p:par>
                        <p:par>
                          <p:cTn id="278" fill="hold">
                            <p:stCondLst>
                              <p:cond delay="5750"/>
                            </p:stCondLst>
                            <p:childTnLst>
                              <p:par>
                                <p:cTn id="279" presetID="1" presetClass="entr" presetSubtype="0" fill="hold" nodeType="afterEffect">
                                  <p:stCondLst>
                                    <p:cond delay="250"/>
                                  </p:stCondLst>
                                  <p:childTnLst>
                                    <p:set>
                                      <p:cBhvr>
                                        <p:cTn id="280" dur="1" fill="hold">
                                          <p:stCondLst>
                                            <p:cond delay="0"/>
                                          </p:stCondLst>
                                        </p:cTn>
                                        <p:tgtEl>
                                          <p:spTgt spid="73"/>
                                        </p:tgtEl>
                                        <p:attrNameLst>
                                          <p:attrName>style.visibility</p:attrName>
                                        </p:attrNameLst>
                                      </p:cBhvr>
                                      <p:to>
                                        <p:strVal val="visible"/>
                                      </p:to>
                                    </p:set>
                                  </p:childTnLst>
                                </p:cTn>
                              </p:par>
                            </p:childTnLst>
                          </p:cTn>
                        </p:par>
                        <p:par>
                          <p:cTn id="281" fill="hold">
                            <p:stCondLst>
                              <p:cond delay="6000"/>
                            </p:stCondLst>
                            <p:childTnLst>
                              <p:par>
                                <p:cTn id="282" presetID="1" presetClass="entr" presetSubtype="0" fill="hold" nodeType="afterEffect">
                                  <p:stCondLst>
                                    <p:cond delay="250"/>
                                  </p:stCondLst>
                                  <p:childTnLst>
                                    <p:set>
                                      <p:cBhvr>
                                        <p:cTn id="283" dur="1" fill="hold">
                                          <p:stCondLst>
                                            <p:cond delay="0"/>
                                          </p:stCondLst>
                                        </p:cTn>
                                        <p:tgtEl>
                                          <p:spTgt spid="74"/>
                                        </p:tgtEl>
                                        <p:attrNameLst>
                                          <p:attrName>style.visibility</p:attrName>
                                        </p:attrNameLst>
                                      </p:cBhvr>
                                      <p:to>
                                        <p:strVal val="visible"/>
                                      </p:to>
                                    </p:set>
                                  </p:childTnLst>
                                </p:cTn>
                              </p:par>
                            </p:childTnLst>
                          </p:cTn>
                        </p:par>
                        <p:par>
                          <p:cTn id="284" fill="hold">
                            <p:stCondLst>
                              <p:cond delay="6250"/>
                            </p:stCondLst>
                            <p:childTnLst>
                              <p:par>
                                <p:cTn id="285" presetID="10" presetClass="exit" presetSubtype="0" fill="hold" grpId="5" nodeType="afterEffect">
                                  <p:stCondLst>
                                    <p:cond delay="750"/>
                                  </p:stCondLst>
                                  <p:childTnLst>
                                    <p:animEffect transition="out" filter="fade">
                                      <p:cBhvr>
                                        <p:cTn id="286" dur="750"/>
                                        <p:tgtEl>
                                          <p:spTgt spid="76"/>
                                        </p:tgtEl>
                                      </p:cBhvr>
                                    </p:animEffect>
                                    <p:set>
                                      <p:cBhvr>
                                        <p:cTn id="287" dur="1" fill="hold">
                                          <p:stCondLst>
                                            <p:cond delay="749"/>
                                          </p:stCondLst>
                                        </p:cTn>
                                        <p:tgtEl>
                                          <p:spTgt spid="76"/>
                                        </p:tgtEl>
                                        <p:attrNameLst>
                                          <p:attrName>style.visibility</p:attrName>
                                        </p:attrNameLst>
                                      </p:cBhvr>
                                      <p:to>
                                        <p:strVal val="hidden"/>
                                      </p:to>
                                    </p:set>
                                  </p:childTnLst>
                                </p:cTn>
                              </p:par>
                            </p:childTnLst>
                          </p:cTn>
                        </p:par>
                        <p:par>
                          <p:cTn id="288" fill="hold">
                            <p:stCondLst>
                              <p:cond delay="7750"/>
                            </p:stCondLst>
                            <p:childTnLst>
                              <p:par>
                                <p:cTn id="289" presetID="1" presetClass="exit" presetSubtype="0" fill="hold" nodeType="afterEffect">
                                  <p:stCondLst>
                                    <p:cond delay="0"/>
                                  </p:stCondLst>
                                  <p:childTnLst>
                                    <p:set>
                                      <p:cBhvr>
                                        <p:cTn id="290" dur="1" fill="hold">
                                          <p:stCondLst>
                                            <p:cond delay="0"/>
                                          </p:stCondLst>
                                        </p:cTn>
                                        <p:tgtEl>
                                          <p:spTgt spid="64"/>
                                        </p:tgtEl>
                                        <p:attrNameLst>
                                          <p:attrName>style.visibility</p:attrName>
                                        </p:attrNameLst>
                                      </p:cBhvr>
                                      <p:to>
                                        <p:strVal val="hidden"/>
                                      </p:to>
                                    </p:set>
                                  </p:childTnLst>
                                </p:cTn>
                              </p:par>
                            </p:childTnLst>
                          </p:cTn>
                        </p:par>
                        <p:par>
                          <p:cTn id="291" fill="hold">
                            <p:stCondLst>
                              <p:cond delay="7750"/>
                            </p:stCondLst>
                            <p:childTnLst>
                              <p:par>
                                <p:cTn id="292" presetID="1" presetClass="exit" presetSubtype="0" fill="hold" nodeType="afterEffect">
                                  <p:stCondLst>
                                    <p:cond delay="0"/>
                                  </p:stCondLst>
                                  <p:childTnLst>
                                    <p:set>
                                      <p:cBhvr>
                                        <p:cTn id="293" dur="1" fill="hold">
                                          <p:stCondLst>
                                            <p:cond delay="0"/>
                                          </p:stCondLst>
                                        </p:cTn>
                                        <p:tgtEl>
                                          <p:spTgt spid="65"/>
                                        </p:tgtEl>
                                        <p:attrNameLst>
                                          <p:attrName>style.visibility</p:attrName>
                                        </p:attrNameLst>
                                      </p:cBhvr>
                                      <p:to>
                                        <p:strVal val="hidden"/>
                                      </p:to>
                                    </p:set>
                                  </p:childTnLst>
                                </p:cTn>
                              </p:par>
                            </p:childTnLst>
                          </p:cTn>
                        </p:par>
                        <p:par>
                          <p:cTn id="294" fill="hold">
                            <p:stCondLst>
                              <p:cond delay="7750"/>
                            </p:stCondLst>
                            <p:childTnLst>
                              <p:par>
                                <p:cTn id="295" presetID="1" presetClass="exit" presetSubtype="0" fill="hold" nodeType="afterEffect">
                                  <p:stCondLst>
                                    <p:cond delay="0"/>
                                  </p:stCondLst>
                                  <p:childTnLst>
                                    <p:set>
                                      <p:cBhvr>
                                        <p:cTn id="296" dur="1" fill="hold">
                                          <p:stCondLst>
                                            <p:cond delay="0"/>
                                          </p:stCondLst>
                                        </p:cTn>
                                        <p:tgtEl>
                                          <p:spTgt spid="67"/>
                                        </p:tgtEl>
                                        <p:attrNameLst>
                                          <p:attrName>style.visibility</p:attrName>
                                        </p:attrNameLst>
                                      </p:cBhvr>
                                      <p:to>
                                        <p:strVal val="hidden"/>
                                      </p:to>
                                    </p:set>
                                  </p:childTnLst>
                                </p:cTn>
                              </p:par>
                            </p:childTnLst>
                          </p:cTn>
                        </p:par>
                        <p:par>
                          <p:cTn id="297" fill="hold">
                            <p:stCondLst>
                              <p:cond delay="7750"/>
                            </p:stCondLst>
                            <p:childTnLst>
                              <p:par>
                                <p:cTn id="298" presetID="1" presetClass="exit" presetSubtype="0" fill="hold" nodeType="afterEffect">
                                  <p:stCondLst>
                                    <p:cond delay="0"/>
                                  </p:stCondLst>
                                  <p:childTnLst>
                                    <p:set>
                                      <p:cBhvr>
                                        <p:cTn id="299" dur="1" fill="hold">
                                          <p:stCondLst>
                                            <p:cond delay="0"/>
                                          </p:stCondLst>
                                        </p:cTn>
                                        <p:tgtEl>
                                          <p:spTgt spid="69"/>
                                        </p:tgtEl>
                                        <p:attrNameLst>
                                          <p:attrName>style.visibility</p:attrName>
                                        </p:attrNameLst>
                                      </p:cBhvr>
                                      <p:to>
                                        <p:strVal val="hidden"/>
                                      </p:to>
                                    </p:set>
                                  </p:childTnLst>
                                </p:cTn>
                              </p:par>
                            </p:childTnLst>
                          </p:cTn>
                        </p:par>
                        <p:par>
                          <p:cTn id="300" fill="hold">
                            <p:stCondLst>
                              <p:cond delay="7750"/>
                            </p:stCondLst>
                            <p:childTnLst>
                              <p:par>
                                <p:cTn id="301" presetID="1" presetClass="exit" presetSubtype="0" fill="hold" nodeType="afterEffect">
                                  <p:stCondLst>
                                    <p:cond delay="0"/>
                                  </p:stCondLst>
                                  <p:childTnLst>
                                    <p:set>
                                      <p:cBhvr>
                                        <p:cTn id="302" dur="1" fill="hold">
                                          <p:stCondLst>
                                            <p:cond delay="0"/>
                                          </p:stCondLst>
                                        </p:cTn>
                                        <p:tgtEl>
                                          <p:spTgt spid="70"/>
                                        </p:tgtEl>
                                        <p:attrNameLst>
                                          <p:attrName>style.visibility</p:attrName>
                                        </p:attrNameLst>
                                      </p:cBhvr>
                                      <p:to>
                                        <p:strVal val="hidden"/>
                                      </p:to>
                                    </p:set>
                                  </p:childTnLst>
                                </p:cTn>
                              </p:par>
                            </p:childTnLst>
                          </p:cTn>
                        </p:par>
                        <p:par>
                          <p:cTn id="303" fill="hold">
                            <p:stCondLst>
                              <p:cond delay="7750"/>
                            </p:stCondLst>
                            <p:childTnLst>
                              <p:par>
                                <p:cTn id="304" presetID="1" presetClass="exit" presetSubtype="0" fill="hold" nodeType="afterEffect">
                                  <p:stCondLst>
                                    <p:cond delay="0"/>
                                  </p:stCondLst>
                                  <p:childTnLst>
                                    <p:set>
                                      <p:cBhvr>
                                        <p:cTn id="305" dur="1" fill="hold">
                                          <p:stCondLst>
                                            <p:cond delay="0"/>
                                          </p:stCondLst>
                                        </p:cTn>
                                        <p:tgtEl>
                                          <p:spTgt spid="71"/>
                                        </p:tgtEl>
                                        <p:attrNameLst>
                                          <p:attrName>style.visibility</p:attrName>
                                        </p:attrNameLst>
                                      </p:cBhvr>
                                      <p:to>
                                        <p:strVal val="hidden"/>
                                      </p:to>
                                    </p:set>
                                  </p:childTnLst>
                                </p:cTn>
                              </p:par>
                            </p:childTnLst>
                          </p:cTn>
                        </p:par>
                        <p:par>
                          <p:cTn id="306" fill="hold">
                            <p:stCondLst>
                              <p:cond delay="7750"/>
                            </p:stCondLst>
                            <p:childTnLst>
                              <p:par>
                                <p:cTn id="307" presetID="1" presetClass="exit" presetSubtype="0" fill="hold" nodeType="afterEffect">
                                  <p:stCondLst>
                                    <p:cond delay="0"/>
                                  </p:stCondLst>
                                  <p:childTnLst>
                                    <p:set>
                                      <p:cBhvr>
                                        <p:cTn id="308" dur="1" fill="hold">
                                          <p:stCondLst>
                                            <p:cond delay="0"/>
                                          </p:stCondLst>
                                        </p:cTn>
                                        <p:tgtEl>
                                          <p:spTgt spid="73"/>
                                        </p:tgtEl>
                                        <p:attrNameLst>
                                          <p:attrName>style.visibility</p:attrName>
                                        </p:attrNameLst>
                                      </p:cBhvr>
                                      <p:to>
                                        <p:strVal val="hidden"/>
                                      </p:to>
                                    </p:set>
                                  </p:childTnLst>
                                </p:cTn>
                              </p:par>
                            </p:childTnLst>
                          </p:cTn>
                        </p:par>
                        <p:par>
                          <p:cTn id="309" fill="hold">
                            <p:stCondLst>
                              <p:cond delay="7750"/>
                            </p:stCondLst>
                            <p:childTnLst>
                              <p:par>
                                <p:cTn id="310" presetID="1" presetClass="exit" presetSubtype="0" fill="hold" nodeType="afterEffect">
                                  <p:stCondLst>
                                    <p:cond delay="0"/>
                                  </p:stCondLst>
                                  <p:childTnLst>
                                    <p:set>
                                      <p:cBhvr>
                                        <p:cTn id="311" dur="1" fill="hold">
                                          <p:stCondLst>
                                            <p:cond delay="0"/>
                                          </p:stCondLst>
                                        </p:cTn>
                                        <p:tgtEl>
                                          <p:spTgt spid="74"/>
                                        </p:tgtEl>
                                        <p:attrNameLst>
                                          <p:attrName>style.visibility</p:attrName>
                                        </p:attrNameLst>
                                      </p:cBhvr>
                                      <p:to>
                                        <p:strVal val="hidden"/>
                                      </p:to>
                                    </p:set>
                                  </p:childTnLst>
                                </p:cTn>
                              </p:par>
                            </p:childTnLst>
                          </p:cTn>
                        </p:par>
                        <p:par>
                          <p:cTn id="312" fill="hold">
                            <p:stCondLst>
                              <p:cond delay="7750"/>
                            </p:stCondLst>
                            <p:childTnLst>
                              <p:par>
                                <p:cTn id="313" presetID="1" presetClass="entr" presetSubtype="0" fill="hold" nodeType="afterEffect">
                                  <p:stCondLst>
                                    <p:cond delay="250"/>
                                  </p:stCondLst>
                                  <p:childTnLst>
                                    <p:set>
                                      <p:cBhvr>
                                        <p:cTn id="314" dur="1" fill="hold">
                                          <p:stCondLst>
                                            <p:cond delay="0"/>
                                          </p:stCondLst>
                                        </p:cTn>
                                        <p:tgtEl>
                                          <p:spTgt spid="192"/>
                                        </p:tgtEl>
                                        <p:attrNameLst>
                                          <p:attrName>style.visibility</p:attrName>
                                        </p:attrNameLst>
                                      </p:cBhvr>
                                      <p:to>
                                        <p:strVal val="visible"/>
                                      </p:to>
                                    </p:set>
                                  </p:childTnLst>
                                </p:cTn>
                              </p:par>
                            </p:childTnLst>
                          </p:cTn>
                        </p:par>
                        <p:par>
                          <p:cTn id="315" fill="hold">
                            <p:stCondLst>
                              <p:cond delay="8000"/>
                            </p:stCondLst>
                            <p:childTnLst>
                              <p:par>
                                <p:cTn id="316" presetID="42" presetClass="path" presetSubtype="0" accel="50000" decel="50000" fill="hold" nodeType="afterEffect">
                                  <p:stCondLst>
                                    <p:cond delay="0"/>
                                  </p:stCondLst>
                                  <p:childTnLst>
                                    <p:animMotion origin="layout" path="M 0.74974 0.09491 L 0.21458 -0.07524 " pathEditMode="relative" rAng="0" ptsTypes="AA">
                                      <p:cBhvr>
                                        <p:cTn id="317" dur="1500" fill="hold"/>
                                        <p:tgtEl>
                                          <p:spTgt spid="192"/>
                                        </p:tgtEl>
                                        <p:attrNameLst>
                                          <p:attrName>ppt_x</p:attrName>
                                          <p:attrName>ppt_y</p:attrName>
                                        </p:attrNameLst>
                                      </p:cBhvr>
                                      <p:rCtr x="-26628" y="-8657"/>
                                    </p:animMotion>
                                  </p:childTnLst>
                                </p:cTn>
                              </p:par>
                            </p:childTnLst>
                          </p:cTn>
                        </p:par>
                        <p:par>
                          <p:cTn id="318" fill="hold">
                            <p:stCondLst>
                              <p:cond delay="9500"/>
                            </p:stCondLst>
                            <p:childTnLst>
                              <p:par>
                                <p:cTn id="319" presetID="1" presetClass="entr" presetSubtype="0" fill="hold" grpId="1" nodeType="afterEffect">
                                  <p:stCondLst>
                                    <p:cond delay="0"/>
                                  </p:stCondLst>
                                  <p:childTnLst>
                                    <p:set>
                                      <p:cBhvr>
                                        <p:cTn id="320" dur="1" fill="hold">
                                          <p:stCondLst>
                                            <p:cond delay="0"/>
                                          </p:stCondLst>
                                        </p:cTn>
                                        <p:tgtEl>
                                          <p:spTgt spid="164"/>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96"/>
                                        </p:tgtEl>
                                        <p:attrNameLst>
                                          <p:attrName>style.visibility</p:attrName>
                                        </p:attrNameLst>
                                      </p:cBhvr>
                                      <p:to>
                                        <p:strVal val="visible"/>
                                      </p:to>
                                    </p:set>
                                  </p:childTnLst>
                                </p:cTn>
                              </p:par>
                              <p:par>
                                <p:cTn id="323" presetID="42" presetClass="path" presetSubtype="0" accel="50000" decel="50000" fill="hold" nodeType="withEffect">
                                  <p:stCondLst>
                                    <p:cond delay="0"/>
                                  </p:stCondLst>
                                  <p:childTnLst>
                                    <p:animMotion origin="layout" path="M 0.74948 0.09398 L 0.21484 0.30857 " pathEditMode="relative" rAng="0" ptsTypes="AA">
                                      <p:cBhvr>
                                        <p:cTn id="324" dur="2000" fill="hold"/>
                                        <p:tgtEl>
                                          <p:spTgt spid="196"/>
                                        </p:tgtEl>
                                        <p:attrNameLst>
                                          <p:attrName>ppt_x</p:attrName>
                                          <p:attrName>ppt_y</p:attrName>
                                        </p:attrNameLst>
                                      </p:cBhvr>
                                      <p:rCtr x="-26706" y="10694"/>
                                    </p:animMotion>
                                  </p:childTnLst>
                                </p:cTn>
                              </p:par>
                            </p:childTnLst>
                          </p:cTn>
                        </p:par>
                        <p:par>
                          <p:cTn id="325" fill="hold">
                            <p:stCondLst>
                              <p:cond delay="11500"/>
                            </p:stCondLst>
                            <p:childTnLst>
                              <p:par>
                                <p:cTn id="326" presetID="1" presetClass="entr" presetSubtype="0" fill="hold" grpId="1" nodeType="afterEffect">
                                  <p:stCondLst>
                                    <p:cond delay="0"/>
                                  </p:stCondLst>
                                  <p:childTnLst>
                                    <p:set>
                                      <p:cBhvr>
                                        <p:cTn id="327"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animBg="1"/>
      <p:bldP spid="197" grpId="1" animBg="1"/>
      <p:bldP spid="199" grpId="0" animBg="1"/>
      <p:bldP spid="199" grpId="1" animBg="1"/>
      <p:bldP spid="251" grpId="0" animBg="1"/>
      <p:bldP spid="251" grpId="1" animBg="1"/>
      <p:bldP spid="161" grpId="0"/>
      <p:bldP spid="164" grpId="0"/>
      <p:bldP spid="164" grpId="1"/>
      <p:bldP spid="164" grpId="2"/>
      <p:bldP spid="168" grpId="0"/>
      <p:bldP spid="174" grpId="0"/>
      <p:bldP spid="180" grpId="0"/>
      <p:bldP spid="100" grpId="0"/>
      <p:bldP spid="103" grpId="0"/>
      <p:bldP spid="103" grpId="1"/>
      <p:bldP spid="103" grpId="2"/>
      <p:bldP spid="107" grpId="0"/>
      <p:bldP spid="113" grpId="0"/>
      <p:bldP spid="119" grpId="0"/>
      <p:bldP spid="3" grpId="0" animBg="1"/>
      <p:bldP spid="3" grpId="1" animBg="1"/>
      <p:bldP spid="4" grpId="0" animBg="1"/>
      <p:bldP spid="4" grpId="1" animBg="1"/>
      <p:bldP spid="4" grpId="2" animBg="1"/>
      <p:bldP spid="195" grpId="0" animBg="1"/>
      <p:bldP spid="195" grpId="1" animBg="1"/>
      <p:bldP spid="195" grpId="2" animBg="1"/>
      <p:bldP spid="195" grpId="3" animBg="1"/>
      <p:bldP spid="203" grpId="0" animBg="1"/>
      <p:bldP spid="203" grpId="1" animBg="1"/>
      <p:bldP spid="72" grpId="0" animBg="1"/>
      <p:bldP spid="76" grpId="0" animBg="1"/>
      <p:bldP spid="76" grpId="1" animBg="1"/>
      <p:bldP spid="76" grpId="2" animBg="1"/>
      <p:bldP spid="76" grpId="3" animBg="1"/>
      <p:bldP spid="76" grpId="4" animBg="1"/>
      <p:bldP spid="76" grpId="5" animBg="1"/>
      <p:bldP spid="76" grpId="6"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C0349-63B4-48D8-9BB3-9510CC302862}"/>
              </a:ext>
            </a:extLst>
          </p:cNvPr>
          <p:cNvSpPr>
            <a:spLocks noGrp="1"/>
          </p:cNvSpPr>
          <p:nvPr>
            <p:ph type="title"/>
          </p:nvPr>
        </p:nvSpPr>
        <p:spPr/>
        <p:txBody>
          <a:bodyPr/>
          <a:lstStyle/>
          <a:p>
            <a:r>
              <a:rPr lang="en-US"/>
              <a:t>Common table distribution methods</a:t>
            </a:r>
          </a:p>
        </p:txBody>
      </p:sp>
      <p:sp>
        <p:nvSpPr>
          <p:cNvPr id="11" name="Text Placeholder 10"/>
          <p:cNvSpPr>
            <a:spLocks noGrp="1"/>
          </p:cNvSpPr>
          <p:nvPr>
            <p:ph type="body" sz="quarter" idx="4294967295"/>
          </p:nvPr>
        </p:nvSpPr>
        <p:spPr>
          <a:xfrm>
            <a:off x="882" y="1666057"/>
            <a:ext cx="5676575" cy="1828816"/>
          </a:xfrm>
        </p:spPr>
        <p:txBody>
          <a:bodyPr/>
          <a:lstStyle/>
          <a:p>
            <a:pPr marL="291436" indent="-291436"/>
            <a:endParaRPr lang="en-US" sz="1836">
              <a:solidFill>
                <a:schemeClr val="tx1"/>
              </a:solidFill>
            </a:endParaRPr>
          </a:p>
          <a:p>
            <a:endParaRPr lang="en-US"/>
          </a:p>
          <a:p>
            <a:endParaRPr lang="en-US"/>
          </a:p>
        </p:txBody>
      </p:sp>
      <p:graphicFrame>
        <p:nvGraphicFramePr>
          <p:cNvPr id="4" name="Table 3">
            <a:extLst>
              <a:ext uri="{FF2B5EF4-FFF2-40B4-BE49-F238E27FC236}">
                <a16:creationId xmlns:a16="http://schemas.microsoft.com/office/drawing/2014/main" id="{A2E8F349-B274-4B8A-8559-C510CE43EA1D}"/>
              </a:ext>
            </a:extLst>
          </p:cNvPr>
          <p:cNvGraphicFramePr>
            <a:graphicFrameLocks noGrp="1"/>
          </p:cNvGraphicFramePr>
          <p:nvPr>
            <p:extLst/>
          </p:nvPr>
        </p:nvGraphicFramePr>
        <p:xfrm>
          <a:off x="435795" y="1580141"/>
          <a:ext cx="10240627" cy="3790755"/>
        </p:xfrm>
        <a:graphic>
          <a:graphicData uri="http://schemas.openxmlformats.org/drawingml/2006/table">
            <a:tbl>
              <a:tblPr/>
              <a:tblGrid>
                <a:gridCol w="2183915">
                  <a:extLst>
                    <a:ext uri="{9D8B030D-6E8A-4147-A177-3AD203B41FA5}">
                      <a16:colId xmlns:a16="http://schemas.microsoft.com/office/drawing/2014/main" val="20000"/>
                    </a:ext>
                  </a:extLst>
                </a:gridCol>
                <a:gridCol w="8056712">
                  <a:extLst>
                    <a:ext uri="{9D8B030D-6E8A-4147-A177-3AD203B41FA5}">
                      <a16:colId xmlns:a16="http://schemas.microsoft.com/office/drawing/2014/main" val="20002"/>
                    </a:ext>
                  </a:extLst>
                </a:gridCol>
              </a:tblGrid>
              <a:tr h="496032">
                <a:tc>
                  <a:txBody>
                    <a:bodyPr/>
                    <a:lstStyle/>
                    <a:p>
                      <a:pPr marL="0" algn="l" defTabSz="914367" rtl="0" eaLnBrk="1" latinLnBrk="0" hangingPunct="1">
                        <a:spcBef>
                          <a:spcPts val="588"/>
                        </a:spcBef>
                        <a:spcAft>
                          <a:spcPts val="1176"/>
                        </a:spcAft>
                      </a:pPr>
                      <a:r>
                        <a:rPr lang="en-US" sz="1600" b="0" kern="1200">
                          <a:solidFill>
                            <a:schemeClr val="tx2"/>
                          </a:solidFill>
                          <a:latin typeface="Segoe UI Semibold" panose="020B0702040204020203" pitchFamily="34" charset="0"/>
                          <a:ea typeface="+mn-ea"/>
                          <a:cs typeface="Segoe UI Semibold" panose="020B0702040204020203" pitchFamily="34" charset="0"/>
                        </a:rPr>
                        <a:t>Table Category</a:t>
                      </a:r>
                    </a:p>
                  </a:txBody>
                  <a:tcPr marL="0" marR="20895" marT="93260" marB="93260">
                    <a:lnL w="12700" cap="flat" cmpd="sng" algn="ctr">
                      <a:solidFill>
                        <a:schemeClr val="bg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latinLnBrk="0" hangingPunct="1">
                        <a:spcBef>
                          <a:spcPts val="588"/>
                        </a:spcBef>
                        <a:spcAft>
                          <a:spcPts val="1176"/>
                        </a:spcAft>
                      </a:pPr>
                      <a:r>
                        <a:rPr lang="en-US" sz="1600" b="0" kern="1200">
                          <a:solidFill>
                            <a:schemeClr val="tx2"/>
                          </a:solidFill>
                          <a:latin typeface="Segoe UI Semibold" panose="020B0702040204020203" pitchFamily="34" charset="0"/>
                          <a:ea typeface="+mn-ea"/>
                          <a:cs typeface="Segoe UI Semibold" panose="020B0702040204020203" pitchFamily="34" charset="0"/>
                        </a:rPr>
                        <a:t>Recommended Distribution Option</a:t>
                      </a:r>
                    </a:p>
                  </a:txBody>
                  <a:tcPr marL="186521" marR="20895" marT="93260" marB="9326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805559">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Fact</a:t>
                      </a:r>
                    </a:p>
                  </a:txBody>
                  <a:tcPr marL="0" marR="186521"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Use hash-distribution with clustered </a:t>
                      </a:r>
                      <a:r>
                        <a:rPr lang="en-US" sz="1200" kern="1200" err="1">
                          <a:solidFill>
                            <a:schemeClr val="tx1"/>
                          </a:solidFill>
                          <a:latin typeface="+mn-lt"/>
                          <a:ea typeface="+mn-ea"/>
                          <a:cs typeface="+mn-cs"/>
                        </a:rPr>
                        <a:t>columnstore</a:t>
                      </a:r>
                      <a:r>
                        <a:rPr lang="en-US" sz="1200" kern="1200">
                          <a:solidFill>
                            <a:schemeClr val="tx1"/>
                          </a:solidFill>
                          <a:latin typeface="+mn-lt"/>
                          <a:ea typeface="+mn-ea"/>
                          <a:cs typeface="+mn-cs"/>
                        </a:rPr>
                        <a:t> index. Performance improves because hashing enables the platform to localize certain operations within the node itself during query execution.</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Operations that benefit:</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COUNT(DISTINCT(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 )) </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OVER PARTITION BY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 </a:t>
                      </a:r>
                    </a:p>
                    <a:p>
                      <a:pPr marL="0" algn="l" defTabSz="914367" rtl="0" eaLnBrk="1" fontAlgn="base" latinLnBrk="0" hangingPunct="1">
                        <a:lnSpc>
                          <a:spcPct val="110000"/>
                        </a:lnSpc>
                        <a:spcBef>
                          <a:spcPct val="0"/>
                        </a:spcBef>
                        <a:spcAft>
                          <a:spcPts val="600"/>
                        </a:spcAft>
                        <a:defRPr/>
                      </a:pPr>
                      <a:r>
                        <a:rPr lang="en-US" sz="1200" kern="1200">
                          <a:solidFill>
                            <a:schemeClr val="tx1"/>
                          </a:solidFill>
                          <a:latin typeface="+mn-lt"/>
                          <a:ea typeface="+mn-ea"/>
                          <a:cs typeface="+mn-cs"/>
                        </a:rPr>
                        <a:t>JOIN ON &lt;</a:t>
                      </a:r>
                      <a:r>
                        <a:rPr lang="en-US" sz="1200" kern="1200" err="1">
                          <a:solidFill>
                            <a:schemeClr val="tx1"/>
                          </a:solidFill>
                          <a:latin typeface="+mn-lt"/>
                          <a:ea typeface="+mn-ea"/>
                          <a:cs typeface="+mn-cs"/>
                        </a:rPr>
                        <a:t>hashed_key</a:t>
                      </a:r>
                      <a:r>
                        <a:rPr lang="en-US" sz="1200" kern="1200">
                          <a:solidFill>
                            <a:schemeClr val="tx1"/>
                          </a:solidFill>
                          <a:latin typeface="+mn-lt"/>
                          <a:ea typeface="+mn-ea"/>
                          <a:cs typeface="+mn-cs"/>
                        </a:rPr>
                        <a:t>&gt;</a:t>
                      </a:r>
                    </a:p>
                  </a:txBody>
                  <a:tcPr marL="186521" marR="93260"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6363">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Dimension</a:t>
                      </a:r>
                    </a:p>
                  </a:txBody>
                  <a:tcPr marL="0" marR="186521"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Use replicated for smaller tables. If tables are too large to store on each Compute node, use hash-distributed.</a:t>
                      </a:r>
                    </a:p>
                  </a:txBody>
                  <a:tcPr marL="186521" marR="93260"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2801">
                <a:tc>
                  <a:txBody>
                    <a:bodyPr/>
                    <a:lstStyle/>
                    <a:p>
                      <a:pPr algn="l"/>
                      <a:r>
                        <a:rPr lang="en-US" sz="1400" kern="1200">
                          <a:solidFill>
                            <a:schemeClr val="tx1"/>
                          </a:solidFill>
                          <a:latin typeface="Segoe UI Semibold" panose="020B0702040204020203" pitchFamily="34" charset="0"/>
                          <a:ea typeface="+mn-ea"/>
                          <a:cs typeface="Segoe UI Semibold" panose="020B0702040204020203" pitchFamily="34" charset="0"/>
                        </a:rPr>
                        <a:t>Staging</a:t>
                      </a:r>
                    </a:p>
                  </a:txBody>
                  <a:tcPr marL="0" marR="186521"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base" latinLnBrk="0" hangingPunct="1">
                        <a:lnSpc>
                          <a:spcPct val="110000"/>
                        </a:lnSpc>
                        <a:spcBef>
                          <a:spcPct val="0"/>
                        </a:spcBef>
                        <a:spcAft>
                          <a:spcPts val="60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mn-cs"/>
                        </a:rPr>
                        <a:t>Use round-robin for the staging table. The load with CTAS is faster. Once the data is in the staging table, use INSERT…SELECT to move the data to production tables.</a:t>
                      </a:r>
                    </a:p>
                  </a:txBody>
                  <a:tcPr marL="186521" marR="93260" marT="93260" marB="186521"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7889170"/>
                  </a:ext>
                </a:extLst>
              </a:tr>
            </a:tbl>
          </a:graphicData>
        </a:graphic>
      </p:graphicFrame>
    </p:spTree>
    <p:extLst>
      <p:ext uri="{BB962C8B-B14F-4D97-AF65-F5344CB8AC3E}">
        <p14:creationId xmlns:p14="http://schemas.microsoft.com/office/powerpoint/2010/main" val="18068974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91211-C58E-4418-A99D-0145DA482FC7}"/>
              </a:ext>
            </a:extLst>
          </p:cNvPr>
          <p:cNvSpPr/>
          <p:nvPr/>
        </p:nvSpPr>
        <p:spPr>
          <a:xfrm>
            <a:off x="6120858" y="1142881"/>
            <a:ext cx="6314735" cy="5369844"/>
          </a:xfrm>
          <a:prstGeom prst="rect">
            <a:avLst/>
          </a:prstGeom>
        </p:spPr>
        <p:txBody>
          <a:bodyPr wrap="square">
            <a:spAutoFit/>
          </a:bodyPr>
          <a:lstStyle/>
          <a:p>
            <a:pPr>
              <a:spcAft>
                <a:spcPts val="612"/>
              </a:spcAft>
            </a:pPr>
            <a:r>
              <a:rPr lang="en-US" sz="1632" dirty="0">
                <a:solidFill>
                  <a:srgbClr val="0000FF"/>
                </a:solidFill>
                <a:latin typeface="Consolas" panose="020B0609020204030204" pitchFamily="49" charset="0"/>
              </a:rPr>
              <a:t>CREATE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TABLE</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myTable</a:t>
            </a:r>
            <a:r>
              <a:rPr lang="en-US" sz="1632" dirty="0">
                <a:solidFill>
                  <a:srgbClr val="000000"/>
                </a:solidFill>
                <a:latin typeface="Consolas" panose="020B0609020204030204" pitchFamily="49" charset="0"/>
              </a:rPr>
              <a:t>   </a:t>
            </a:r>
          </a:p>
          <a:p>
            <a:pPr>
              <a:spcAft>
                <a:spcPts val="612"/>
              </a:spcAft>
            </a:pPr>
            <a:r>
              <a:rPr lang="en-US" sz="1632" dirty="0">
                <a:solidFill>
                  <a:srgbClr val="0000FF"/>
                </a:solidFill>
                <a:latin typeface="Consolas" panose="020B0609020204030204" pitchFamily="49" charset="0"/>
              </a:rPr>
              <a:t>  </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p>
          <a:p>
            <a:pPr>
              <a:spcAft>
                <a:spcPts val="612"/>
              </a:spcAft>
            </a:pPr>
            <a:r>
              <a:rPr lang="en-US" sz="1632" dirty="0">
                <a:solidFill>
                  <a:srgbClr val="000000"/>
                </a:solidFill>
                <a:latin typeface="Consolas" panose="020B0609020204030204" pitchFamily="49" charset="0"/>
              </a:rPr>
              <a:t>    id </a:t>
            </a:r>
            <a:r>
              <a:rPr lang="en-US" sz="1632" dirty="0">
                <a:solidFill>
                  <a:srgbClr val="0000FF"/>
                </a:solidFill>
                <a:latin typeface="Consolas" panose="020B0609020204030204" pitchFamily="49" charset="0"/>
              </a:rPr>
              <a:t>int</a:t>
            </a:r>
            <a:r>
              <a:rPr lang="en-US" sz="1632" dirty="0">
                <a:solidFill>
                  <a:srgbClr val="000000"/>
                </a:solidFill>
                <a:latin typeface="Consolas" panose="020B0609020204030204" pitchFamily="49" charset="0"/>
              </a:rPr>
              <a:t> </a:t>
            </a:r>
            <a:r>
              <a:rPr lang="en-US" sz="1632" dirty="0">
                <a:solidFill>
                  <a:srgbClr val="808080"/>
                </a:solidFill>
                <a:latin typeface="Consolas" panose="020B0609020204030204" pitchFamily="49" charset="0"/>
              </a:rPr>
              <a:t>NOT</a:t>
            </a:r>
            <a:r>
              <a:rPr lang="en-US" sz="1632" dirty="0">
                <a:solidFill>
                  <a:srgbClr val="000000"/>
                </a:solidFill>
                <a:latin typeface="Consolas" panose="020B0609020204030204" pitchFamily="49" charset="0"/>
              </a:rPr>
              <a:t> </a:t>
            </a:r>
            <a:r>
              <a:rPr lang="en-US" sz="1632" dirty="0">
                <a:solidFill>
                  <a:srgbClr val="808080"/>
                </a:solidFill>
                <a:latin typeface="Consolas" panose="020B0609020204030204" pitchFamily="49" charset="0"/>
              </a:rPr>
              <a:t>NULL,</a:t>
            </a:r>
            <a:r>
              <a:rPr lang="en-US" sz="1632" dirty="0">
                <a:solidFill>
                  <a:srgbClr val="000000"/>
                </a:solidFill>
                <a:latin typeface="Consolas" panose="020B0609020204030204" pitchFamily="49" charset="0"/>
              </a:rPr>
              <a:t>  </a:t>
            </a:r>
          </a:p>
          <a:p>
            <a:pPr>
              <a:spcAft>
                <a:spcPts val="612"/>
              </a:spcAft>
            </a:pP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lastName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varchar</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20</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p>
          <a:p>
            <a:pPr>
              <a:spcAft>
                <a:spcPts val="612"/>
              </a:spcAft>
            </a:pP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zipCode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varchar</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6</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p>
          <a:p>
            <a:pPr>
              <a:spcAft>
                <a:spcPts val="612"/>
              </a:spcAft>
            </a:pPr>
            <a:r>
              <a:rPr lang="en-US" sz="1632" dirty="0">
                <a:solidFill>
                  <a:srgbClr val="000000"/>
                </a:solidFill>
                <a:latin typeface="Consolas" panose="020B0609020204030204" pitchFamily="49" charset="0"/>
              </a:rPr>
              <a:t>  </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p>
          <a:p>
            <a:pPr>
              <a:spcAft>
                <a:spcPts val="612"/>
              </a:spcAft>
            </a:pPr>
            <a:r>
              <a:rPr lang="en-US" sz="1632" dirty="0">
                <a:solidFill>
                  <a:srgbClr val="0000FF"/>
                </a:solidFill>
                <a:latin typeface="Consolas" panose="020B0609020204030204" pitchFamily="49" charset="0"/>
              </a:rPr>
              <a:t>WITH </a:t>
            </a:r>
            <a:r>
              <a:rPr lang="en-US" sz="1632" dirty="0">
                <a:solidFill>
                  <a:srgbClr val="808080"/>
                </a:solidFill>
                <a:latin typeface="Consolas" panose="020B0609020204030204" pitchFamily="49" charset="0"/>
              </a:rPr>
              <a:t>(</a:t>
            </a:r>
            <a:r>
              <a:rPr lang="en-US" sz="1632" dirty="0">
                <a:solidFill>
                  <a:srgbClr val="000000"/>
                </a:solidFill>
                <a:latin typeface="Consolas" panose="020B0609020204030204" pitchFamily="49" charset="0"/>
              </a:rPr>
              <a:t> </a:t>
            </a:r>
          </a:p>
          <a:p>
            <a:pPr lvl="1">
              <a:spcAft>
                <a:spcPts val="612"/>
              </a:spcAft>
            </a:pPr>
            <a:r>
              <a:rPr lang="en-US" sz="1632" dirty="0">
                <a:solidFill>
                  <a:srgbClr val="0000FF"/>
                </a:solidFill>
                <a:latin typeface="Consolas" panose="020B0609020204030204" pitchFamily="49" charset="0"/>
              </a:rPr>
              <a:t>CLUSTERED</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COLUMNSTORE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INDEX</a:t>
            </a:r>
            <a:endParaRPr lang="en-US" sz="1632" dirty="0">
              <a:solidFill>
                <a:srgbClr val="000000"/>
              </a:solidFill>
              <a:latin typeface="Consolas" panose="020B0609020204030204" pitchFamily="49" charset="0"/>
            </a:endParaRPr>
          </a:p>
          <a:p>
            <a:pPr lvl="1">
              <a:spcAft>
                <a:spcPts val="612"/>
              </a:spcAft>
            </a:pPr>
            <a:r>
              <a:rPr lang="en-US" sz="1632" dirty="0">
                <a:solidFill>
                  <a:srgbClr val="008000"/>
                </a:solidFill>
                <a:latin typeface="Consolas" panose="020B0609020204030204" pitchFamily="49" charset="0"/>
              </a:rPr>
              <a:t>/*</a:t>
            </a:r>
            <a:endParaRPr lang="en-US" sz="1632" dirty="0">
              <a:solidFill>
                <a:srgbClr val="000000"/>
              </a:solidFill>
              <a:latin typeface="Consolas" panose="020B0609020204030204" pitchFamily="49" charset="0"/>
            </a:endParaRPr>
          </a:p>
          <a:p>
            <a:pPr lvl="1">
              <a:spcAft>
                <a:spcPts val="612"/>
              </a:spcAft>
            </a:pPr>
            <a:r>
              <a:rPr lang="en-US" sz="1632" dirty="0">
                <a:solidFill>
                  <a:srgbClr val="008000"/>
                </a:solidFill>
                <a:latin typeface="Consolas" panose="020B0609020204030204" pitchFamily="49" charset="0"/>
              </a:rPr>
              <a:t>HEAP</a:t>
            </a:r>
            <a:endParaRPr lang="en-US" sz="1632" dirty="0">
              <a:solidFill>
                <a:srgbClr val="000000"/>
              </a:solidFill>
              <a:latin typeface="Consolas" panose="020B0609020204030204" pitchFamily="49" charset="0"/>
            </a:endParaRPr>
          </a:p>
          <a:p>
            <a:pPr lvl="1">
              <a:spcAft>
                <a:spcPts val="612"/>
              </a:spcAft>
            </a:pPr>
            <a:r>
              <a:rPr lang="en-US" sz="1632" dirty="0">
                <a:solidFill>
                  <a:srgbClr val="008000"/>
                </a:solidFill>
                <a:latin typeface="Consolas" panose="020B0609020204030204" pitchFamily="49" charset="0"/>
              </a:rPr>
              <a:t>CLUSTERED INDEX (id)</a:t>
            </a:r>
            <a:endParaRPr lang="en-US" sz="1632" dirty="0">
              <a:solidFill>
                <a:srgbClr val="000000"/>
              </a:solidFill>
              <a:latin typeface="Consolas" panose="020B0609020204030204" pitchFamily="49" charset="0"/>
            </a:endParaRPr>
          </a:p>
          <a:p>
            <a:pPr lvl="1">
              <a:spcAft>
                <a:spcPts val="612"/>
              </a:spcAft>
            </a:pPr>
            <a:r>
              <a:rPr lang="en-US" sz="1632" dirty="0">
                <a:solidFill>
                  <a:srgbClr val="008000"/>
                </a:solidFill>
                <a:latin typeface="Consolas" panose="020B0609020204030204" pitchFamily="49" charset="0"/>
              </a:rPr>
              <a:t>*/</a:t>
            </a:r>
            <a:endParaRPr lang="en-US" sz="1632" dirty="0">
              <a:solidFill>
                <a:srgbClr val="000000"/>
              </a:solidFill>
              <a:latin typeface="Consolas" panose="020B0609020204030204" pitchFamily="49" charset="0"/>
            </a:endParaRPr>
          </a:p>
          <a:p>
            <a:pPr>
              <a:spcAft>
                <a:spcPts val="612"/>
              </a:spcAft>
            </a:pPr>
            <a:r>
              <a:rPr lang="en-US" sz="1632" dirty="0">
                <a:solidFill>
                  <a:srgbClr val="808080"/>
                </a:solidFill>
                <a:latin typeface="Consolas" panose="020B0609020204030204" pitchFamily="49" charset="0"/>
              </a:rPr>
              <a:t>);</a:t>
            </a:r>
            <a:endParaRPr lang="en-US" sz="1632" dirty="0">
              <a:solidFill>
                <a:srgbClr val="000000"/>
              </a:solidFill>
              <a:latin typeface="Consolas" panose="020B0609020204030204" pitchFamily="49" charset="0"/>
            </a:endParaRPr>
          </a:p>
          <a:p>
            <a:pPr>
              <a:spcAft>
                <a:spcPts val="612"/>
              </a:spcAft>
            </a:pPr>
            <a:endParaRPr lang="en-US" sz="1632" dirty="0">
              <a:solidFill>
                <a:srgbClr val="000000"/>
              </a:solidFill>
              <a:latin typeface="Consolas" panose="020B0609020204030204" pitchFamily="49" charset="0"/>
            </a:endParaRPr>
          </a:p>
          <a:p>
            <a:pPr>
              <a:spcAft>
                <a:spcPts val="612"/>
              </a:spcAft>
            </a:pPr>
            <a:r>
              <a:rPr lang="en-US" sz="1632" dirty="0">
                <a:solidFill>
                  <a:srgbClr val="008000"/>
                </a:solidFill>
                <a:latin typeface="Consolas" panose="020B0609020204030204" pitchFamily="49" charset="0"/>
              </a:rPr>
              <a:t>-- Add non-clustered index</a:t>
            </a:r>
            <a:endParaRPr lang="en-US" sz="1632" dirty="0">
              <a:solidFill>
                <a:srgbClr val="000000"/>
              </a:solidFill>
              <a:latin typeface="Consolas" panose="020B0609020204030204" pitchFamily="49" charset="0"/>
            </a:endParaRPr>
          </a:p>
          <a:p>
            <a:pPr>
              <a:spcAft>
                <a:spcPts val="612"/>
              </a:spcAft>
            </a:pPr>
            <a:r>
              <a:rPr lang="en-US" sz="1632" dirty="0">
                <a:solidFill>
                  <a:srgbClr val="0000FF"/>
                </a:solidFill>
                <a:latin typeface="Consolas" panose="020B0609020204030204" pitchFamily="49" charset="0"/>
              </a:rPr>
              <a:t>CREATE</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INDEX</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zipCodeIndex</a:t>
            </a:r>
            <a:r>
              <a:rPr lang="en-US" sz="1632" dirty="0">
                <a:solidFill>
                  <a:srgbClr val="000000"/>
                </a:solidFill>
                <a:latin typeface="Consolas" panose="020B0609020204030204" pitchFamily="49" charset="0"/>
              </a:rPr>
              <a:t> </a:t>
            </a:r>
            <a:r>
              <a:rPr lang="en-US" sz="1632" dirty="0">
                <a:solidFill>
                  <a:srgbClr val="0000FF"/>
                </a:solidFill>
                <a:latin typeface="Consolas" panose="020B0609020204030204" pitchFamily="49" charset="0"/>
              </a:rPr>
              <a:t>ON</a:t>
            </a:r>
            <a:r>
              <a:rPr lang="en-US" sz="1632" dirty="0">
                <a:solidFill>
                  <a:srgbClr val="000000"/>
                </a:solidFill>
                <a:latin typeface="Consolas" panose="020B0609020204030204" pitchFamily="49" charset="0"/>
              </a:rPr>
              <a:t> </a:t>
            </a:r>
            <a:r>
              <a:rPr lang="en-US" sz="1632" dirty="0" err="1">
                <a:solidFill>
                  <a:srgbClr val="000000"/>
                </a:solidFill>
                <a:latin typeface="Consolas" panose="020B0609020204030204" pitchFamily="49" charset="0"/>
              </a:rPr>
              <a:t>myTable</a:t>
            </a:r>
            <a:r>
              <a:rPr lang="en-US" sz="1632" dirty="0">
                <a:solidFill>
                  <a:srgbClr val="0000FF"/>
                </a:solidFill>
                <a:latin typeface="Consolas" panose="020B0609020204030204" pitchFamily="49" charset="0"/>
              </a:rPr>
              <a:t> </a:t>
            </a:r>
            <a:r>
              <a:rPr lang="en-US" sz="1632" dirty="0">
                <a:solidFill>
                  <a:srgbClr val="808080"/>
                </a:solidFill>
                <a:latin typeface="Consolas" panose="020B0609020204030204" pitchFamily="49" charset="0"/>
              </a:rPr>
              <a:t>(</a:t>
            </a:r>
            <a:r>
              <a:rPr lang="en-US" sz="1632" dirty="0" err="1">
                <a:solidFill>
                  <a:srgbClr val="000000"/>
                </a:solidFill>
                <a:latin typeface="Consolas" panose="020B0609020204030204" pitchFamily="49" charset="0"/>
              </a:rPr>
              <a:t>zipCode</a:t>
            </a:r>
            <a:r>
              <a:rPr lang="en-US" sz="1632" dirty="0">
                <a:solidFill>
                  <a:srgbClr val="808080"/>
                </a:solidFill>
                <a:latin typeface="Consolas" panose="020B0609020204030204" pitchFamily="49" charset="0"/>
              </a:rPr>
              <a:t>);</a:t>
            </a:r>
            <a:endParaRPr lang="en-US" sz="1632" dirty="0">
              <a:solidFill>
                <a:srgbClr val="000000"/>
              </a:solidFill>
              <a:latin typeface="Consolas" panose="020B0609020204030204" pitchFamily="49" charset="0"/>
            </a:endParaRPr>
          </a:p>
        </p:txBody>
      </p:sp>
      <p:sp>
        <p:nvSpPr>
          <p:cNvPr id="6" name="Text Placeholder 5">
            <a:extLst>
              <a:ext uri="{FF2B5EF4-FFF2-40B4-BE49-F238E27FC236}">
                <a16:creationId xmlns:a16="http://schemas.microsoft.com/office/drawing/2014/main" id="{ADCA30E0-E156-455C-968F-B39FC2232478}"/>
              </a:ext>
            </a:extLst>
          </p:cNvPr>
          <p:cNvSpPr>
            <a:spLocks noGrp="1"/>
          </p:cNvSpPr>
          <p:nvPr>
            <p:ph type="body" sz="quarter" idx="10"/>
          </p:nvPr>
        </p:nvSpPr>
        <p:spPr>
          <a:xfrm>
            <a:off x="435794" y="1142881"/>
            <a:ext cx="5003401" cy="4598819"/>
          </a:xfrm>
        </p:spPr>
        <p:txBody>
          <a:bodyPr/>
          <a:lstStyle/>
          <a:p>
            <a:r>
              <a:rPr lang="en-US">
                <a:solidFill>
                  <a:schemeClr val="tx2"/>
                </a:solidFill>
              </a:rPr>
              <a:t>Clustered </a:t>
            </a:r>
            <a:r>
              <a:rPr lang="en-US" err="1">
                <a:solidFill>
                  <a:schemeClr val="tx2"/>
                </a:solidFill>
              </a:rPr>
              <a:t>columnstore</a:t>
            </a:r>
            <a:r>
              <a:rPr lang="en-US">
                <a:solidFill>
                  <a:schemeClr val="tx2"/>
                </a:solidFill>
              </a:rPr>
              <a:t> (Default primary)</a:t>
            </a:r>
          </a:p>
          <a:p>
            <a:pPr lvl="1"/>
            <a:r>
              <a:rPr lang="en-US"/>
              <a:t>Highest level of data compression</a:t>
            </a:r>
          </a:p>
          <a:p>
            <a:pPr lvl="1">
              <a:spcAft>
                <a:spcPts val="1224"/>
              </a:spcAft>
            </a:pPr>
            <a:r>
              <a:rPr lang="en-US"/>
              <a:t>Best overall query performance</a:t>
            </a:r>
          </a:p>
          <a:p>
            <a:r>
              <a:rPr lang="en-US">
                <a:solidFill>
                  <a:schemeClr val="tx2"/>
                </a:solidFill>
              </a:rPr>
              <a:t>Clustered index (Primary)</a:t>
            </a:r>
          </a:p>
          <a:p>
            <a:pPr lvl="1">
              <a:spcAft>
                <a:spcPts val="1224"/>
              </a:spcAft>
            </a:pPr>
            <a:r>
              <a:rPr lang="en-US"/>
              <a:t>Performant for looking up a single to few rows</a:t>
            </a:r>
          </a:p>
          <a:p>
            <a:r>
              <a:rPr lang="en-US">
                <a:solidFill>
                  <a:schemeClr val="tx2"/>
                </a:solidFill>
              </a:rPr>
              <a:t>Heap (Primary)</a:t>
            </a:r>
          </a:p>
          <a:p>
            <a:pPr lvl="1"/>
            <a:r>
              <a:rPr lang="en-US"/>
              <a:t>Faster loading and landing temporary data</a:t>
            </a:r>
          </a:p>
          <a:p>
            <a:pPr lvl="1">
              <a:spcAft>
                <a:spcPts val="1224"/>
              </a:spcAft>
            </a:pPr>
            <a:r>
              <a:rPr lang="en-US"/>
              <a:t>Best for small lookup tables</a:t>
            </a:r>
          </a:p>
          <a:p>
            <a:r>
              <a:rPr lang="en-US" err="1">
                <a:solidFill>
                  <a:schemeClr val="tx2"/>
                </a:solidFill>
              </a:rPr>
              <a:t>Nonclustered</a:t>
            </a:r>
            <a:r>
              <a:rPr lang="en-US">
                <a:solidFill>
                  <a:schemeClr val="tx2"/>
                </a:solidFill>
              </a:rPr>
              <a:t> indexes (secondary)</a:t>
            </a:r>
          </a:p>
          <a:p>
            <a:pPr lvl="1"/>
            <a:r>
              <a:rPr lang="en-US"/>
              <a:t>Enable ordering of multiple columns in a table</a:t>
            </a:r>
          </a:p>
          <a:p>
            <a:pPr lvl="1"/>
            <a:r>
              <a:rPr lang="en-US"/>
              <a:t>Allows multiple </a:t>
            </a:r>
            <a:r>
              <a:rPr lang="en-US" err="1"/>
              <a:t>nonclustered</a:t>
            </a:r>
            <a:r>
              <a:rPr lang="en-US"/>
              <a:t> on a single table</a:t>
            </a:r>
          </a:p>
          <a:p>
            <a:pPr lvl="1"/>
            <a:r>
              <a:rPr lang="en-US"/>
              <a:t>More performant lookup queries</a:t>
            </a:r>
          </a:p>
        </p:txBody>
      </p:sp>
      <p:sp>
        <p:nvSpPr>
          <p:cNvPr id="5" name="Title 4">
            <a:extLst>
              <a:ext uri="{FF2B5EF4-FFF2-40B4-BE49-F238E27FC236}">
                <a16:creationId xmlns:a16="http://schemas.microsoft.com/office/drawing/2014/main" id="{C584CF4E-F63E-4886-86F0-145A6171636C}"/>
              </a:ext>
            </a:extLst>
          </p:cNvPr>
          <p:cNvSpPr>
            <a:spLocks noGrp="1"/>
          </p:cNvSpPr>
          <p:nvPr>
            <p:ph type="title"/>
          </p:nvPr>
        </p:nvSpPr>
        <p:spPr/>
        <p:txBody>
          <a:bodyPr/>
          <a:lstStyle/>
          <a:p>
            <a:r>
              <a:rPr lang="en-US"/>
              <a:t>Tables – Indexes</a:t>
            </a:r>
          </a:p>
        </p:txBody>
      </p:sp>
    </p:spTree>
    <p:extLst>
      <p:ext uri="{BB962C8B-B14F-4D97-AF65-F5344CB8AC3E}">
        <p14:creationId xmlns:p14="http://schemas.microsoft.com/office/powerpoint/2010/main" val="38523857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Row Store &amp; Column Store</a:t>
            </a:r>
            <a:br>
              <a:rPr lang="en-GB"/>
            </a:br>
            <a:endParaRPr lang="en-US" dirty="0"/>
          </a:p>
        </p:txBody>
      </p:sp>
      <p:grpSp>
        <p:nvGrpSpPr>
          <p:cNvPr id="12" name="Group 11"/>
          <p:cNvGrpSpPr/>
          <p:nvPr/>
        </p:nvGrpSpPr>
        <p:grpSpPr>
          <a:xfrm>
            <a:off x="882081" y="1354390"/>
            <a:ext cx="4895556" cy="4895556"/>
            <a:chOff x="300507" y="995966"/>
            <a:chExt cx="3600000" cy="3600000"/>
          </a:xfrm>
        </p:grpSpPr>
        <p:sp>
          <p:nvSpPr>
            <p:cNvPr id="3" name="Rectangle 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5" name="Rectangle 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 name="Rectangle 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 name="Rectangle 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8" name="Rectangle 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9" name="Rectangle 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0" name="Rectangle 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3" name="Group 12"/>
          <p:cNvGrpSpPr/>
          <p:nvPr/>
        </p:nvGrpSpPr>
        <p:grpSpPr>
          <a:xfrm rot="5400000">
            <a:off x="6658837" y="1354390"/>
            <a:ext cx="4895556" cy="4895556"/>
            <a:chOff x="300507" y="995966"/>
            <a:chExt cx="3600000" cy="3600000"/>
          </a:xfrm>
        </p:grpSpPr>
        <p:sp>
          <p:nvSpPr>
            <p:cNvPr id="14" name="Rectangle 1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 name="Rectangle 1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 name="Rectangle 1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7" name="Rectangle 1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8" name="Rectangle 1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9" name="Rectangle 1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0" name="Rectangle 1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22" name="Freeform 84"/>
          <p:cNvSpPr>
            <a:spLocks/>
          </p:cNvSpPr>
          <p:nvPr/>
        </p:nvSpPr>
        <p:spPr bwMode="auto">
          <a:xfrm>
            <a:off x="10156895" y="4586128"/>
            <a:ext cx="1725252" cy="1663819"/>
          </a:xfrm>
          <a:custGeom>
            <a:avLst/>
            <a:gdLst/>
            <a:ahLst/>
            <a:cxnLst>
              <a:cxn ang="0">
                <a:pos x="590" y="0"/>
              </a:cxn>
              <a:cxn ang="0">
                <a:pos x="604" y="23"/>
              </a:cxn>
              <a:cxn ang="0">
                <a:pos x="360" y="258"/>
              </a:cxn>
              <a:cxn ang="0">
                <a:pos x="198" y="537"/>
              </a:cxn>
              <a:cxn ang="0">
                <a:pos x="178" y="550"/>
              </a:cxn>
              <a:cxn ang="0">
                <a:pos x="134" y="583"/>
              </a:cxn>
              <a:cxn ang="0">
                <a:pos x="117" y="531"/>
              </a:cxn>
              <a:cxn ang="0">
                <a:pos x="106" y="506"/>
              </a:cxn>
              <a:cxn ang="0">
                <a:pos x="50" y="390"/>
              </a:cxn>
              <a:cxn ang="0">
                <a:pos x="0" y="354"/>
              </a:cxn>
              <a:cxn ang="0">
                <a:pos x="63" y="321"/>
              </a:cxn>
              <a:cxn ang="0">
                <a:pos x="144" y="421"/>
              </a:cxn>
              <a:cxn ang="0">
                <a:pos x="161" y="457"/>
              </a:cxn>
              <a:cxn ang="0">
                <a:pos x="352" y="195"/>
              </a:cxn>
              <a:cxn ang="0">
                <a:pos x="590" y="0"/>
              </a:cxn>
            </a:cxnLst>
            <a:rect l="0" t="0" r="r" b="b"/>
            <a:pathLst>
              <a:path w="604" h="583">
                <a:moveTo>
                  <a:pt x="590" y="0"/>
                </a:moveTo>
                <a:cubicBezTo>
                  <a:pt x="604" y="23"/>
                  <a:pt x="604" y="23"/>
                  <a:pt x="604" y="23"/>
                </a:cubicBezTo>
                <a:cubicBezTo>
                  <a:pt x="516" y="85"/>
                  <a:pt x="435" y="164"/>
                  <a:pt x="360" y="258"/>
                </a:cubicBezTo>
                <a:cubicBezTo>
                  <a:pt x="285" y="353"/>
                  <a:pt x="231" y="446"/>
                  <a:pt x="198" y="537"/>
                </a:cubicBezTo>
                <a:cubicBezTo>
                  <a:pt x="178" y="550"/>
                  <a:pt x="178" y="550"/>
                  <a:pt x="178" y="550"/>
                </a:cubicBezTo>
                <a:cubicBezTo>
                  <a:pt x="161" y="561"/>
                  <a:pt x="146" y="572"/>
                  <a:pt x="134" y="583"/>
                </a:cubicBezTo>
                <a:cubicBezTo>
                  <a:pt x="132" y="573"/>
                  <a:pt x="126" y="555"/>
                  <a:pt x="117" y="531"/>
                </a:cubicBezTo>
                <a:cubicBezTo>
                  <a:pt x="106" y="506"/>
                  <a:pt x="106" y="506"/>
                  <a:pt x="106" y="506"/>
                </a:cubicBezTo>
                <a:cubicBezTo>
                  <a:pt x="84" y="450"/>
                  <a:pt x="65" y="412"/>
                  <a:pt x="50" y="390"/>
                </a:cubicBezTo>
                <a:cubicBezTo>
                  <a:pt x="34" y="368"/>
                  <a:pt x="17" y="356"/>
                  <a:pt x="0" y="354"/>
                </a:cubicBezTo>
                <a:cubicBezTo>
                  <a:pt x="24" y="332"/>
                  <a:pt x="45" y="321"/>
                  <a:pt x="63" y="321"/>
                </a:cubicBezTo>
                <a:cubicBezTo>
                  <a:pt x="88" y="321"/>
                  <a:pt x="115" y="354"/>
                  <a:pt x="144" y="421"/>
                </a:cubicBezTo>
                <a:cubicBezTo>
                  <a:pt x="161" y="457"/>
                  <a:pt x="161" y="457"/>
                  <a:pt x="161" y="457"/>
                </a:cubicBezTo>
                <a:cubicBezTo>
                  <a:pt x="214" y="362"/>
                  <a:pt x="278" y="275"/>
                  <a:pt x="352" y="195"/>
                </a:cubicBezTo>
                <a:cubicBezTo>
                  <a:pt x="427" y="115"/>
                  <a:pt x="507" y="50"/>
                  <a:pt x="590" y="0"/>
                </a:cubicBezTo>
                <a:close/>
              </a:path>
            </a:pathLst>
          </a:custGeom>
          <a:solidFill>
            <a:schemeClr val="tx2"/>
          </a:solidFill>
          <a:ln w="9525">
            <a:noFill/>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89417346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GB" dirty="0"/>
              <a:t>Column store taxonomy</a:t>
            </a:r>
          </a:p>
        </p:txBody>
      </p:sp>
      <p:sp>
        <p:nvSpPr>
          <p:cNvPr id="19" name="Flowchart: Document 18"/>
          <p:cNvSpPr/>
          <p:nvPr/>
        </p:nvSpPr>
        <p:spPr>
          <a:xfrm>
            <a:off x="736770" y="2770279"/>
            <a:ext cx="2570167" cy="3953713"/>
          </a:xfrm>
          <a:prstGeom prst="flowChartDocumen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0" name="TextBox 19"/>
          <p:cNvSpPr txBox="1"/>
          <p:nvPr/>
        </p:nvSpPr>
        <p:spPr>
          <a:xfrm>
            <a:off x="855768" y="2784673"/>
            <a:ext cx="2336981" cy="3042692"/>
          </a:xfrm>
          <a:prstGeom prst="rect">
            <a:avLst/>
          </a:prstGeom>
          <a:noFill/>
        </p:spPr>
        <p:txBody>
          <a:bodyPr wrap="square" rtlCol="0">
            <a:spAutoFit/>
          </a:bodyPr>
          <a:lstStyle/>
          <a:p>
            <a:r>
              <a:rPr lang="en-GB" sz="408" dirty="0">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latin typeface="Courier New" panose="02070309020205020404" pitchFamily="49" charset="0"/>
                <a:cs typeface="Courier New" panose="02070309020205020404" pitchFamily="49" charset="0"/>
              </a:rPr>
              <a:t>vlgjwov</a:t>
            </a:r>
            <a:r>
              <a:rPr lang="en-GB" sz="408" dirty="0">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a:t>
            </a:r>
          </a:p>
          <a:p>
            <a:endParaRPr lang="en-GB" sz="408" dirty="0">
              <a:latin typeface="Courier New" panose="02070309020205020404" pitchFamily="49" charset="0"/>
              <a:cs typeface="Courier New" panose="02070309020205020404" pitchFamily="49" charset="0"/>
            </a:endParaRPr>
          </a:p>
        </p:txBody>
      </p:sp>
      <p:sp>
        <p:nvSpPr>
          <p:cNvPr id="23" name="Rectangle 22"/>
          <p:cNvSpPr/>
          <p:nvPr/>
        </p:nvSpPr>
        <p:spPr>
          <a:xfrm>
            <a:off x="3640442" y="2784673"/>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26" name="Rectangle 25"/>
          <p:cNvSpPr/>
          <p:nvPr/>
        </p:nvSpPr>
        <p:spPr>
          <a:xfrm>
            <a:off x="6557565"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7" name="Rectangle 26"/>
          <p:cNvSpPr/>
          <p:nvPr/>
        </p:nvSpPr>
        <p:spPr>
          <a:xfrm>
            <a:off x="6982323"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8" name="Rectangle 27"/>
          <p:cNvSpPr/>
          <p:nvPr/>
        </p:nvSpPr>
        <p:spPr>
          <a:xfrm>
            <a:off x="7407081"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29" name="Rectangle 28"/>
          <p:cNvSpPr/>
          <p:nvPr/>
        </p:nvSpPr>
        <p:spPr>
          <a:xfrm>
            <a:off x="7831838"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0" name="Rectangle 29"/>
          <p:cNvSpPr/>
          <p:nvPr/>
        </p:nvSpPr>
        <p:spPr>
          <a:xfrm>
            <a:off x="8256596" y="2784673"/>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1" name="Rectangle 30"/>
          <p:cNvSpPr/>
          <p:nvPr/>
        </p:nvSpPr>
        <p:spPr>
          <a:xfrm>
            <a:off x="8968078"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2" name="Rectangle 31"/>
          <p:cNvSpPr/>
          <p:nvPr/>
        </p:nvSpPr>
        <p:spPr>
          <a:xfrm>
            <a:off x="9392835"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3" name="Rectangle 32"/>
          <p:cNvSpPr/>
          <p:nvPr/>
        </p:nvSpPr>
        <p:spPr>
          <a:xfrm>
            <a:off x="9817593" y="2770279"/>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4" name="Rectangle 33"/>
          <p:cNvSpPr/>
          <p:nvPr/>
        </p:nvSpPr>
        <p:spPr>
          <a:xfrm>
            <a:off x="10242351" y="2770279"/>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5" name="Rectangle 34"/>
          <p:cNvSpPr/>
          <p:nvPr/>
        </p:nvSpPr>
        <p:spPr>
          <a:xfrm>
            <a:off x="10667109" y="2770279"/>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6" name="Isosceles Triangle 35"/>
          <p:cNvSpPr/>
          <p:nvPr/>
        </p:nvSpPr>
        <p:spPr>
          <a:xfrm rot="5400000">
            <a:off x="3098477"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7" name="Isosceles Triangle 36"/>
          <p:cNvSpPr/>
          <p:nvPr/>
        </p:nvSpPr>
        <p:spPr>
          <a:xfrm rot="5400000">
            <a:off x="6015179"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8" name="Isosceles Triangle 37"/>
          <p:cNvSpPr/>
          <p:nvPr/>
        </p:nvSpPr>
        <p:spPr>
          <a:xfrm rot="5400000">
            <a:off x="8428754" y="3088486"/>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39" name="TextBox 38"/>
          <p:cNvSpPr txBox="1"/>
          <p:nvPr/>
        </p:nvSpPr>
        <p:spPr>
          <a:xfrm>
            <a:off x="1453186" y="2018355"/>
            <a:ext cx="1152880" cy="657424"/>
          </a:xfrm>
          <a:prstGeom prst="rect">
            <a:avLst/>
          </a:prstGeom>
          <a:noFill/>
        </p:spPr>
        <p:txBody>
          <a:bodyPr wrap="none" rtlCol="0">
            <a:spAutoFit/>
          </a:bodyPr>
          <a:lstStyle/>
          <a:p>
            <a:r>
              <a:rPr lang="en-GB" sz="3672" dirty="0"/>
              <a:t>Data</a:t>
            </a:r>
            <a:endParaRPr lang="en-GB" sz="1836" dirty="0"/>
          </a:p>
        </p:txBody>
      </p:sp>
      <p:sp>
        <p:nvSpPr>
          <p:cNvPr id="40" name="TextBox 39"/>
          <p:cNvSpPr txBox="1"/>
          <p:nvPr/>
        </p:nvSpPr>
        <p:spPr>
          <a:xfrm>
            <a:off x="3724321" y="2018355"/>
            <a:ext cx="2497222" cy="657424"/>
          </a:xfrm>
          <a:prstGeom prst="rect">
            <a:avLst/>
          </a:prstGeom>
          <a:noFill/>
        </p:spPr>
        <p:txBody>
          <a:bodyPr wrap="none" rtlCol="0">
            <a:spAutoFit/>
          </a:bodyPr>
          <a:lstStyle/>
          <a:p>
            <a:r>
              <a:rPr lang="en-GB" sz="3672" dirty="0"/>
              <a:t>Row Group</a:t>
            </a:r>
            <a:endParaRPr lang="en-GB" sz="1836" dirty="0"/>
          </a:p>
        </p:txBody>
      </p:sp>
      <p:sp>
        <p:nvSpPr>
          <p:cNvPr id="41" name="TextBox 40"/>
          <p:cNvSpPr txBox="1"/>
          <p:nvPr/>
        </p:nvSpPr>
        <p:spPr>
          <a:xfrm>
            <a:off x="6534125" y="2018355"/>
            <a:ext cx="2238113" cy="657424"/>
          </a:xfrm>
          <a:prstGeom prst="rect">
            <a:avLst/>
          </a:prstGeom>
          <a:noFill/>
        </p:spPr>
        <p:txBody>
          <a:bodyPr wrap="none" rtlCol="0">
            <a:spAutoFit/>
          </a:bodyPr>
          <a:lstStyle/>
          <a:p>
            <a:r>
              <a:rPr lang="en-GB" sz="3672" dirty="0"/>
              <a:t>Segments</a:t>
            </a:r>
            <a:endParaRPr lang="en-GB" sz="1836" dirty="0"/>
          </a:p>
        </p:txBody>
      </p:sp>
      <p:sp>
        <p:nvSpPr>
          <p:cNvPr id="42" name="TextBox 41"/>
          <p:cNvSpPr txBox="1"/>
          <p:nvPr/>
        </p:nvSpPr>
        <p:spPr>
          <a:xfrm>
            <a:off x="8774348" y="2017114"/>
            <a:ext cx="2968826" cy="657424"/>
          </a:xfrm>
          <a:prstGeom prst="rect">
            <a:avLst/>
          </a:prstGeom>
          <a:noFill/>
        </p:spPr>
        <p:txBody>
          <a:bodyPr wrap="none" rtlCol="0">
            <a:spAutoFit/>
          </a:bodyPr>
          <a:lstStyle/>
          <a:p>
            <a:r>
              <a:rPr lang="en-GB" sz="3672" dirty="0"/>
              <a:t>Column store</a:t>
            </a:r>
            <a:endParaRPr lang="en-GB" sz="1836" dirty="0"/>
          </a:p>
        </p:txBody>
      </p:sp>
      <p:sp>
        <p:nvSpPr>
          <p:cNvPr id="43" name="Rectangle 42"/>
          <p:cNvSpPr/>
          <p:nvPr/>
        </p:nvSpPr>
        <p:spPr>
          <a:xfrm>
            <a:off x="3640442" y="4367912"/>
            <a:ext cx="2570167" cy="1468667"/>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408" dirty="0">
                <a:solidFill>
                  <a:srgbClr val="000000"/>
                </a:solidFill>
                <a:latin typeface="Courier New" panose="02070309020205020404" pitchFamily="49" charset="0"/>
                <a:cs typeface="Courier New" panose="02070309020205020404" pitchFamily="49" charset="0"/>
              </a:rPr>
              <a:t>2034857,23552534,26262569085923458958294582342-52935-2385349085295-25894-589245-285928592-5845829582-58258295849058-28592-58294582405982948529058409589584590285902859204582945825982058958290582945082905825-2502-45905-93245,vitoortkgldkggjwov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-58294582405982948529058409589584590285902859204582945825982058958290582945082905825-2502-45905-93245,vitoortkgldkg </a:t>
            </a:r>
            <a:r>
              <a:rPr lang="en-GB" sz="408" dirty="0" err="1">
                <a:solidFill>
                  <a:srgbClr val="000000"/>
                </a:solidFill>
                <a:latin typeface="Courier New" panose="02070309020205020404" pitchFamily="49" charset="0"/>
                <a:cs typeface="Courier New" panose="02070309020205020404" pitchFamily="49" charset="0"/>
              </a:rPr>
              <a:t>vlgjwov</a:t>
            </a:r>
            <a:r>
              <a:rPr lang="en-GB" sz="408" dirty="0">
                <a:solidFill>
                  <a:srgbClr val="000000"/>
                </a:solidFill>
                <a:latin typeface="Courier New" panose="02070309020205020404" pitchFamily="49" charset="0"/>
                <a:cs typeface="Courier New" panose="02070309020205020404" pitchFamily="49" charset="0"/>
              </a:rPr>
              <a:t> j4o534585-0348565920345234059=3405943=-5923405=23950345923=509235=239560235932=46942306496046940693=46043693b069,hb05,b6905869347 87-987g89-9s8g-89-89 89-89-89mg89wer-t8t9et8-t-=8349652-=856=8=98t0e=t9e0t=e9t09=90=39560=659450693=565096=35695=69305=69,vw06=62=96069,b]si5=96292500000-2034857,23552534,26262569085923458958294582342-52935-2385349085295-25894-589245-285928592-5845829582-58258295849058-28592-582945824059829485290584095892034857,23552534,26262569085923458958294</a:t>
            </a:r>
            <a:endParaRPr lang="en-GB" sz="408" dirty="0">
              <a:solidFill>
                <a:schemeClr val="tx1"/>
              </a:solidFill>
            </a:endParaRPr>
          </a:p>
        </p:txBody>
      </p:sp>
      <p:sp>
        <p:nvSpPr>
          <p:cNvPr id="44" name="Rectangle 43"/>
          <p:cNvSpPr/>
          <p:nvPr/>
        </p:nvSpPr>
        <p:spPr>
          <a:xfrm>
            <a:off x="6557565"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5" name="Rectangle 44"/>
          <p:cNvSpPr/>
          <p:nvPr/>
        </p:nvSpPr>
        <p:spPr>
          <a:xfrm>
            <a:off x="6982323"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6" name="Rectangle 45"/>
          <p:cNvSpPr/>
          <p:nvPr/>
        </p:nvSpPr>
        <p:spPr>
          <a:xfrm>
            <a:off x="7407081"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7" name="Rectangle 46"/>
          <p:cNvSpPr/>
          <p:nvPr/>
        </p:nvSpPr>
        <p:spPr>
          <a:xfrm>
            <a:off x="7831838"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8" name="Rectangle 47"/>
          <p:cNvSpPr/>
          <p:nvPr/>
        </p:nvSpPr>
        <p:spPr>
          <a:xfrm>
            <a:off x="8256596" y="4367912"/>
            <a:ext cx="367167" cy="146866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49" name="Rectangle 48"/>
          <p:cNvSpPr/>
          <p:nvPr/>
        </p:nvSpPr>
        <p:spPr>
          <a:xfrm>
            <a:off x="8968078"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0" name="Rectangle 49"/>
          <p:cNvSpPr/>
          <p:nvPr/>
        </p:nvSpPr>
        <p:spPr>
          <a:xfrm>
            <a:off x="9392835"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1" name="Rectangle 50"/>
          <p:cNvSpPr/>
          <p:nvPr/>
        </p:nvSpPr>
        <p:spPr>
          <a:xfrm>
            <a:off x="9817593" y="4353518"/>
            <a:ext cx="367167" cy="1101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2" name="Rectangle 51"/>
          <p:cNvSpPr/>
          <p:nvPr/>
        </p:nvSpPr>
        <p:spPr>
          <a:xfrm>
            <a:off x="10242351" y="4353518"/>
            <a:ext cx="367167" cy="3671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3" name="Rectangle 52"/>
          <p:cNvSpPr/>
          <p:nvPr/>
        </p:nvSpPr>
        <p:spPr>
          <a:xfrm>
            <a:off x="10667109" y="4353518"/>
            <a:ext cx="367167" cy="734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4" name="Isosceles Triangle 53"/>
          <p:cNvSpPr/>
          <p:nvPr/>
        </p:nvSpPr>
        <p:spPr>
          <a:xfrm rot="5400000">
            <a:off x="3098477"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5" name="Isosceles Triangle 54"/>
          <p:cNvSpPr/>
          <p:nvPr/>
        </p:nvSpPr>
        <p:spPr>
          <a:xfrm rot="5400000">
            <a:off x="6015179"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6" name="Isosceles Triangle 55"/>
          <p:cNvSpPr/>
          <p:nvPr/>
        </p:nvSpPr>
        <p:spPr>
          <a:xfrm rot="5400000">
            <a:off x="8428754" y="4671725"/>
            <a:ext cx="734333" cy="7343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Tree>
    <p:extLst>
      <p:ext uri="{BB962C8B-B14F-4D97-AF65-F5344CB8AC3E}">
        <p14:creationId xmlns:p14="http://schemas.microsoft.com/office/powerpoint/2010/main" val="2512572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500"/>
                                        <p:tgtEl>
                                          <p:spTgt spid="38"/>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Effect transition="in" filter="fade">
                                      <p:cBhvr>
                                        <p:cTn id="89" dur="500"/>
                                        <p:tgtEl>
                                          <p:spTgt spid="3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fade">
                                      <p:cBhvr>
                                        <p:cTn id="98" dur="500"/>
                                        <p:tgtEl>
                                          <p:spTgt spid="5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40" grpId="0"/>
      <p:bldP spid="41" grpId="0"/>
      <p:bldP spid="42" grpId="0"/>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Scale out = Distributed tables</a:t>
            </a:r>
            <a:br>
              <a:rPr lang="en-GB" dirty="0"/>
            </a:br>
            <a:endParaRPr lang="en-US" dirty="0"/>
          </a:p>
        </p:txBody>
      </p:sp>
      <p:grpSp>
        <p:nvGrpSpPr>
          <p:cNvPr id="11" name="Group 10"/>
          <p:cNvGrpSpPr/>
          <p:nvPr/>
        </p:nvGrpSpPr>
        <p:grpSpPr>
          <a:xfrm>
            <a:off x="474118" y="1811858"/>
            <a:ext cx="5507500" cy="3671667"/>
            <a:chOff x="707698" y="1327955"/>
            <a:chExt cx="6066603" cy="3525145"/>
          </a:xfrm>
        </p:grpSpPr>
        <p:grpSp>
          <p:nvGrpSpPr>
            <p:cNvPr id="1577" name="Group 1576"/>
            <p:cNvGrpSpPr/>
            <p:nvPr/>
          </p:nvGrpSpPr>
          <p:grpSpPr>
            <a:xfrm>
              <a:off x="707698" y="1327955"/>
              <a:ext cx="504000" cy="504000"/>
              <a:chOff x="300507" y="995966"/>
              <a:chExt cx="3600000" cy="3600000"/>
            </a:xfrm>
          </p:grpSpPr>
          <p:sp>
            <p:nvSpPr>
              <p:cNvPr id="1578" name="Rectangle 157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79" name="Rectangle 157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0" name="Rectangle 157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1" name="Rectangle 158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2" name="Rectangle 158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3" name="Rectangle 158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84" name="Rectangle 158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87" name="Group 1586"/>
            <p:cNvGrpSpPr/>
            <p:nvPr/>
          </p:nvGrpSpPr>
          <p:grpSpPr>
            <a:xfrm>
              <a:off x="1325765" y="1327955"/>
              <a:ext cx="504000" cy="504000"/>
              <a:chOff x="300507" y="995966"/>
              <a:chExt cx="3600000" cy="3600000"/>
            </a:xfrm>
          </p:grpSpPr>
          <p:sp>
            <p:nvSpPr>
              <p:cNvPr id="1588" name="Rectangle 15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89" name="Rectangle 15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0" name="Rectangle 15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1" name="Rectangle 15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2" name="Rectangle 15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3" name="Rectangle 15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4" name="Rectangle 15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595" name="Group 1594"/>
            <p:cNvGrpSpPr/>
            <p:nvPr/>
          </p:nvGrpSpPr>
          <p:grpSpPr>
            <a:xfrm>
              <a:off x="1943832" y="1327955"/>
              <a:ext cx="504000" cy="504000"/>
              <a:chOff x="300507" y="995966"/>
              <a:chExt cx="3600000" cy="3600000"/>
            </a:xfrm>
          </p:grpSpPr>
          <p:sp>
            <p:nvSpPr>
              <p:cNvPr id="1596" name="Rectangle 15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597" name="Rectangle 15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8" name="Rectangle 15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599" name="Rectangle 15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0" name="Rectangle 15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1" name="Rectangle 16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2" name="Rectangle 16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03" name="Group 1602"/>
            <p:cNvGrpSpPr/>
            <p:nvPr/>
          </p:nvGrpSpPr>
          <p:grpSpPr>
            <a:xfrm>
              <a:off x="2561899" y="1327955"/>
              <a:ext cx="504000" cy="504000"/>
              <a:chOff x="300507" y="995966"/>
              <a:chExt cx="3600000" cy="3600000"/>
            </a:xfrm>
          </p:grpSpPr>
          <p:sp>
            <p:nvSpPr>
              <p:cNvPr id="1604" name="Rectangle 16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05" name="Rectangle 16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6" name="Rectangle 16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7" name="Rectangle 16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8" name="Rectangle 16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09" name="Rectangle 16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0" name="Rectangle 16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1" name="Group 1610"/>
            <p:cNvGrpSpPr/>
            <p:nvPr/>
          </p:nvGrpSpPr>
          <p:grpSpPr>
            <a:xfrm>
              <a:off x="3179966" y="1327955"/>
              <a:ext cx="504000" cy="504000"/>
              <a:chOff x="300507" y="995966"/>
              <a:chExt cx="3600000" cy="3600000"/>
            </a:xfrm>
          </p:grpSpPr>
          <p:sp>
            <p:nvSpPr>
              <p:cNvPr id="1612" name="Rectangle 16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13" name="Rectangle 16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4" name="Rectangle 16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5" name="Rectangle 16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6" name="Rectangle 16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7" name="Rectangle 16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18" name="Rectangle 16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19" name="Group 1618"/>
            <p:cNvGrpSpPr/>
            <p:nvPr/>
          </p:nvGrpSpPr>
          <p:grpSpPr>
            <a:xfrm>
              <a:off x="3798033" y="1327955"/>
              <a:ext cx="504000" cy="504000"/>
              <a:chOff x="300507" y="995966"/>
              <a:chExt cx="3600000" cy="3600000"/>
            </a:xfrm>
          </p:grpSpPr>
          <p:sp>
            <p:nvSpPr>
              <p:cNvPr id="1620" name="Rectangle 16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21" name="Rectangle 16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2" name="Rectangle 16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3" name="Rectangle 16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4" name="Rectangle 16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5" name="Rectangle 16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1626" name="Rectangle 16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1643" name="Group 1642"/>
            <p:cNvGrpSpPr/>
            <p:nvPr/>
          </p:nvGrpSpPr>
          <p:grpSpPr>
            <a:xfrm>
              <a:off x="707698" y="1932184"/>
              <a:ext cx="504000" cy="504000"/>
              <a:chOff x="300507" y="995966"/>
              <a:chExt cx="3600000" cy="3600000"/>
            </a:xfrm>
          </p:grpSpPr>
          <p:sp>
            <p:nvSpPr>
              <p:cNvPr id="1644" name="Rectangle 16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1645" name="Rectangle 16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52" name="Rectangle 245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3" name="Rectangle 25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4" name="Rectangle 25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5" name="Rectangle 25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46" name="Rectangle 25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47" name="Group 2546"/>
            <p:cNvGrpSpPr/>
            <p:nvPr/>
          </p:nvGrpSpPr>
          <p:grpSpPr>
            <a:xfrm>
              <a:off x="1325765" y="1932184"/>
              <a:ext cx="504000" cy="504000"/>
              <a:chOff x="300507" y="995966"/>
              <a:chExt cx="3600000" cy="3600000"/>
            </a:xfrm>
          </p:grpSpPr>
          <p:sp>
            <p:nvSpPr>
              <p:cNvPr id="2548" name="Rectangle 25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49" name="Rectangle 25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0" name="Rectangle 25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1" name="Rectangle 25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2" name="Rectangle 25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3" name="Rectangle 25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4" name="Rectangle 25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55" name="Group 2554"/>
            <p:cNvGrpSpPr/>
            <p:nvPr/>
          </p:nvGrpSpPr>
          <p:grpSpPr>
            <a:xfrm>
              <a:off x="1943832" y="1932184"/>
              <a:ext cx="504000" cy="504000"/>
              <a:chOff x="300507" y="995966"/>
              <a:chExt cx="3600000" cy="3600000"/>
            </a:xfrm>
          </p:grpSpPr>
          <p:sp>
            <p:nvSpPr>
              <p:cNvPr id="2556" name="Rectangle 25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57" name="Rectangle 25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8" name="Rectangle 25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59" name="Rectangle 25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0" name="Rectangle 25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1" name="Rectangle 25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2" name="Rectangle 25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63" name="Group 2562"/>
            <p:cNvGrpSpPr/>
            <p:nvPr/>
          </p:nvGrpSpPr>
          <p:grpSpPr>
            <a:xfrm>
              <a:off x="2561899" y="1932184"/>
              <a:ext cx="504000" cy="504000"/>
              <a:chOff x="300507" y="995966"/>
              <a:chExt cx="3600000" cy="3600000"/>
            </a:xfrm>
          </p:grpSpPr>
          <p:sp>
            <p:nvSpPr>
              <p:cNvPr id="2564" name="Rectangle 25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65" name="Rectangle 25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6" name="Rectangle 25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7" name="Rectangle 25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8" name="Rectangle 25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69" name="Rectangle 25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0" name="Rectangle 25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1" name="Group 2570"/>
            <p:cNvGrpSpPr/>
            <p:nvPr/>
          </p:nvGrpSpPr>
          <p:grpSpPr>
            <a:xfrm>
              <a:off x="3179966" y="1932184"/>
              <a:ext cx="504000" cy="504000"/>
              <a:chOff x="300507" y="995966"/>
              <a:chExt cx="3600000" cy="3600000"/>
            </a:xfrm>
          </p:grpSpPr>
          <p:sp>
            <p:nvSpPr>
              <p:cNvPr id="2572" name="Rectangle 25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73" name="Rectangle 25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4" name="Rectangle 25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5" name="Rectangle 25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6" name="Rectangle 25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7" name="Rectangle 25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78" name="Rectangle 25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2579" name="Group 2578"/>
            <p:cNvGrpSpPr/>
            <p:nvPr/>
          </p:nvGrpSpPr>
          <p:grpSpPr>
            <a:xfrm>
              <a:off x="3798033" y="1932184"/>
              <a:ext cx="504000" cy="504000"/>
              <a:chOff x="300507" y="995966"/>
              <a:chExt cx="3600000" cy="3600000"/>
            </a:xfrm>
          </p:grpSpPr>
          <p:sp>
            <p:nvSpPr>
              <p:cNvPr id="2580" name="Rectangle 25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581" name="Rectangle 25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2" name="Rectangle 25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3" name="Rectangle 25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4" name="Rectangle 25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5" name="Rectangle 25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86" name="Rectangle 25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79" name="Group 3478"/>
            <p:cNvGrpSpPr/>
            <p:nvPr/>
          </p:nvGrpSpPr>
          <p:grpSpPr>
            <a:xfrm>
              <a:off x="4416100" y="1327955"/>
              <a:ext cx="504000" cy="504000"/>
              <a:chOff x="300507" y="995966"/>
              <a:chExt cx="3600000" cy="3600000"/>
            </a:xfrm>
          </p:grpSpPr>
          <p:sp>
            <p:nvSpPr>
              <p:cNvPr id="3480" name="Rectangle 34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1" name="Rectangle 34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2" name="Rectangle 34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3" name="Rectangle 34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4" name="Rectangle 34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5" name="Rectangle 34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86" name="Rectangle 34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87" name="Group 3486"/>
            <p:cNvGrpSpPr/>
            <p:nvPr/>
          </p:nvGrpSpPr>
          <p:grpSpPr>
            <a:xfrm>
              <a:off x="5034167" y="1327955"/>
              <a:ext cx="504000" cy="504000"/>
              <a:chOff x="300507" y="995966"/>
              <a:chExt cx="3600000" cy="3600000"/>
            </a:xfrm>
          </p:grpSpPr>
          <p:sp>
            <p:nvSpPr>
              <p:cNvPr id="3488" name="Rectangle 34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89" name="Rectangle 34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0" name="Rectangle 34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1" name="Rectangle 34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2" name="Rectangle 34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3" name="Rectangle 34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4" name="Rectangle 34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495" name="Group 3494"/>
            <p:cNvGrpSpPr/>
            <p:nvPr/>
          </p:nvGrpSpPr>
          <p:grpSpPr>
            <a:xfrm>
              <a:off x="4416100" y="1932184"/>
              <a:ext cx="504000" cy="504000"/>
              <a:chOff x="300507" y="995966"/>
              <a:chExt cx="3600000" cy="3600000"/>
            </a:xfrm>
          </p:grpSpPr>
          <p:sp>
            <p:nvSpPr>
              <p:cNvPr id="3496" name="Rectangle 34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97" name="Rectangle 34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8" name="Rectangle 34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499" name="Rectangle 34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0" name="Rectangle 34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1" name="Rectangle 35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2" name="Rectangle 35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03" name="Group 3502"/>
            <p:cNvGrpSpPr/>
            <p:nvPr/>
          </p:nvGrpSpPr>
          <p:grpSpPr>
            <a:xfrm>
              <a:off x="5034167" y="1932184"/>
              <a:ext cx="504000" cy="504000"/>
              <a:chOff x="300507" y="995966"/>
              <a:chExt cx="3600000" cy="3600000"/>
            </a:xfrm>
          </p:grpSpPr>
          <p:sp>
            <p:nvSpPr>
              <p:cNvPr id="3504" name="Rectangle 35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05" name="Rectangle 35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6" name="Rectangle 35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7" name="Rectangle 35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8" name="Rectangle 35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09" name="Rectangle 35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0" name="Rectangle 35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1" name="Group 3510"/>
            <p:cNvGrpSpPr/>
            <p:nvPr/>
          </p:nvGrpSpPr>
          <p:grpSpPr>
            <a:xfrm>
              <a:off x="5652234" y="1327955"/>
              <a:ext cx="504000" cy="504000"/>
              <a:chOff x="300507" y="995966"/>
              <a:chExt cx="3600000" cy="3600000"/>
            </a:xfrm>
          </p:grpSpPr>
          <p:sp>
            <p:nvSpPr>
              <p:cNvPr id="3512" name="Rectangle 35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13" name="Rectangle 35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4" name="Rectangle 35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5" name="Rectangle 35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6" name="Rectangle 35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7" name="Rectangle 35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18" name="Rectangle 35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19" name="Group 3518"/>
            <p:cNvGrpSpPr/>
            <p:nvPr/>
          </p:nvGrpSpPr>
          <p:grpSpPr>
            <a:xfrm>
              <a:off x="6270301" y="1327955"/>
              <a:ext cx="504000" cy="504000"/>
              <a:chOff x="300507" y="995966"/>
              <a:chExt cx="3600000" cy="3600000"/>
            </a:xfrm>
          </p:grpSpPr>
          <p:sp>
            <p:nvSpPr>
              <p:cNvPr id="3520" name="Rectangle 35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1" name="Rectangle 35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2" name="Rectangle 35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3" name="Rectangle 35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4" name="Rectangle 35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5" name="Rectangle 35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26" name="Rectangle 35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27" name="Group 3526"/>
            <p:cNvGrpSpPr/>
            <p:nvPr/>
          </p:nvGrpSpPr>
          <p:grpSpPr>
            <a:xfrm>
              <a:off x="5652234" y="1932184"/>
              <a:ext cx="504000" cy="504000"/>
              <a:chOff x="300507" y="995966"/>
              <a:chExt cx="3600000" cy="3600000"/>
            </a:xfrm>
          </p:grpSpPr>
          <p:sp>
            <p:nvSpPr>
              <p:cNvPr id="3528" name="Rectangle 35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29" name="Rectangle 35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0" name="Rectangle 35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1" name="Rectangle 35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2" name="Rectangle 35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3" name="Rectangle 35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4" name="Rectangle 35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35" name="Group 3534"/>
            <p:cNvGrpSpPr/>
            <p:nvPr/>
          </p:nvGrpSpPr>
          <p:grpSpPr>
            <a:xfrm>
              <a:off x="6270301" y="1932184"/>
              <a:ext cx="504000" cy="504000"/>
              <a:chOff x="300507" y="995966"/>
              <a:chExt cx="3600000" cy="3600000"/>
            </a:xfrm>
          </p:grpSpPr>
          <p:sp>
            <p:nvSpPr>
              <p:cNvPr id="3536" name="Rectangle 35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37" name="Rectangle 35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8" name="Rectangle 35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39" name="Rectangle 35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0" name="Rectangle 35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1" name="Rectangle 35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2" name="Rectangle 35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43" name="Group 3542"/>
            <p:cNvGrpSpPr/>
            <p:nvPr/>
          </p:nvGrpSpPr>
          <p:grpSpPr>
            <a:xfrm>
              <a:off x="707698" y="2536413"/>
              <a:ext cx="504000" cy="504000"/>
              <a:chOff x="300507" y="995966"/>
              <a:chExt cx="3600000" cy="3600000"/>
            </a:xfrm>
          </p:grpSpPr>
          <p:sp>
            <p:nvSpPr>
              <p:cNvPr id="3544" name="Rectangle 35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45" name="Rectangle 35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6" name="Rectangle 35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7" name="Rectangle 35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8" name="Rectangle 35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49" name="Rectangle 35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0" name="Rectangle 35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1" name="Group 3550"/>
            <p:cNvGrpSpPr/>
            <p:nvPr/>
          </p:nvGrpSpPr>
          <p:grpSpPr>
            <a:xfrm>
              <a:off x="1325765" y="2536413"/>
              <a:ext cx="504000" cy="504000"/>
              <a:chOff x="300507" y="995966"/>
              <a:chExt cx="3600000" cy="3600000"/>
            </a:xfrm>
          </p:grpSpPr>
          <p:sp>
            <p:nvSpPr>
              <p:cNvPr id="3552" name="Rectangle 35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53" name="Rectangle 35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4" name="Rectangle 35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5" name="Rectangle 35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6" name="Rectangle 35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7" name="Rectangle 35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58" name="Rectangle 35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59" name="Group 3558"/>
            <p:cNvGrpSpPr/>
            <p:nvPr/>
          </p:nvGrpSpPr>
          <p:grpSpPr>
            <a:xfrm>
              <a:off x="1943832" y="2536413"/>
              <a:ext cx="504000" cy="504000"/>
              <a:chOff x="300507" y="995966"/>
              <a:chExt cx="3600000" cy="3600000"/>
            </a:xfrm>
          </p:grpSpPr>
          <p:sp>
            <p:nvSpPr>
              <p:cNvPr id="3560" name="Rectangle 35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1" name="Rectangle 35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2" name="Rectangle 35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3" name="Rectangle 35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4" name="Rectangle 35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5" name="Rectangle 35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66" name="Rectangle 35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67" name="Group 3566"/>
            <p:cNvGrpSpPr/>
            <p:nvPr/>
          </p:nvGrpSpPr>
          <p:grpSpPr>
            <a:xfrm>
              <a:off x="2561899" y="2536413"/>
              <a:ext cx="504000" cy="504000"/>
              <a:chOff x="300507" y="995966"/>
              <a:chExt cx="3600000" cy="3600000"/>
            </a:xfrm>
          </p:grpSpPr>
          <p:sp>
            <p:nvSpPr>
              <p:cNvPr id="3568" name="Rectangle 35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69" name="Rectangle 35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0" name="Rectangle 35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1" name="Rectangle 35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2" name="Rectangle 35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3" name="Rectangle 35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4" name="Rectangle 35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75" name="Group 3574"/>
            <p:cNvGrpSpPr/>
            <p:nvPr/>
          </p:nvGrpSpPr>
          <p:grpSpPr>
            <a:xfrm>
              <a:off x="3179966" y="2536413"/>
              <a:ext cx="504000" cy="504000"/>
              <a:chOff x="300507" y="995966"/>
              <a:chExt cx="3600000" cy="3600000"/>
            </a:xfrm>
          </p:grpSpPr>
          <p:sp>
            <p:nvSpPr>
              <p:cNvPr id="3576" name="Rectangle 35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77" name="Rectangle 35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8" name="Rectangle 35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79" name="Rectangle 35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0" name="Rectangle 35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1" name="Rectangle 35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2" name="Rectangle 35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83" name="Group 3582"/>
            <p:cNvGrpSpPr/>
            <p:nvPr/>
          </p:nvGrpSpPr>
          <p:grpSpPr>
            <a:xfrm>
              <a:off x="3798033" y="2536413"/>
              <a:ext cx="504000" cy="504000"/>
              <a:chOff x="300507" y="995966"/>
              <a:chExt cx="3600000" cy="3600000"/>
            </a:xfrm>
          </p:grpSpPr>
          <p:sp>
            <p:nvSpPr>
              <p:cNvPr id="3584" name="Rectangle 35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85" name="Rectangle 35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6" name="Rectangle 35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7" name="Rectangle 35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8" name="Rectangle 35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89" name="Rectangle 35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0" name="Rectangle 35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1" name="Group 3590"/>
            <p:cNvGrpSpPr/>
            <p:nvPr/>
          </p:nvGrpSpPr>
          <p:grpSpPr>
            <a:xfrm>
              <a:off x="707698" y="3140642"/>
              <a:ext cx="504000" cy="504000"/>
              <a:chOff x="300507" y="995966"/>
              <a:chExt cx="3600000" cy="3600000"/>
            </a:xfrm>
          </p:grpSpPr>
          <p:sp>
            <p:nvSpPr>
              <p:cNvPr id="3592" name="Rectangle 35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593" name="Rectangle 35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4" name="Rectangle 35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5" name="Rectangle 35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6" name="Rectangle 35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7" name="Rectangle 35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98" name="Rectangle 35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599" name="Group 3598"/>
            <p:cNvGrpSpPr/>
            <p:nvPr/>
          </p:nvGrpSpPr>
          <p:grpSpPr>
            <a:xfrm>
              <a:off x="1325765" y="3140642"/>
              <a:ext cx="504000" cy="504000"/>
              <a:chOff x="300507" y="995966"/>
              <a:chExt cx="3600000" cy="3600000"/>
            </a:xfrm>
          </p:grpSpPr>
          <p:sp>
            <p:nvSpPr>
              <p:cNvPr id="3600" name="Rectangle 35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1" name="Rectangle 36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2" name="Rectangle 36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3" name="Rectangle 36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4" name="Rectangle 36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5" name="Rectangle 36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06" name="Rectangle 36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07" name="Group 3606"/>
            <p:cNvGrpSpPr/>
            <p:nvPr/>
          </p:nvGrpSpPr>
          <p:grpSpPr>
            <a:xfrm>
              <a:off x="1943832" y="3140642"/>
              <a:ext cx="504000" cy="504000"/>
              <a:chOff x="300507" y="995966"/>
              <a:chExt cx="3600000" cy="3600000"/>
            </a:xfrm>
          </p:grpSpPr>
          <p:sp>
            <p:nvSpPr>
              <p:cNvPr id="3608" name="Rectangle 36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09" name="Rectangle 36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0" name="Rectangle 36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1" name="Rectangle 36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2" name="Rectangle 36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3" name="Rectangle 36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4" name="Rectangle 36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15" name="Group 3614"/>
            <p:cNvGrpSpPr/>
            <p:nvPr/>
          </p:nvGrpSpPr>
          <p:grpSpPr>
            <a:xfrm>
              <a:off x="2561899" y="3140642"/>
              <a:ext cx="504000" cy="504000"/>
              <a:chOff x="300507" y="995966"/>
              <a:chExt cx="3600000" cy="3600000"/>
            </a:xfrm>
          </p:grpSpPr>
          <p:sp>
            <p:nvSpPr>
              <p:cNvPr id="3616" name="Rectangle 36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17" name="Rectangle 36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8" name="Rectangle 36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19" name="Rectangle 36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0" name="Rectangle 36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1" name="Rectangle 36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2" name="Rectangle 36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23" name="Group 3622"/>
            <p:cNvGrpSpPr/>
            <p:nvPr/>
          </p:nvGrpSpPr>
          <p:grpSpPr>
            <a:xfrm>
              <a:off x="3179966" y="3140642"/>
              <a:ext cx="504000" cy="504000"/>
              <a:chOff x="300507" y="995966"/>
              <a:chExt cx="3600000" cy="3600000"/>
            </a:xfrm>
          </p:grpSpPr>
          <p:sp>
            <p:nvSpPr>
              <p:cNvPr id="3624" name="Rectangle 36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25" name="Rectangle 36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6" name="Rectangle 36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7" name="Rectangle 36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8" name="Rectangle 36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29" name="Rectangle 36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0" name="Rectangle 36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1" name="Group 3630"/>
            <p:cNvGrpSpPr/>
            <p:nvPr/>
          </p:nvGrpSpPr>
          <p:grpSpPr>
            <a:xfrm>
              <a:off x="3798033" y="3140642"/>
              <a:ext cx="504000" cy="504000"/>
              <a:chOff x="300507" y="995966"/>
              <a:chExt cx="3600000" cy="3600000"/>
            </a:xfrm>
          </p:grpSpPr>
          <p:sp>
            <p:nvSpPr>
              <p:cNvPr id="3632" name="Rectangle 36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33" name="Rectangle 36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4" name="Rectangle 36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5" name="Rectangle 36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6" name="Rectangle 36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7" name="Rectangle 36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38" name="Rectangle 36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39" name="Group 3638"/>
            <p:cNvGrpSpPr/>
            <p:nvPr/>
          </p:nvGrpSpPr>
          <p:grpSpPr>
            <a:xfrm>
              <a:off x="4416100" y="2536413"/>
              <a:ext cx="504000" cy="504000"/>
              <a:chOff x="300507" y="995966"/>
              <a:chExt cx="3600000" cy="3600000"/>
            </a:xfrm>
          </p:grpSpPr>
          <p:sp>
            <p:nvSpPr>
              <p:cNvPr id="3640" name="Rectangle 36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1" name="Rectangle 36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2" name="Rectangle 36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3" name="Rectangle 36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4" name="Rectangle 36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5" name="Rectangle 36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46" name="Rectangle 36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47" name="Group 3646"/>
            <p:cNvGrpSpPr/>
            <p:nvPr/>
          </p:nvGrpSpPr>
          <p:grpSpPr>
            <a:xfrm>
              <a:off x="5034167" y="2536413"/>
              <a:ext cx="504000" cy="504000"/>
              <a:chOff x="300507" y="995966"/>
              <a:chExt cx="3600000" cy="3600000"/>
            </a:xfrm>
          </p:grpSpPr>
          <p:sp>
            <p:nvSpPr>
              <p:cNvPr id="3648" name="Rectangle 36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49" name="Rectangle 36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0" name="Rectangle 36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1" name="Rectangle 36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2" name="Rectangle 36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3" name="Rectangle 36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4" name="Rectangle 36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55" name="Group 3654"/>
            <p:cNvGrpSpPr/>
            <p:nvPr/>
          </p:nvGrpSpPr>
          <p:grpSpPr>
            <a:xfrm>
              <a:off x="4416100" y="3140642"/>
              <a:ext cx="504000" cy="504000"/>
              <a:chOff x="300507" y="995966"/>
              <a:chExt cx="3600000" cy="3600000"/>
            </a:xfrm>
          </p:grpSpPr>
          <p:sp>
            <p:nvSpPr>
              <p:cNvPr id="3656" name="Rectangle 36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57" name="Rectangle 36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8" name="Rectangle 36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59" name="Rectangle 36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0" name="Rectangle 36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1" name="Rectangle 36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2" name="Rectangle 36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63" name="Group 3662"/>
            <p:cNvGrpSpPr/>
            <p:nvPr/>
          </p:nvGrpSpPr>
          <p:grpSpPr>
            <a:xfrm>
              <a:off x="5034167" y="3140642"/>
              <a:ext cx="504000" cy="504000"/>
              <a:chOff x="300507" y="995966"/>
              <a:chExt cx="3600000" cy="3600000"/>
            </a:xfrm>
          </p:grpSpPr>
          <p:sp>
            <p:nvSpPr>
              <p:cNvPr id="3664" name="Rectangle 366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65" name="Rectangle 366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6" name="Rectangle 366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7" name="Rectangle 366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8" name="Rectangle 366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69" name="Rectangle 366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0" name="Rectangle 366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1" name="Group 3670"/>
            <p:cNvGrpSpPr/>
            <p:nvPr/>
          </p:nvGrpSpPr>
          <p:grpSpPr>
            <a:xfrm>
              <a:off x="5652234" y="2536413"/>
              <a:ext cx="504000" cy="504000"/>
              <a:chOff x="300507" y="995966"/>
              <a:chExt cx="3600000" cy="3600000"/>
            </a:xfrm>
          </p:grpSpPr>
          <p:sp>
            <p:nvSpPr>
              <p:cNvPr id="3672" name="Rectangle 367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73" name="Rectangle 367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4" name="Rectangle 367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5" name="Rectangle 367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6" name="Rectangle 367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7" name="Rectangle 367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78" name="Rectangle 367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79" name="Group 3678"/>
            <p:cNvGrpSpPr/>
            <p:nvPr/>
          </p:nvGrpSpPr>
          <p:grpSpPr>
            <a:xfrm>
              <a:off x="6270301" y="2536413"/>
              <a:ext cx="504000" cy="504000"/>
              <a:chOff x="300507" y="995966"/>
              <a:chExt cx="3600000" cy="3600000"/>
            </a:xfrm>
          </p:grpSpPr>
          <p:sp>
            <p:nvSpPr>
              <p:cNvPr id="3680" name="Rectangle 367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1" name="Rectangle 368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2" name="Rectangle 368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3" name="Rectangle 368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4" name="Rectangle 368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5" name="Rectangle 368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86" name="Rectangle 368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87" name="Group 3686"/>
            <p:cNvGrpSpPr/>
            <p:nvPr/>
          </p:nvGrpSpPr>
          <p:grpSpPr>
            <a:xfrm>
              <a:off x="5652234" y="3140642"/>
              <a:ext cx="504000" cy="504000"/>
              <a:chOff x="300507" y="995966"/>
              <a:chExt cx="3600000" cy="3600000"/>
            </a:xfrm>
          </p:grpSpPr>
          <p:sp>
            <p:nvSpPr>
              <p:cNvPr id="3688" name="Rectangle 368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89" name="Rectangle 368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0" name="Rectangle 368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1" name="Rectangle 369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2" name="Rectangle 369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3" name="Rectangle 369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4" name="Rectangle 369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695" name="Group 3694"/>
            <p:cNvGrpSpPr/>
            <p:nvPr/>
          </p:nvGrpSpPr>
          <p:grpSpPr>
            <a:xfrm>
              <a:off x="6270301" y="3140642"/>
              <a:ext cx="504000" cy="504000"/>
              <a:chOff x="300507" y="995966"/>
              <a:chExt cx="3600000" cy="3600000"/>
            </a:xfrm>
          </p:grpSpPr>
          <p:sp>
            <p:nvSpPr>
              <p:cNvPr id="3696" name="Rectangle 369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697" name="Rectangle 369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8" name="Rectangle 369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99" name="Rectangle 369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0" name="Rectangle 369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1" name="Rectangle 370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2" name="Rectangle 370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03" name="Group 3702"/>
            <p:cNvGrpSpPr/>
            <p:nvPr/>
          </p:nvGrpSpPr>
          <p:grpSpPr>
            <a:xfrm>
              <a:off x="707698" y="3744871"/>
              <a:ext cx="504000" cy="504000"/>
              <a:chOff x="300507" y="995966"/>
              <a:chExt cx="3600000" cy="3600000"/>
            </a:xfrm>
          </p:grpSpPr>
          <p:sp>
            <p:nvSpPr>
              <p:cNvPr id="3704" name="Rectangle 370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05" name="Rectangle 370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6" name="Rectangle 370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7" name="Rectangle 370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8" name="Rectangle 370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09" name="Rectangle 370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0" name="Rectangle 370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1" name="Group 3710"/>
            <p:cNvGrpSpPr/>
            <p:nvPr/>
          </p:nvGrpSpPr>
          <p:grpSpPr>
            <a:xfrm>
              <a:off x="1325765" y="3744871"/>
              <a:ext cx="504000" cy="504000"/>
              <a:chOff x="300507" y="995966"/>
              <a:chExt cx="3600000" cy="3600000"/>
            </a:xfrm>
          </p:grpSpPr>
          <p:sp>
            <p:nvSpPr>
              <p:cNvPr id="3712" name="Rectangle 371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13" name="Rectangle 371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4" name="Rectangle 371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5" name="Rectangle 371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6" name="Rectangle 371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7" name="Rectangle 371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18" name="Rectangle 371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19" name="Group 3718"/>
            <p:cNvGrpSpPr/>
            <p:nvPr/>
          </p:nvGrpSpPr>
          <p:grpSpPr>
            <a:xfrm>
              <a:off x="1943832" y="3744871"/>
              <a:ext cx="504000" cy="504000"/>
              <a:chOff x="300507" y="995966"/>
              <a:chExt cx="3600000" cy="3600000"/>
            </a:xfrm>
          </p:grpSpPr>
          <p:sp>
            <p:nvSpPr>
              <p:cNvPr id="3720" name="Rectangle 371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1" name="Rectangle 372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2" name="Rectangle 372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3" name="Rectangle 372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4" name="Rectangle 372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5" name="Rectangle 372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26" name="Rectangle 372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27" name="Group 3726"/>
            <p:cNvGrpSpPr/>
            <p:nvPr/>
          </p:nvGrpSpPr>
          <p:grpSpPr>
            <a:xfrm>
              <a:off x="2561899" y="3744871"/>
              <a:ext cx="504000" cy="504000"/>
              <a:chOff x="300507" y="995966"/>
              <a:chExt cx="3600000" cy="3600000"/>
            </a:xfrm>
          </p:grpSpPr>
          <p:sp>
            <p:nvSpPr>
              <p:cNvPr id="3728" name="Rectangle 372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29" name="Rectangle 372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0" name="Rectangle 372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1" name="Rectangle 373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2" name="Rectangle 373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3" name="Rectangle 373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4" name="Rectangle 373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35" name="Group 3734"/>
            <p:cNvGrpSpPr/>
            <p:nvPr/>
          </p:nvGrpSpPr>
          <p:grpSpPr>
            <a:xfrm>
              <a:off x="3179966" y="3744871"/>
              <a:ext cx="504000" cy="504000"/>
              <a:chOff x="300507" y="995966"/>
              <a:chExt cx="3600000" cy="3600000"/>
            </a:xfrm>
          </p:grpSpPr>
          <p:sp>
            <p:nvSpPr>
              <p:cNvPr id="3736" name="Rectangle 373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37" name="Rectangle 373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8" name="Rectangle 373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39" name="Rectangle 373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0" name="Rectangle 373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1" name="Rectangle 374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2" name="Rectangle 374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43" name="Group 3742"/>
            <p:cNvGrpSpPr/>
            <p:nvPr/>
          </p:nvGrpSpPr>
          <p:grpSpPr>
            <a:xfrm>
              <a:off x="3798033" y="3744871"/>
              <a:ext cx="504000" cy="504000"/>
              <a:chOff x="300507" y="995966"/>
              <a:chExt cx="3600000" cy="3600000"/>
            </a:xfrm>
          </p:grpSpPr>
          <p:sp>
            <p:nvSpPr>
              <p:cNvPr id="3744" name="Rectangle 374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45" name="Rectangle 374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6" name="Rectangle 374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7" name="Rectangle 374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8" name="Rectangle 374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49" name="Rectangle 374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0" name="Rectangle 374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1" name="Group 3750"/>
            <p:cNvGrpSpPr/>
            <p:nvPr/>
          </p:nvGrpSpPr>
          <p:grpSpPr>
            <a:xfrm>
              <a:off x="707698" y="4349100"/>
              <a:ext cx="504000" cy="504000"/>
              <a:chOff x="300507" y="995966"/>
              <a:chExt cx="3600000" cy="3600000"/>
            </a:xfrm>
          </p:grpSpPr>
          <p:sp>
            <p:nvSpPr>
              <p:cNvPr id="3752" name="Rectangle 375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53" name="Rectangle 375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4" name="Rectangle 375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5" name="Rectangle 375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6" name="Rectangle 375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7" name="Rectangle 375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58" name="Rectangle 375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59" name="Group 3758"/>
            <p:cNvGrpSpPr/>
            <p:nvPr/>
          </p:nvGrpSpPr>
          <p:grpSpPr>
            <a:xfrm>
              <a:off x="1325765" y="4349100"/>
              <a:ext cx="504000" cy="504000"/>
              <a:chOff x="300507" y="995966"/>
              <a:chExt cx="3600000" cy="3600000"/>
            </a:xfrm>
          </p:grpSpPr>
          <p:sp>
            <p:nvSpPr>
              <p:cNvPr id="3760" name="Rectangle 375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1" name="Rectangle 376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2" name="Rectangle 376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3" name="Rectangle 376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4" name="Rectangle 376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5" name="Rectangle 376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66" name="Rectangle 376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67" name="Group 3766"/>
            <p:cNvGrpSpPr/>
            <p:nvPr/>
          </p:nvGrpSpPr>
          <p:grpSpPr>
            <a:xfrm>
              <a:off x="1943832" y="4349100"/>
              <a:ext cx="504000" cy="504000"/>
              <a:chOff x="300507" y="995966"/>
              <a:chExt cx="3600000" cy="3600000"/>
            </a:xfrm>
          </p:grpSpPr>
          <p:sp>
            <p:nvSpPr>
              <p:cNvPr id="3768" name="Rectangle 376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69" name="Rectangle 376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0" name="Rectangle 376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1" name="Rectangle 377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2" name="Rectangle 377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3" name="Rectangle 377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4" name="Rectangle 377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75" name="Group 3774"/>
            <p:cNvGrpSpPr/>
            <p:nvPr/>
          </p:nvGrpSpPr>
          <p:grpSpPr>
            <a:xfrm>
              <a:off x="2561899" y="4349100"/>
              <a:ext cx="504000" cy="504000"/>
              <a:chOff x="300507" y="995966"/>
              <a:chExt cx="3600000" cy="3600000"/>
            </a:xfrm>
          </p:grpSpPr>
          <p:sp>
            <p:nvSpPr>
              <p:cNvPr id="3776" name="Rectangle 377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77" name="Rectangle 377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8" name="Rectangle 377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79" name="Rectangle 377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0" name="Rectangle 377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1" name="Rectangle 378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2" name="Rectangle 378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83" name="Group 3782"/>
            <p:cNvGrpSpPr/>
            <p:nvPr/>
          </p:nvGrpSpPr>
          <p:grpSpPr>
            <a:xfrm>
              <a:off x="3179966" y="4349100"/>
              <a:ext cx="504000" cy="504000"/>
              <a:chOff x="300507" y="995966"/>
              <a:chExt cx="3600000" cy="3600000"/>
            </a:xfrm>
          </p:grpSpPr>
          <p:sp>
            <p:nvSpPr>
              <p:cNvPr id="3784" name="Rectangle 378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85" name="Rectangle 378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6" name="Rectangle 378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7" name="Rectangle 378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8" name="Rectangle 378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89" name="Rectangle 378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0" name="Rectangle 378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1" name="Group 3790"/>
            <p:cNvGrpSpPr/>
            <p:nvPr/>
          </p:nvGrpSpPr>
          <p:grpSpPr>
            <a:xfrm>
              <a:off x="3798033" y="4349100"/>
              <a:ext cx="504000" cy="504000"/>
              <a:chOff x="300507" y="995966"/>
              <a:chExt cx="3600000" cy="3600000"/>
            </a:xfrm>
          </p:grpSpPr>
          <p:sp>
            <p:nvSpPr>
              <p:cNvPr id="3792" name="Rectangle 379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793" name="Rectangle 379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4" name="Rectangle 379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5" name="Rectangle 379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6" name="Rectangle 379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7" name="Rectangle 379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98" name="Rectangle 379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799" name="Group 3798"/>
            <p:cNvGrpSpPr/>
            <p:nvPr/>
          </p:nvGrpSpPr>
          <p:grpSpPr>
            <a:xfrm>
              <a:off x="4416100" y="3744871"/>
              <a:ext cx="504000" cy="504000"/>
              <a:chOff x="300507" y="995966"/>
              <a:chExt cx="3600000" cy="3600000"/>
            </a:xfrm>
          </p:grpSpPr>
          <p:sp>
            <p:nvSpPr>
              <p:cNvPr id="3800" name="Rectangle 379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1" name="Rectangle 380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2" name="Rectangle 380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3" name="Rectangle 380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4" name="Rectangle 380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5" name="Rectangle 380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06" name="Rectangle 380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07" name="Group 3806"/>
            <p:cNvGrpSpPr/>
            <p:nvPr/>
          </p:nvGrpSpPr>
          <p:grpSpPr>
            <a:xfrm>
              <a:off x="5034167" y="3744871"/>
              <a:ext cx="504000" cy="504000"/>
              <a:chOff x="300507" y="995966"/>
              <a:chExt cx="3600000" cy="3600000"/>
            </a:xfrm>
          </p:grpSpPr>
          <p:sp>
            <p:nvSpPr>
              <p:cNvPr id="3808" name="Rectangle 380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09" name="Rectangle 380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0" name="Rectangle 380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1" name="Rectangle 381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2" name="Rectangle 381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3" name="Rectangle 381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4" name="Rectangle 381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15" name="Group 3814"/>
            <p:cNvGrpSpPr/>
            <p:nvPr/>
          </p:nvGrpSpPr>
          <p:grpSpPr>
            <a:xfrm>
              <a:off x="4416100" y="4349100"/>
              <a:ext cx="504000" cy="504000"/>
              <a:chOff x="300507" y="995966"/>
              <a:chExt cx="3600000" cy="3600000"/>
            </a:xfrm>
          </p:grpSpPr>
          <p:sp>
            <p:nvSpPr>
              <p:cNvPr id="3816" name="Rectangle 381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17" name="Rectangle 381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8" name="Rectangle 381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19" name="Rectangle 381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0" name="Rectangle 381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1" name="Rectangle 382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2" name="Rectangle 382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23" name="Group 3822"/>
            <p:cNvGrpSpPr/>
            <p:nvPr/>
          </p:nvGrpSpPr>
          <p:grpSpPr>
            <a:xfrm>
              <a:off x="5034167" y="4349100"/>
              <a:ext cx="504000" cy="504000"/>
              <a:chOff x="300507" y="995966"/>
              <a:chExt cx="3600000" cy="3600000"/>
            </a:xfrm>
          </p:grpSpPr>
          <p:sp>
            <p:nvSpPr>
              <p:cNvPr id="3824" name="Rectangle 3823"/>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25" name="Rectangle 3824"/>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6" name="Rectangle 3825"/>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7" name="Rectangle 3826"/>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8" name="Rectangle 3827"/>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29" name="Rectangle 3828"/>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0" name="Rectangle 3829"/>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1" name="Group 3830"/>
            <p:cNvGrpSpPr/>
            <p:nvPr/>
          </p:nvGrpSpPr>
          <p:grpSpPr>
            <a:xfrm>
              <a:off x="5652234" y="3744871"/>
              <a:ext cx="504000" cy="504000"/>
              <a:chOff x="300507" y="995966"/>
              <a:chExt cx="3600000" cy="3600000"/>
            </a:xfrm>
          </p:grpSpPr>
          <p:sp>
            <p:nvSpPr>
              <p:cNvPr id="3832" name="Rectangle 3831"/>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33" name="Rectangle 3832"/>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4" name="Rectangle 3833"/>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5" name="Rectangle 3834"/>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6" name="Rectangle 3835"/>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7" name="Rectangle 3836"/>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38" name="Rectangle 3837"/>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39" name="Group 3838"/>
            <p:cNvGrpSpPr/>
            <p:nvPr/>
          </p:nvGrpSpPr>
          <p:grpSpPr>
            <a:xfrm>
              <a:off x="6270301" y="3744871"/>
              <a:ext cx="504000" cy="504000"/>
              <a:chOff x="300507" y="995966"/>
              <a:chExt cx="3600000" cy="3600000"/>
            </a:xfrm>
          </p:grpSpPr>
          <p:sp>
            <p:nvSpPr>
              <p:cNvPr id="3840" name="Rectangle 3839"/>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1" name="Rectangle 3840"/>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2" name="Rectangle 3841"/>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3" name="Rectangle 3842"/>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4" name="Rectangle 3843"/>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5" name="Rectangle 3844"/>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46" name="Rectangle 3845"/>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47" name="Group 3846"/>
            <p:cNvGrpSpPr/>
            <p:nvPr/>
          </p:nvGrpSpPr>
          <p:grpSpPr>
            <a:xfrm>
              <a:off x="5652234" y="4349100"/>
              <a:ext cx="504000" cy="504000"/>
              <a:chOff x="300507" y="995966"/>
              <a:chExt cx="3600000" cy="3600000"/>
            </a:xfrm>
          </p:grpSpPr>
          <p:sp>
            <p:nvSpPr>
              <p:cNvPr id="3848" name="Rectangle 3847"/>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49" name="Rectangle 3848"/>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0" name="Rectangle 3849"/>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1" name="Rectangle 3850"/>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2" name="Rectangle 3851"/>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3" name="Rectangle 3852"/>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4" name="Rectangle 3853"/>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855" name="Group 3854"/>
            <p:cNvGrpSpPr/>
            <p:nvPr/>
          </p:nvGrpSpPr>
          <p:grpSpPr>
            <a:xfrm>
              <a:off x="6270301" y="4349100"/>
              <a:ext cx="504000" cy="504000"/>
              <a:chOff x="300507" y="995966"/>
              <a:chExt cx="3600000" cy="3600000"/>
            </a:xfrm>
          </p:grpSpPr>
          <p:sp>
            <p:nvSpPr>
              <p:cNvPr id="3856" name="Rectangle 3855"/>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857" name="Rectangle 3856"/>
              <p:cNvSpPr/>
              <p:nvPr/>
            </p:nvSpPr>
            <p:spPr>
              <a:xfrm>
                <a:off x="660507" y="1212451"/>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8" name="Rectangle 3857"/>
              <p:cNvSpPr/>
              <p:nvPr/>
            </p:nvSpPr>
            <p:spPr>
              <a:xfrm>
                <a:off x="660507" y="1772900"/>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59" name="Rectangle 3858"/>
              <p:cNvSpPr/>
              <p:nvPr/>
            </p:nvSpPr>
            <p:spPr>
              <a:xfrm>
                <a:off x="660507" y="2333349"/>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0" name="Rectangle 3859"/>
              <p:cNvSpPr/>
              <p:nvPr/>
            </p:nvSpPr>
            <p:spPr>
              <a:xfrm>
                <a:off x="660507" y="2893798"/>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1" name="Rectangle 3860"/>
              <p:cNvSpPr/>
              <p:nvPr/>
            </p:nvSpPr>
            <p:spPr>
              <a:xfrm>
                <a:off x="660507" y="3454247"/>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62" name="Rectangle 3861"/>
              <p:cNvSpPr/>
              <p:nvPr/>
            </p:nvSpPr>
            <p:spPr>
              <a:xfrm>
                <a:off x="660507" y="4014694"/>
                <a:ext cx="2880000"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grpSp>
        <p:nvGrpSpPr>
          <p:cNvPr id="6871" name="Group 6870"/>
          <p:cNvGrpSpPr/>
          <p:nvPr/>
        </p:nvGrpSpPr>
        <p:grpSpPr>
          <a:xfrm>
            <a:off x="6454856" y="1811858"/>
            <a:ext cx="5507500" cy="3671667"/>
            <a:chOff x="1798222" y="2114591"/>
            <a:chExt cx="5994358" cy="3489428"/>
          </a:xfrm>
        </p:grpSpPr>
        <p:grpSp>
          <p:nvGrpSpPr>
            <p:cNvPr id="6872" name="Group 6871"/>
            <p:cNvGrpSpPr/>
            <p:nvPr/>
          </p:nvGrpSpPr>
          <p:grpSpPr>
            <a:xfrm>
              <a:off x="1798222" y="2114591"/>
              <a:ext cx="504000" cy="504000"/>
              <a:chOff x="6528000" y="1327955"/>
              <a:chExt cx="4800000" cy="4800000"/>
            </a:xfrm>
          </p:grpSpPr>
          <p:grpSp>
            <p:nvGrpSpPr>
              <p:cNvPr id="7758" name="Group 7757"/>
              <p:cNvGrpSpPr/>
              <p:nvPr/>
            </p:nvGrpSpPr>
            <p:grpSpPr>
              <a:xfrm rot="5400000">
                <a:off x="6528000" y="1327955"/>
                <a:ext cx="4800000" cy="4800000"/>
                <a:chOff x="300507" y="995966"/>
                <a:chExt cx="3600000" cy="3600000"/>
              </a:xfrm>
            </p:grpSpPr>
            <p:sp>
              <p:nvSpPr>
                <p:cNvPr id="7765" name="Rectangle 77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66" name="Rectangle 77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7" name="Rectangle 77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8" name="Rectangle 77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9" name="Rectangle 77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0" name="Rectangle 77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71" name="Rectangle 77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59" name="Rectangle 77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0" name="Rectangle 77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1" name="Rectangle 77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2" name="Rectangle 77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3" name="Rectangle 77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64" name="Rectangle 77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3" name="Group 6872"/>
            <p:cNvGrpSpPr/>
            <p:nvPr/>
          </p:nvGrpSpPr>
          <p:grpSpPr>
            <a:xfrm>
              <a:off x="2408747" y="2114591"/>
              <a:ext cx="504000" cy="504000"/>
              <a:chOff x="6528000" y="1327955"/>
              <a:chExt cx="4800000" cy="4800000"/>
            </a:xfrm>
          </p:grpSpPr>
          <p:grpSp>
            <p:nvGrpSpPr>
              <p:cNvPr id="7744" name="Group 7743"/>
              <p:cNvGrpSpPr/>
              <p:nvPr/>
            </p:nvGrpSpPr>
            <p:grpSpPr>
              <a:xfrm rot="5400000">
                <a:off x="6528000" y="1327955"/>
                <a:ext cx="4800000" cy="4800000"/>
                <a:chOff x="300507" y="995966"/>
                <a:chExt cx="3600000" cy="3600000"/>
              </a:xfrm>
            </p:grpSpPr>
            <p:sp>
              <p:nvSpPr>
                <p:cNvPr id="7751" name="Rectangle 77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52" name="Rectangle 77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3" name="Rectangle 77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4" name="Rectangle 77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5" name="Rectangle 77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6" name="Rectangle 77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7" name="Rectangle 77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45" name="Rectangle 77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6" name="Rectangle 77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7" name="Rectangle 77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8" name="Rectangle 77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9" name="Rectangle 77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50" name="Rectangle 77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4" name="Group 6873"/>
            <p:cNvGrpSpPr/>
            <p:nvPr/>
          </p:nvGrpSpPr>
          <p:grpSpPr>
            <a:xfrm>
              <a:off x="3019272" y="2114591"/>
              <a:ext cx="504000" cy="504000"/>
              <a:chOff x="6528000" y="1327955"/>
              <a:chExt cx="4800000" cy="4800000"/>
            </a:xfrm>
          </p:grpSpPr>
          <p:grpSp>
            <p:nvGrpSpPr>
              <p:cNvPr id="7730" name="Group 7729"/>
              <p:cNvGrpSpPr/>
              <p:nvPr/>
            </p:nvGrpSpPr>
            <p:grpSpPr>
              <a:xfrm rot="5400000">
                <a:off x="6528000" y="1327955"/>
                <a:ext cx="4800000" cy="4800000"/>
                <a:chOff x="300507" y="995966"/>
                <a:chExt cx="3600000" cy="3600000"/>
              </a:xfrm>
            </p:grpSpPr>
            <p:sp>
              <p:nvSpPr>
                <p:cNvPr id="7737" name="Rectangle 77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38" name="Rectangle 77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9" name="Rectangle 77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0" name="Rectangle 77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1" name="Rectangle 77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2" name="Rectangle 77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43" name="Rectangle 77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31" name="Rectangle 77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2" name="Rectangle 77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3" name="Rectangle 77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4" name="Rectangle 77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5" name="Rectangle 77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36" name="Rectangle 77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5" name="Group 6874"/>
            <p:cNvGrpSpPr/>
            <p:nvPr/>
          </p:nvGrpSpPr>
          <p:grpSpPr>
            <a:xfrm>
              <a:off x="3629797" y="2114591"/>
              <a:ext cx="504000" cy="504000"/>
              <a:chOff x="6528000" y="1327955"/>
              <a:chExt cx="4800000" cy="4800000"/>
            </a:xfrm>
          </p:grpSpPr>
          <p:grpSp>
            <p:nvGrpSpPr>
              <p:cNvPr id="7716" name="Group 7715"/>
              <p:cNvGrpSpPr/>
              <p:nvPr/>
            </p:nvGrpSpPr>
            <p:grpSpPr>
              <a:xfrm rot="5400000">
                <a:off x="6528000" y="1327955"/>
                <a:ext cx="4800000" cy="4800000"/>
                <a:chOff x="300507" y="995966"/>
                <a:chExt cx="3600000" cy="3600000"/>
              </a:xfrm>
            </p:grpSpPr>
            <p:sp>
              <p:nvSpPr>
                <p:cNvPr id="7723" name="Rectangle 77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24" name="Rectangle 77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5" name="Rectangle 77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6" name="Rectangle 77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7" name="Rectangle 77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8" name="Rectangle 77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9" name="Rectangle 77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17" name="Rectangle 77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8" name="Rectangle 77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9" name="Rectangle 77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0" name="Rectangle 77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1" name="Rectangle 77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22" name="Rectangle 77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6" name="Group 6875"/>
            <p:cNvGrpSpPr/>
            <p:nvPr/>
          </p:nvGrpSpPr>
          <p:grpSpPr>
            <a:xfrm>
              <a:off x="4235955" y="2114591"/>
              <a:ext cx="504000" cy="504000"/>
              <a:chOff x="6528000" y="1327955"/>
              <a:chExt cx="4800000" cy="4800000"/>
            </a:xfrm>
          </p:grpSpPr>
          <p:grpSp>
            <p:nvGrpSpPr>
              <p:cNvPr id="7702" name="Group 7701"/>
              <p:cNvGrpSpPr/>
              <p:nvPr/>
            </p:nvGrpSpPr>
            <p:grpSpPr>
              <a:xfrm rot="5400000">
                <a:off x="6528000" y="1327955"/>
                <a:ext cx="4800000" cy="4800000"/>
                <a:chOff x="300507" y="995966"/>
                <a:chExt cx="3600000" cy="3600000"/>
              </a:xfrm>
            </p:grpSpPr>
            <p:sp>
              <p:nvSpPr>
                <p:cNvPr id="7709" name="Rectangle 77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710" name="Rectangle 77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1" name="Rectangle 77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2" name="Rectangle 77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3" name="Rectangle 77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4" name="Rectangle 77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15" name="Rectangle 77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703" name="Rectangle 77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4" name="Rectangle 77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5" name="Rectangle 77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6" name="Rectangle 77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7" name="Rectangle 77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8" name="Rectangle 77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7" name="Group 6876"/>
            <p:cNvGrpSpPr/>
            <p:nvPr/>
          </p:nvGrpSpPr>
          <p:grpSpPr>
            <a:xfrm>
              <a:off x="4846480" y="2114591"/>
              <a:ext cx="504000" cy="504000"/>
              <a:chOff x="6528000" y="1327955"/>
              <a:chExt cx="4800000" cy="4800000"/>
            </a:xfrm>
          </p:grpSpPr>
          <p:grpSp>
            <p:nvGrpSpPr>
              <p:cNvPr id="7688" name="Group 7687"/>
              <p:cNvGrpSpPr/>
              <p:nvPr/>
            </p:nvGrpSpPr>
            <p:grpSpPr>
              <a:xfrm rot="5400000">
                <a:off x="6528000" y="1327955"/>
                <a:ext cx="4800000" cy="4800000"/>
                <a:chOff x="300507" y="995966"/>
                <a:chExt cx="3600000" cy="3600000"/>
              </a:xfrm>
            </p:grpSpPr>
            <p:sp>
              <p:nvSpPr>
                <p:cNvPr id="7695" name="Rectangle 76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96" name="Rectangle 76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7" name="Rectangle 76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8" name="Rectangle 76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9" name="Rectangle 76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0" name="Rectangle 76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701" name="Rectangle 77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89" name="Rectangle 76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0" name="Rectangle 76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1" name="Rectangle 76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2" name="Rectangle 76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3" name="Rectangle 76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94" name="Rectangle 76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8" name="Group 6877"/>
            <p:cNvGrpSpPr/>
            <p:nvPr/>
          </p:nvGrpSpPr>
          <p:grpSpPr>
            <a:xfrm>
              <a:off x="5457005" y="2114591"/>
              <a:ext cx="504000" cy="504000"/>
              <a:chOff x="6528000" y="1327955"/>
              <a:chExt cx="4800000" cy="4800000"/>
            </a:xfrm>
          </p:grpSpPr>
          <p:grpSp>
            <p:nvGrpSpPr>
              <p:cNvPr id="7674" name="Group 7673"/>
              <p:cNvGrpSpPr/>
              <p:nvPr/>
            </p:nvGrpSpPr>
            <p:grpSpPr>
              <a:xfrm rot="5400000">
                <a:off x="6528000" y="1327955"/>
                <a:ext cx="4800000" cy="4800000"/>
                <a:chOff x="300507" y="995966"/>
                <a:chExt cx="3600000" cy="3600000"/>
              </a:xfrm>
            </p:grpSpPr>
            <p:sp>
              <p:nvSpPr>
                <p:cNvPr id="7681" name="Rectangle 76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82" name="Rectangle 76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3" name="Rectangle 76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4" name="Rectangle 76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5" name="Rectangle 76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6" name="Rectangle 76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7" name="Rectangle 76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75" name="Rectangle 76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6" name="Rectangle 76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7" name="Rectangle 76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8" name="Rectangle 76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9" name="Rectangle 76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80" name="Rectangle 76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79" name="Group 6878"/>
            <p:cNvGrpSpPr/>
            <p:nvPr/>
          </p:nvGrpSpPr>
          <p:grpSpPr>
            <a:xfrm>
              <a:off x="6067530" y="2114591"/>
              <a:ext cx="504000" cy="504000"/>
              <a:chOff x="6528000" y="1327955"/>
              <a:chExt cx="4800000" cy="4800000"/>
            </a:xfrm>
          </p:grpSpPr>
          <p:grpSp>
            <p:nvGrpSpPr>
              <p:cNvPr id="7660" name="Group 7659"/>
              <p:cNvGrpSpPr/>
              <p:nvPr/>
            </p:nvGrpSpPr>
            <p:grpSpPr>
              <a:xfrm rot="5400000">
                <a:off x="6528000" y="1327955"/>
                <a:ext cx="4800000" cy="4800000"/>
                <a:chOff x="300507" y="995966"/>
                <a:chExt cx="3600000" cy="3600000"/>
              </a:xfrm>
            </p:grpSpPr>
            <p:sp>
              <p:nvSpPr>
                <p:cNvPr id="7667" name="Rectangle 76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68" name="Rectangle 76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9" name="Rectangle 76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0" name="Rectangle 76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1" name="Rectangle 76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2" name="Rectangle 76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73" name="Rectangle 76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61" name="Rectangle 76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2" name="Rectangle 76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3" name="Rectangle 76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4" name="Rectangle 76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5" name="Rectangle 76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66" name="Rectangle 76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0" name="Group 6879"/>
            <p:cNvGrpSpPr/>
            <p:nvPr/>
          </p:nvGrpSpPr>
          <p:grpSpPr>
            <a:xfrm>
              <a:off x="6678055" y="2114591"/>
              <a:ext cx="504000" cy="504000"/>
              <a:chOff x="6528000" y="1327955"/>
              <a:chExt cx="4800000" cy="4800000"/>
            </a:xfrm>
          </p:grpSpPr>
          <p:grpSp>
            <p:nvGrpSpPr>
              <p:cNvPr id="7646" name="Group 7645"/>
              <p:cNvGrpSpPr/>
              <p:nvPr/>
            </p:nvGrpSpPr>
            <p:grpSpPr>
              <a:xfrm rot="5400000">
                <a:off x="6528000" y="1327955"/>
                <a:ext cx="4800000" cy="4800000"/>
                <a:chOff x="300507" y="995966"/>
                <a:chExt cx="3600000" cy="3600000"/>
              </a:xfrm>
            </p:grpSpPr>
            <p:sp>
              <p:nvSpPr>
                <p:cNvPr id="7653" name="Rectangle 76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54" name="Rectangle 76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5" name="Rectangle 76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6" name="Rectangle 76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7" name="Rectangle 76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8" name="Rectangle 76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9" name="Rectangle 76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47" name="Rectangle 76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8" name="Rectangle 76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9" name="Rectangle 76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0" name="Rectangle 76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1" name="Rectangle 76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52" name="Rectangle 76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1" name="Group 6880"/>
            <p:cNvGrpSpPr/>
            <p:nvPr/>
          </p:nvGrpSpPr>
          <p:grpSpPr>
            <a:xfrm>
              <a:off x="7288580" y="2114591"/>
              <a:ext cx="504000" cy="504000"/>
              <a:chOff x="6528000" y="1327955"/>
              <a:chExt cx="4800000" cy="4800000"/>
            </a:xfrm>
          </p:grpSpPr>
          <p:grpSp>
            <p:nvGrpSpPr>
              <p:cNvPr id="7632" name="Group 7631"/>
              <p:cNvGrpSpPr/>
              <p:nvPr/>
            </p:nvGrpSpPr>
            <p:grpSpPr>
              <a:xfrm rot="5400000">
                <a:off x="6528000" y="1327955"/>
                <a:ext cx="4800000" cy="4800000"/>
                <a:chOff x="300507" y="995966"/>
                <a:chExt cx="3600000" cy="3600000"/>
              </a:xfrm>
            </p:grpSpPr>
            <p:sp>
              <p:nvSpPr>
                <p:cNvPr id="7639" name="Rectangle 76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40" name="Rectangle 76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1" name="Rectangle 76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2" name="Rectangle 76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3" name="Rectangle 76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4" name="Rectangle 76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45" name="Rectangle 76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33" name="Rectangle 76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4" name="Rectangle 76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5" name="Rectangle 76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6" name="Rectangle 76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7" name="Rectangle 76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8" name="Rectangle 76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2" name="Group 6881"/>
            <p:cNvGrpSpPr/>
            <p:nvPr/>
          </p:nvGrpSpPr>
          <p:grpSpPr>
            <a:xfrm>
              <a:off x="1798222" y="2710980"/>
              <a:ext cx="504000" cy="504000"/>
              <a:chOff x="6528000" y="1327955"/>
              <a:chExt cx="4800000" cy="4800000"/>
            </a:xfrm>
          </p:grpSpPr>
          <p:grpSp>
            <p:nvGrpSpPr>
              <p:cNvPr id="7618" name="Group 7617"/>
              <p:cNvGrpSpPr/>
              <p:nvPr/>
            </p:nvGrpSpPr>
            <p:grpSpPr>
              <a:xfrm rot="5400000">
                <a:off x="6528000" y="1327955"/>
                <a:ext cx="4800000" cy="4800000"/>
                <a:chOff x="300507" y="995966"/>
                <a:chExt cx="3600000" cy="3600000"/>
              </a:xfrm>
            </p:grpSpPr>
            <p:sp>
              <p:nvSpPr>
                <p:cNvPr id="7625" name="Rectangle 762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26" name="Rectangle 762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7" name="Rectangle 762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8" name="Rectangle 762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9" name="Rectangle 762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0" name="Rectangle 762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31" name="Rectangle 763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19" name="Rectangle 761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0" name="Rectangle 761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1" name="Rectangle 762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2" name="Rectangle 762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3" name="Rectangle 762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24" name="Rectangle 762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3" name="Group 6882"/>
            <p:cNvGrpSpPr/>
            <p:nvPr/>
          </p:nvGrpSpPr>
          <p:grpSpPr>
            <a:xfrm>
              <a:off x="2408747" y="2710980"/>
              <a:ext cx="504000" cy="504000"/>
              <a:chOff x="6528000" y="1327955"/>
              <a:chExt cx="4800000" cy="4800000"/>
            </a:xfrm>
          </p:grpSpPr>
          <p:grpSp>
            <p:nvGrpSpPr>
              <p:cNvPr id="7604" name="Group 7603"/>
              <p:cNvGrpSpPr/>
              <p:nvPr/>
            </p:nvGrpSpPr>
            <p:grpSpPr>
              <a:xfrm rot="5400000">
                <a:off x="6528000" y="1327955"/>
                <a:ext cx="4800000" cy="4800000"/>
                <a:chOff x="300507" y="995966"/>
                <a:chExt cx="3600000" cy="3600000"/>
              </a:xfrm>
            </p:grpSpPr>
            <p:sp>
              <p:nvSpPr>
                <p:cNvPr id="7611" name="Rectangle 761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612" name="Rectangle 761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3" name="Rectangle 761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4" name="Rectangle 761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5" name="Rectangle 761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6" name="Rectangle 761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7" name="Rectangle 761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605" name="Rectangle 760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6" name="Rectangle 760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7" name="Rectangle 760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8" name="Rectangle 760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9" name="Rectangle 760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10" name="Rectangle 760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4" name="Group 6883"/>
            <p:cNvGrpSpPr/>
            <p:nvPr/>
          </p:nvGrpSpPr>
          <p:grpSpPr>
            <a:xfrm>
              <a:off x="3019272" y="2710980"/>
              <a:ext cx="504000" cy="504000"/>
              <a:chOff x="6528000" y="1327955"/>
              <a:chExt cx="4800000" cy="4800000"/>
            </a:xfrm>
          </p:grpSpPr>
          <p:grpSp>
            <p:nvGrpSpPr>
              <p:cNvPr id="7590" name="Group 7589"/>
              <p:cNvGrpSpPr/>
              <p:nvPr/>
            </p:nvGrpSpPr>
            <p:grpSpPr>
              <a:xfrm rot="5400000">
                <a:off x="6528000" y="1327955"/>
                <a:ext cx="4800000" cy="4800000"/>
                <a:chOff x="300507" y="995966"/>
                <a:chExt cx="3600000" cy="3600000"/>
              </a:xfrm>
            </p:grpSpPr>
            <p:sp>
              <p:nvSpPr>
                <p:cNvPr id="7597" name="Rectangle 759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98" name="Rectangle 759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9" name="Rectangle 759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0" name="Rectangle 759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1" name="Rectangle 760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2" name="Rectangle 760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603" name="Rectangle 760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91" name="Rectangle 759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2" name="Rectangle 759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3" name="Rectangle 759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4" name="Rectangle 759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5" name="Rectangle 759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96" name="Rectangle 759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5" name="Group 6884"/>
            <p:cNvGrpSpPr/>
            <p:nvPr/>
          </p:nvGrpSpPr>
          <p:grpSpPr>
            <a:xfrm>
              <a:off x="3629797" y="2710980"/>
              <a:ext cx="504000" cy="504000"/>
              <a:chOff x="6528000" y="1327955"/>
              <a:chExt cx="4800000" cy="4800000"/>
            </a:xfrm>
          </p:grpSpPr>
          <p:grpSp>
            <p:nvGrpSpPr>
              <p:cNvPr id="7576" name="Group 7575"/>
              <p:cNvGrpSpPr/>
              <p:nvPr/>
            </p:nvGrpSpPr>
            <p:grpSpPr>
              <a:xfrm rot="5400000">
                <a:off x="6528000" y="1327955"/>
                <a:ext cx="4800000" cy="4800000"/>
                <a:chOff x="300507" y="995966"/>
                <a:chExt cx="3600000" cy="3600000"/>
              </a:xfrm>
            </p:grpSpPr>
            <p:sp>
              <p:nvSpPr>
                <p:cNvPr id="7583" name="Rectangle 758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84" name="Rectangle 758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5" name="Rectangle 758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6" name="Rectangle 758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7" name="Rectangle 758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8" name="Rectangle 758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9" name="Rectangle 758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77" name="Rectangle 757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8" name="Rectangle 757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9" name="Rectangle 757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0" name="Rectangle 757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1" name="Rectangle 758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82" name="Rectangle 758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6" name="Group 6885"/>
            <p:cNvGrpSpPr/>
            <p:nvPr/>
          </p:nvGrpSpPr>
          <p:grpSpPr>
            <a:xfrm>
              <a:off x="4235955" y="2710980"/>
              <a:ext cx="504000" cy="504000"/>
              <a:chOff x="6528000" y="1327955"/>
              <a:chExt cx="4800000" cy="4800000"/>
            </a:xfrm>
          </p:grpSpPr>
          <p:grpSp>
            <p:nvGrpSpPr>
              <p:cNvPr id="7562" name="Group 7561"/>
              <p:cNvGrpSpPr/>
              <p:nvPr/>
            </p:nvGrpSpPr>
            <p:grpSpPr>
              <a:xfrm rot="5400000">
                <a:off x="6528000" y="1327955"/>
                <a:ext cx="4800000" cy="4800000"/>
                <a:chOff x="300507" y="995966"/>
                <a:chExt cx="3600000" cy="3600000"/>
              </a:xfrm>
            </p:grpSpPr>
            <p:sp>
              <p:nvSpPr>
                <p:cNvPr id="7569" name="Rectangle 756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70" name="Rectangle 756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1" name="Rectangle 757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2" name="Rectangle 757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3" name="Rectangle 757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4" name="Rectangle 757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75" name="Rectangle 757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63" name="Rectangle 756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4" name="Rectangle 756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5" name="Rectangle 756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6" name="Rectangle 756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7" name="Rectangle 756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8" name="Rectangle 756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7" name="Group 6886"/>
            <p:cNvGrpSpPr/>
            <p:nvPr/>
          </p:nvGrpSpPr>
          <p:grpSpPr>
            <a:xfrm>
              <a:off x="4846480" y="2710980"/>
              <a:ext cx="504000" cy="504000"/>
              <a:chOff x="6528000" y="1327955"/>
              <a:chExt cx="4800000" cy="4800000"/>
            </a:xfrm>
          </p:grpSpPr>
          <p:grpSp>
            <p:nvGrpSpPr>
              <p:cNvPr id="7548" name="Group 7547"/>
              <p:cNvGrpSpPr/>
              <p:nvPr/>
            </p:nvGrpSpPr>
            <p:grpSpPr>
              <a:xfrm rot="5400000">
                <a:off x="6528000" y="1327955"/>
                <a:ext cx="4800000" cy="4800000"/>
                <a:chOff x="300507" y="995966"/>
                <a:chExt cx="3600000" cy="3600000"/>
              </a:xfrm>
            </p:grpSpPr>
            <p:sp>
              <p:nvSpPr>
                <p:cNvPr id="7555" name="Rectangle 755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56" name="Rectangle 755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7" name="Rectangle 755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8" name="Rectangle 755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9" name="Rectangle 755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0" name="Rectangle 755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61" name="Rectangle 756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49" name="Rectangle 754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0" name="Rectangle 754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1" name="Rectangle 755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2" name="Rectangle 755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3" name="Rectangle 755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54" name="Rectangle 755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8" name="Group 6887"/>
            <p:cNvGrpSpPr/>
            <p:nvPr/>
          </p:nvGrpSpPr>
          <p:grpSpPr>
            <a:xfrm>
              <a:off x="5457005" y="2710980"/>
              <a:ext cx="504000" cy="504000"/>
              <a:chOff x="6528000" y="1327955"/>
              <a:chExt cx="4800000" cy="4800000"/>
            </a:xfrm>
          </p:grpSpPr>
          <p:grpSp>
            <p:nvGrpSpPr>
              <p:cNvPr id="7534" name="Group 7533"/>
              <p:cNvGrpSpPr/>
              <p:nvPr/>
            </p:nvGrpSpPr>
            <p:grpSpPr>
              <a:xfrm rot="5400000">
                <a:off x="6528000" y="1327955"/>
                <a:ext cx="4800000" cy="4800000"/>
                <a:chOff x="300507" y="995966"/>
                <a:chExt cx="3600000" cy="3600000"/>
              </a:xfrm>
            </p:grpSpPr>
            <p:sp>
              <p:nvSpPr>
                <p:cNvPr id="7541" name="Rectangle 754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42" name="Rectangle 754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3" name="Rectangle 754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4" name="Rectangle 754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5" name="Rectangle 754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6" name="Rectangle 754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7" name="Rectangle 754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35" name="Rectangle 753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6" name="Rectangle 753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7" name="Rectangle 753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8" name="Rectangle 753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9" name="Rectangle 753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40" name="Rectangle 753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89" name="Group 6888"/>
            <p:cNvGrpSpPr/>
            <p:nvPr/>
          </p:nvGrpSpPr>
          <p:grpSpPr>
            <a:xfrm>
              <a:off x="6067530" y="2710980"/>
              <a:ext cx="504000" cy="504000"/>
              <a:chOff x="6528000" y="1327955"/>
              <a:chExt cx="4800000" cy="4800000"/>
            </a:xfrm>
          </p:grpSpPr>
          <p:grpSp>
            <p:nvGrpSpPr>
              <p:cNvPr id="7520" name="Group 7519"/>
              <p:cNvGrpSpPr/>
              <p:nvPr/>
            </p:nvGrpSpPr>
            <p:grpSpPr>
              <a:xfrm rot="5400000">
                <a:off x="6528000" y="1327955"/>
                <a:ext cx="4800000" cy="4800000"/>
                <a:chOff x="300507" y="995966"/>
                <a:chExt cx="3600000" cy="3600000"/>
              </a:xfrm>
            </p:grpSpPr>
            <p:sp>
              <p:nvSpPr>
                <p:cNvPr id="7527" name="Rectangle 752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28" name="Rectangle 752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9" name="Rectangle 752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0" name="Rectangle 752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1" name="Rectangle 753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2" name="Rectangle 753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33" name="Rectangle 753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21" name="Rectangle 752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2" name="Rectangle 752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3" name="Rectangle 752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4" name="Rectangle 752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5" name="Rectangle 752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26" name="Rectangle 752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0" name="Group 6889"/>
            <p:cNvGrpSpPr/>
            <p:nvPr/>
          </p:nvGrpSpPr>
          <p:grpSpPr>
            <a:xfrm>
              <a:off x="6678055" y="2710980"/>
              <a:ext cx="504000" cy="504000"/>
              <a:chOff x="6528000" y="1327955"/>
              <a:chExt cx="4800000" cy="4800000"/>
            </a:xfrm>
          </p:grpSpPr>
          <p:grpSp>
            <p:nvGrpSpPr>
              <p:cNvPr id="7506" name="Group 7505"/>
              <p:cNvGrpSpPr/>
              <p:nvPr/>
            </p:nvGrpSpPr>
            <p:grpSpPr>
              <a:xfrm rot="5400000">
                <a:off x="6528000" y="1327955"/>
                <a:ext cx="4800000" cy="4800000"/>
                <a:chOff x="300507" y="995966"/>
                <a:chExt cx="3600000" cy="3600000"/>
              </a:xfrm>
            </p:grpSpPr>
            <p:sp>
              <p:nvSpPr>
                <p:cNvPr id="7513" name="Rectangle 751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14" name="Rectangle 751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5" name="Rectangle 751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6" name="Rectangle 751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7" name="Rectangle 751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8" name="Rectangle 751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9" name="Rectangle 751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507" name="Rectangle 750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8" name="Rectangle 750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9" name="Rectangle 750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0" name="Rectangle 750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1" name="Rectangle 751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12" name="Rectangle 751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1" name="Group 6890"/>
            <p:cNvGrpSpPr/>
            <p:nvPr/>
          </p:nvGrpSpPr>
          <p:grpSpPr>
            <a:xfrm>
              <a:off x="7288580" y="2710980"/>
              <a:ext cx="504000" cy="504000"/>
              <a:chOff x="6528000" y="1327955"/>
              <a:chExt cx="4800000" cy="4800000"/>
            </a:xfrm>
          </p:grpSpPr>
          <p:grpSp>
            <p:nvGrpSpPr>
              <p:cNvPr id="7492" name="Group 7491"/>
              <p:cNvGrpSpPr/>
              <p:nvPr/>
            </p:nvGrpSpPr>
            <p:grpSpPr>
              <a:xfrm rot="5400000">
                <a:off x="6528000" y="1327955"/>
                <a:ext cx="4800000" cy="4800000"/>
                <a:chOff x="300507" y="995966"/>
                <a:chExt cx="3600000" cy="3600000"/>
              </a:xfrm>
            </p:grpSpPr>
            <p:sp>
              <p:nvSpPr>
                <p:cNvPr id="7499" name="Rectangle 749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500" name="Rectangle 749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1" name="Rectangle 750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2" name="Rectangle 750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3" name="Rectangle 750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4" name="Rectangle 750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505" name="Rectangle 750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93" name="Rectangle 749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4" name="Rectangle 749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5" name="Rectangle 749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6" name="Rectangle 749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7" name="Rectangle 749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8" name="Rectangle 749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2" name="Group 6891"/>
            <p:cNvGrpSpPr/>
            <p:nvPr/>
          </p:nvGrpSpPr>
          <p:grpSpPr>
            <a:xfrm>
              <a:off x="1798222" y="3310853"/>
              <a:ext cx="504000" cy="504000"/>
              <a:chOff x="6528000" y="1327955"/>
              <a:chExt cx="4800000" cy="4800000"/>
            </a:xfrm>
          </p:grpSpPr>
          <p:grpSp>
            <p:nvGrpSpPr>
              <p:cNvPr id="7478" name="Group 7477"/>
              <p:cNvGrpSpPr/>
              <p:nvPr/>
            </p:nvGrpSpPr>
            <p:grpSpPr>
              <a:xfrm rot="5400000">
                <a:off x="6528000" y="1327955"/>
                <a:ext cx="4800000" cy="4800000"/>
                <a:chOff x="300507" y="995966"/>
                <a:chExt cx="3600000" cy="3600000"/>
              </a:xfrm>
            </p:grpSpPr>
            <p:sp>
              <p:nvSpPr>
                <p:cNvPr id="7485" name="Rectangle 748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86" name="Rectangle 748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7" name="Rectangle 748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8" name="Rectangle 748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9" name="Rectangle 748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0" name="Rectangle 748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91" name="Rectangle 749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79" name="Rectangle 747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0" name="Rectangle 747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1" name="Rectangle 748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2" name="Rectangle 748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3" name="Rectangle 748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84" name="Rectangle 748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3" name="Group 6892"/>
            <p:cNvGrpSpPr/>
            <p:nvPr/>
          </p:nvGrpSpPr>
          <p:grpSpPr>
            <a:xfrm>
              <a:off x="2408747" y="3310853"/>
              <a:ext cx="504000" cy="504000"/>
              <a:chOff x="6528000" y="1327955"/>
              <a:chExt cx="4800000" cy="4800000"/>
            </a:xfrm>
          </p:grpSpPr>
          <p:grpSp>
            <p:nvGrpSpPr>
              <p:cNvPr id="7464" name="Group 7463"/>
              <p:cNvGrpSpPr/>
              <p:nvPr/>
            </p:nvGrpSpPr>
            <p:grpSpPr>
              <a:xfrm rot="5400000">
                <a:off x="6528000" y="1327955"/>
                <a:ext cx="4800000" cy="4800000"/>
                <a:chOff x="300507" y="995966"/>
                <a:chExt cx="3600000" cy="3600000"/>
              </a:xfrm>
            </p:grpSpPr>
            <p:sp>
              <p:nvSpPr>
                <p:cNvPr id="7471" name="Rectangle 747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72" name="Rectangle 747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3" name="Rectangle 747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4" name="Rectangle 747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5" name="Rectangle 747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6" name="Rectangle 747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7" name="Rectangle 747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65" name="Rectangle 746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6" name="Rectangle 746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7" name="Rectangle 746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8" name="Rectangle 746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9" name="Rectangle 746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70" name="Rectangle 746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4" name="Group 6893"/>
            <p:cNvGrpSpPr/>
            <p:nvPr/>
          </p:nvGrpSpPr>
          <p:grpSpPr>
            <a:xfrm>
              <a:off x="3019272" y="3310853"/>
              <a:ext cx="504000" cy="504000"/>
              <a:chOff x="6528000" y="1327955"/>
              <a:chExt cx="4800000" cy="4800000"/>
            </a:xfrm>
          </p:grpSpPr>
          <p:grpSp>
            <p:nvGrpSpPr>
              <p:cNvPr id="7450" name="Group 7449"/>
              <p:cNvGrpSpPr/>
              <p:nvPr/>
            </p:nvGrpSpPr>
            <p:grpSpPr>
              <a:xfrm rot="5400000">
                <a:off x="6528000" y="1327955"/>
                <a:ext cx="4800000" cy="4800000"/>
                <a:chOff x="300507" y="995966"/>
                <a:chExt cx="3600000" cy="3600000"/>
              </a:xfrm>
            </p:grpSpPr>
            <p:sp>
              <p:nvSpPr>
                <p:cNvPr id="7457" name="Rectangle 745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58" name="Rectangle 745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9" name="Rectangle 745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0" name="Rectangle 745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1" name="Rectangle 746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2" name="Rectangle 746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63" name="Rectangle 746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51" name="Rectangle 745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2" name="Rectangle 745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3" name="Rectangle 745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4" name="Rectangle 745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5" name="Rectangle 745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56" name="Rectangle 745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5" name="Group 6894"/>
            <p:cNvGrpSpPr/>
            <p:nvPr/>
          </p:nvGrpSpPr>
          <p:grpSpPr>
            <a:xfrm>
              <a:off x="3629797" y="3310853"/>
              <a:ext cx="504000" cy="504000"/>
              <a:chOff x="6528000" y="1327955"/>
              <a:chExt cx="4800000" cy="4800000"/>
            </a:xfrm>
          </p:grpSpPr>
          <p:grpSp>
            <p:nvGrpSpPr>
              <p:cNvPr id="7436" name="Group 7435"/>
              <p:cNvGrpSpPr/>
              <p:nvPr/>
            </p:nvGrpSpPr>
            <p:grpSpPr>
              <a:xfrm rot="5400000">
                <a:off x="6528000" y="1327955"/>
                <a:ext cx="4800000" cy="4800000"/>
                <a:chOff x="300507" y="995966"/>
                <a:chExt cx="3600000" cy="3600000"/>
              </a:xfrm>
            </p:grpSpPr>
            <p:sp>
              <p:nvSpPr>
                <p:cNvPr id="7443" name="Rectangle 744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44" name="Rectangle 744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5" name="Rectangle 744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6" name="Rectangle 744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7" name="Rectangle 744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8" name="Rectangle 744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9" name="Rectangle 744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37" name="Rectangle 743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8" name="Rectangle 743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9" name="Rectangle 743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0" name="Rectangle 743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1" name="Rectangle 744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42" name="Rectangle 744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6" name="Group 6895"/>
            <p:cNvGrpSpPr/>
            <p:nvPr/>
          </p:nvGrpSpPr>
          <p:grpSpPr>
            <a:xfrm>
              <a:off x="4235955" y="3310853"/>
              <a:ext cx="504000" cy="504000"/>
              <a:chOff x="6528000" y="1327955"/>
              <a:chExt cx="4800000" cy="4800000"/>
            </a:xfrm>
          </p:grpSpPr>
          <p:grpSp>
            <p:nvGrpSpPr>
              <p:cNvPr id="7422" name="Group 7421"/>
              <p:cNvGrpSpPr/>
              <p:nvPr/>
            </p:nvGrpSpPr>
            <p:grpSpPr>
              <a:xfrm rot="5400000">
                <a:off x="6528000" y="1327955"/>
                <a:ext cx="4800000" cy="4800000"/>
                <a:chOff x="300507" y="995966"/>
                <a:chExt cx="3600000" cy="3600000"/>
              </a:xfrm>
            </p:grpSpPr>
            <p:sp>
              <p:nvSpPr>
                <p:cNvPr id="7429" name="Rectangle 742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30" name="Rectangle 742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1" name="Rectangle 743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2" name="Rectangle 743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3" name="Rectangle 743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4" name="Rectangle 743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35" name="Rectangle 743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23" name="Rectangle 742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4" name="Rectangle 742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5" name="Rectangle 742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6" name="Rectangle 742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7" name="Rectangle 742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8" name="Rectangle 742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7" name="Group 6896"/>
            <p:cNvGrpSpPr/>
            <p:nvPr/>
          </p:nvGrpSpPr>
          <p:grpSpPr>
            <a:xfrm>
              <a:off x="4846480" y="3310853"/>
              <a:ext cx="504000" cy="504000"/>
              <a:chOff x="6528000" y="1327955"/>
              <a:chExt cx="4800000" cy="4800000"/>
            </a:xfrm>
          </p:grpSpPr>
          <p:grpSp>
            <p:nvGrpSpPr>
              <p:cNvPr id="7408" name="Group 7407"/>
              <p:cNvGrpSpPr/>
              <p:nvPr/>
            </p:nvGrpSpPr>
            <p:grpSpPr>
              <a:xfrm rot="5400000">
                <a:off x="6528000" y="1327955"/>
                <a:ext cx="4800000" cy="4800000"/>
                <a:chOff x="300507" y="995966"/>
                <a:chExt cx="3600000" cy="3600000"/>
              </a:xfrm>
            </p:grpSpPr>
            <p:sp>
              <p:nvSpPr>
                <p:cNvPr id="7415" name="Rectangle 741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16" name="Rectangle 741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7" name="Rectangle 741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8" name="Rectangle 741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9" name="Rectangle 741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0" name="Rectangle 741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21" name="Rectangle 742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409" name="Rectangle 740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0" name="Rectangle 740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1" name="Rectangle 741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2" name="Rectangle 741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3" name="Rectangle 741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14" name="Rectangle 741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8" name="Group 6897"/>
            <p:cNvGrpSpPr/>
            <p:nvPr/>
          </p:nvGrpSpPr>
          <p:grpSpPr>
            <a:xfrm>
              <a:off x="5457005" y="3310853"/>
              <a:ext cx="504000" cy="504000"/>
              <a:chOff x="6528000" y="1327955"/>
              <a:chExt cx="4800000" cy="4800000"/>
            </a:xfrm>
          </p:grpSpPr>
          <p:grpSp>
            <p:nvGrpSpPr>
              <p:cNvPr id="7394" name="Group 7393"/>
              <p:cNvGrpSpPr/>
              <p:nvPr/>
            </p:nvGrpSpPr>
            <p:grpSpPr>
              <a:xfrm rot="5400000">
                <a:off x="6528000" y="1327955"/>
                <a:ext cx="4800000" cy="4800000"/>
                <a:chOff x="300507" y="995966"/>
                <a:chExt cx="3600000" cy="3600000"/>
              </a:xfrm>
            </p:grpSpPr>
            <p:sp>
              <p:nvSpPr>
                <p:cNvPr id="7401" name="Rectangle 740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402" name="Rectangle 740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3" name="Rectangle 740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4" name="Rectangle 740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5" name="Rectangle 740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6" name="Rectangle 740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7" name="Rectangle 740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95" name="Rectangle 739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6" name="Rectangle 739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7" name="Rectangle 739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8" name="Rectangle 739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9" name="Rectangle 739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400" name="Rectangle 739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899" name="Group 6898"/>
            <p:cNvGrpSpPr/>
            <p:nvPr/>
          </p:nvGrpSpPr>
          <p:grpSpPr>
            <a:xfrm>
              <a:off x="6067530" y="3310853"/>
              <a:ext cx="504000" cy="504000"/>
              <a:chOff x="6528000" y="1327955"/>
              <a:chExt cx="4800000" cy="4800000"/>
            </a:xfrm>
          </p:grpSpPr>
          <p:grpSp>
            <p:nvGrpSpPr>
              <p:cNvPr id="7380" name="Group 7379"/>
              <p:cNvGrpSpPr/>
              <p:nvPr/>
            </p:nvGrpSpPr>
            <p:grpSpPr>
              <a:xfrm rot="5400000">
                <a:off x="6528000" y="1327955"/>
                <a:ext cx="4800000" cy="4800000"/>
                <a:chOff x="300507" y="995966"/>
                <a:chExt cx="3600000" cy="3600000"/>
              </a:xfrm>
            </p:grpSpPr>
            <p:sp>
              <p:nvSpPr>
                <p:cNvPr id="7387" name="Rectangle 738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88" name="Rectangle 738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9" name="Rectangle 738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0" name="Rectangle 738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1" name="Rectangle 739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2" name="Rectangle 739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93" name="Rectangle 739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81" name="Rectangle 738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2" name="Rectangle 738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3" name="Rectangle 738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4" name="Rectangle 738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5" name="Rectangle 738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86" name="Rectangle 738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0" name="Group 6899"/>
            <p:cNvGrpSpPr/>
            <p:nvPr/>
          </p:nvGrpSpPr>
          <p:grpSpPr>
            <a:xfrm>
              <a:off x="6678055" y="3310853"/>
              <a:ext cx="504000" cy="504000"/>
              <a:chOff x="6528000" y="1327955"/>
              <a:chExt cx="4800000" cy="4800000"/>
            </a:xfrm>
          </p:grpSpPr>
          <p:grpSp>
            <p:nvGrpSpPr>
              <p:cNvPr id="7366" name="Group 7365"/>
              <p:cNvGrpSpPr/>
              <p:nvPr/>
            </p:nvGrpSpPr>
            <p:grpSpPr>
              <a:xfrm rot="5400000">
                <a:off x="6528000" y="1327955"/>
                <a:ext cx="4800000" cy="4800000"/>
                <a:chOff x="300507" y="995966"/>
                <a:chExt cx="3600000" cy="3600000"/>
              </a:xfrm>
            </p:grpSpPr>
            <p:sp>
              <p:nvSpPr>
                <p:cNvPr id="7373" name="Rectangle 737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74" name="Rectangle 737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5" name="Rectangle 737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6" name="Rectangle 737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7" name="Rectangle 737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8" name="Rectangle 737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9" name="Rectangle 737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67" name="Rectangle 736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8" name="Rectangle 736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9" name="Rectangle 736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0" name="Rectangle 736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1" name="Rectangle 737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72" name="Rectangle 737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1" name="Group 6900"/>
            <p:cNvGrpSpPr/>
            <p:nvPr/>
          </p:nvGrpSpPr>
          <p:grpSpPr>
            <a:xfrm>
              <a:off x="7288580" y="3310853"/>
              <a:ext cx="504000" cy="504000"/>
              <a:chOff x="6528000" y="1327955"/>
              <a:chExt cx="4800000" cy="4800000"/>
            </a:xfrm>
          </p:grpSpPr>
          <p:grpSp>
            <p:nvGrpSpPr>
              <p:cNvPr id="7352" name="Group 7351"/>
              <p:cNvGrpSpPr/>
              <p:nvPr/>
            </p:nvGrpSpPr>
            <p:grpSpPr>
              <a:xfrm rot="5400000">
                <a:off x="6528000" y="1327955"/>
                <a:ext cx="4800000" cy="4800000"/>
                <a:chOff x="300507" y="995966"/>
                <a:chExt cx="3600000" cy="3600000"/>
              </a:xfrm>
            </p:grpSpPr>
            <p:sp>
              <p:nvSpPr>
                <p:cNvPr id="7359" name="Rectangle 735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60" name="Rectangle 735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1" name="Rectangle 736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2" name="Rectangle 736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3" name="Rectangle 736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4" name="Rectangle 736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65" name="Rectangle 736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53" name="Rectangle 735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4" name="Rectangle 735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5" name="Rectangle 735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6" name="Rectangle 735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7" name="Rectangle 735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8" name="Rectangle 735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2" name="Group 6901"/>
            <p:cNvGrpSpPr/>
            <p:nvPr/>
          </p:nvGrpSpPr>
          <p:grpSpPr>
            <a:xfrm>
              <a:off x="1798222" y="3907242"/>
              <a:ext cx="504000" cy="504000"/>
              <a:chOff x="6528000" y="1327955"/>
              <a:chExt cx="4800000" cy="4800000"/>
            </a:xfrm>
          </p:grpSpPr>
          <p:grpSp>
            <p:nvGrpSpPr>
              <p:cNvPr id="7338" name="Group 7337"/>
              <p:cNvGrpSpPr/>
              <p:nvPr/>
            </p:nvGrpSpPr>
            <p:grpSpPr>
              <a:xfrm rot="5400000">
                <a:off x="6528000" y="1327955"/>
                <a:ext cx="4800000" cy="4800000"/>
                <a:chOff x="300507" y="995966"/>
                <a:chExt cx="3600000" cy="3600000"/>
              </a:xfrm>
            </p:grpSpPr>
            <p:sp>
              <p:nvSpPr>
                <p:cNvPr id="7345" name="Rectangle 734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46" name="Rectangle 734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7" name="Rectangle 734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8" name="Rectangle 734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9" name="Rectangle 734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0" name="Rectangle 734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51" name="Rectangle 735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39" name="Rectangle 733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0" name="Rectangle 733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1" name="Rectangle 734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2" name="Rectangle 734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3" name="Rectangle 734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44" name="Rectangle 734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3" name="Group 6902"/>
            <p:cNvGrpSpPr/>
            <p:nvPr/>
          </p:nvGrpSpPr>
          <p:grpSpPr>
            <a:xfrm>
              <a:off x="2408747" y="3907242"/>
              <a:ext cx="504000" cy="504000"/>
              <a:chOff x="6528000" y="1327955"/>
              <a:chExt cx="4800000" cy="4800000"/>
            </a:xfrm>
          </p:grpSpPr>
          <p:grpSp>
            <p:nvGrpSpPr>
              <p:cNvPr id="7324" name="Group 7323"/>
              <p:cNvGrpSpPr/>
              <p:nvPr/>
            </p:nvGrpSpPr>
            <p:grpSpPr>
              <a:xfrm rot="5400000">
                <a:off x="6528000" y="1327955"/>
                <a:ext cx="4800000" cy="4800000"/>
                <a:chOff x="300507" y="995966"/>
                <a:chExt cx="3600000" cy="3600000"/>
              </a:xfrm>
            </p:grpSpPr>
            <p:sp>
              <p:nvSpPr>
                <p:cNvPr id="7331" name="Rectangle 733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32" name="Rectangle 733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3" name="Rectangle 733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4" name="Rectangle 733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5" name="Rectangle 733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6" name="Rectangle 733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7" name="Rectangle 733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25" name="Rectangle 732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6" name="Rectangle 732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7" name="Rectangle 732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8" name="Rectangle 732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9" name="Rectangle 732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30" name="Rectangle 732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4" name="Group 6903"/>
            <p:cNvGrpSpPr/>
            <p:nvPr/>
          </p:nvGrpSpPr>
          <p:grpSpPr>
            <a:xfrm>
              <a:off x="3019272" y="3907242"/>
              <a:ext cx="504000" cy="504000"/>
              <a:chOff x="6528000" y="1327955"/>
              <a:chExt cx="4800000" cy="4800000"/>
            </a:xfrm>
          </p:grpSpPr>
          <p:grpSp>
            <p:nvGrpSpPr>
              <p:cNvPr id="7310" name="Group 7309"/>
              <p:cNvGrpSpPr/>
              <p:nvPr/>
            </p:nvGrpSpPr>
            <p:grpSpPr>
              <a:xfrm rot="5400000">
                <a:off x="6528000" y="1327955"/>
                <a:ext cx="4800000" cy="4800000"/>
                <a:chOff x="300507" y="995966"/>
                <a:chExt cx="3600000" cy="3600000"/>
              </a:xfrm>
            </p:grpSpPr>
            <p:sp>
              <p:nvSpPr>
                <p:cNvPr id="7317" name="Rectangle 731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18" name="Rectangle 731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9" name="Rectangle 731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0" name="Rectangle 731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1" name="Rectangle 732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2" name="Rectangle 732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23" name="Rectangle 732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311" name="Rectangle 731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2" name="Rectangle 731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3" name="Rectangle 731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4" name="Rectangle 731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5" name="Rectangle 731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16" name="Rectangle 731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5" name="Group 6904"/>
            <p:cNvGrpSpPr/>
            <p:nvPr/>
          </p:nvGrpSpPr>
          <p:grpSpPr>
            <a:xfrm>
              <a:off x="3629797" y="3907242"/>
              <a:ext cx="504000" cy="504000"/>
              <a:chOff x="6528000" y="1327955"/>
              <a:chExt cx="4800000" cy="4800000"/>
            </a:xfrm>
          </p:grpSpPr>
          <p:grpSp>
            <p:nvGrpSpPr>
              <p:cNvPr id="7296" name="Group 7295"/>
              <p:cNvGrpSpPr/>
              <p:nvPr/>
            </p:nvGrpSpPr>
            <p:grpSpPr>
              <a:xfrm rot="5400000">
                <a:off x="6528000" y="1327955"/>
                <a:ext cx="4800000" cy="4800000"/>
                <a:chOff x="300507" y="995966"/>
                <a:chExt cx="3600000" cy="3600000"/>
              </a:xfrm>
            </p:grpSpPr>
            <p:sp>
              <p:nvSpPr>
                <p:cNvPr id="7303" name="Rectangle 730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304" name="Rectangle 730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5" name="Rectangle 730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6" name="Rectangle 730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7" name="Rectangle 730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8" name="Rectangle 730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9" name="Rectangle 730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97" name="Rectangle 729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8" name="Rectangle 729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9" name="Rectangle 729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0" name="Rectangle 729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1" name="Rectangle 730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302" name="Rectangle 730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6" name="Group 6905"/>
            <p:cNvGrpSpPr/>
            <p:nvPr/>
          </p:nvGrpSpPr>
          <p:grpSpPr>
            <a:xfrm>
              <a:off x="4235955" y="3907242"/>
              <a:ext cx="504000" cy="504000"/>
              <a:chOff x="6528000" y="1327955"/>
              <a:chExt cx="4800000" cy="4800000"/>
            </a:xfrm>
          </p:grpSpPr>
          <p:grpSp>
            <p:nvGrpSpPr>
              <p:cNvPr id="7282" name="Group 7281"/>
              <p:cNvGrpSpPr/>
              <p:nvPr/>
            </p:nvGrpSpPr>
            <p:grpSpPr>
              <a:xfrm rot="5400000">
                <a:off x="6528000" y="1327955"/>
                <a:ext cx="4800000" cy="4800000"/>
                <a:chOff x="300507" y="995966"/>
                <a:chExt cx="3600000" cy="3600000"/>
              </a:xfrm>
            </p:grpSpPr>
            <p:sp>
              <p:nvSpPr>
                <p:cNvPr id="7289" name="Rectangle 728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90" name="Rectangle 728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1" name="Rectangle 729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2" name="Rectangle 729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3" name="Rectangle 729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4" name="Rectangle 729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95" name="Rectangle 729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83" name="Rectangle 728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4" name="Rectangle 728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5" name="Rectangle 728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6" name="Rectangle 728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7" name="Rectangle 728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8" name="Rectangle 728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7" name="Group 6906"/>
            <p:cNvGrpSpPr/>
            <p:nvPr/>
          </p:nvGrpSpPr>
          <p:grpSpPr>
            <a:xfrm>
              <a:off x="4846480" y="3907242"/>
              <a:ext cx="504000" cy="504000"/>
              <a:chOff x="6528000" y="1327955"/>
              <a:chExt cx="4800000" cy="4800000"/>
            </a:xfrm>
          </p:grpSpPr>
          <p:grpSp>
            <p:nvGrpSpPr>
              <p:cNvPr id="7268" name="Group 7267"/>
              <p:cNvGrpSpPr/>
              <p:nvPr/>
            </p:nvGrpSpPr>
            <p:grpSpPr>
              <a:xfrm rot="5400000">
                <a:off x="6528000" y="1327955"/>
                <a:ext cx="4800000" cy="4800000"/>
                <a:chOff x="300507" y="995966"/>
                <a:chExt cx="3600000" cy="3600000"/>
              </a:xfrm>
            </p:grpSpPr>
            <p:sp>
              <p:nvSpPr>
                <p:cNvPr id="7275" name="Rectangle 727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76" name="Rectangle 727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7" name="Rectangle 727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8" name="Rectangle 727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9" name="Rectangle 727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0" name="Rectangle 727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81" name="Rectangle 728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69" name="Rectangle 726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0" name="Rectangle 726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1" name="Rectangle 727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2" name="Rectangle 727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3" name="Rectangle 727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74" name="Rectangle 727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8" name="Group 6907"/>
            <p:cNvGrpSpPr/>
            <p:nvPr/>
          </p:nvGrpSpPr>
          <p:grpSpPr>
            <a:xfrm>
              <a:off x="5457005" y="3907242"/>
              <a:ext cx="504000" cy="504000"/>
              <a:chOff x="6528000" y="1327955"/>
              <a:chExt cx="4800000" cy="4800000"/>
            </a:xfrm>
          </p:grpSpPr>
          <p:grpSp>
            <p:nvGrpSpPr>
              <p:cNvPr id="7254" name="Group 7253"/>
              <p:cNvGrpSpPr/>
              <p:nvPr/>
            </p:nvGrpSpPr>
            <p:grpSpPr>
              <a:xfrm rot="5400000">
                <a:off x="6528000" y="1327955"/>
                <a:ext cx="4800000" cy="4800000"/>
                <a:chOff x="300507" y="995966"/>
                <a:chExt cx="3600000" cy="3600000"/>
              </a:xfrm>
            </p:grpSpPr>
            <p:sp>
              <p:nvSpPr>
                <p:cNvPr id="7261" name="Rectangle 726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62" name="Rectangle 726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3" name="Rectangle 726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4" name="Rectangle 726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5" name="Rectangle 726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6" name="Rectangle 726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7" name="Rectangle 726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55" name="Rectangle 725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6" name="Rectangle 725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7" name="Rectangle 725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8" name="Rectangle 725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9" name="Rectangle 725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60" name="Rectangle 725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09" name="Group 6908"/>
            <p:cNvGrpSpPr/>
            <p:nvPr/>
          </p:nvGrpSpPr>
          <p:grpSpPr>
            <a:xfrm>
              <a:off x="6067530" y="3907242"/>
              <a:ext cx="504000" cy="504000"/>
              <a:chOff x="6528000" y="1327955"/>
              <a:chExt cx="4800000" cy="4800000"/>
            </a:xfrm>
          </p:grpSpPr>
          <p:grpSp>
            <p:nvGrpSpPr>
              <p:cNvPr id="7240" name="Group 7239"/>
              <p:cNvGrpSpPr/>
              <p:nvPr/>
            </p:nvGrpSpPr>
            <p:grpSpPr>
              <a:xfrm rot="5400000">
                <a:off x="6528000" y="1327955"/>
                <a:ext cx="4800000" cy="4800000"/>
                <a:chOff x="300507" y="995966"/>
                <a:chExt cx="3600000" cy="3600000"/>
              </a:xfrm>
            </p:grpSpPr>
            <p:sp>
              <p:nvSpPr>
                <p:cNvPr id="7247" name="Rectangle 724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48" name="Rectangle 724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9" name="Rectangle 724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0" name="Rectangle 724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1" name="Rectangle 725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2" name="Rectangle 725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53" name="Rectangle 725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41" name="Rectangle 724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2" name="Rectangle 724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3" name="Rectangle 724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4" name="Rectangle 724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5" name="Rectangle 724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46" name="Rectangle 724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0" name="Group 6909"/>
            <p:cNvGrpSpPr/>
            <p:nvPr/>
          </p:nvGrpSpPr>
          <p:grpSpPr>
            <a:xfrm>
              <a:off x="6678055" y="3907242"/>
              <a:ext cx="504000" cy="504000"/>
              <a:chOff x="6528000" y="1327955"/>
              <a:chExt cx="4800000" cy="4800000"/>
            </a:xfrm>
          </p:grpSpPr>
          <p:grpSp>
            <p:nvGrpSpPr>
              <p:cNvPr id="7226" name="Group 7225"/>
              <p:cNvGrpSpPr/>
              <p:nvPr/>
            </p:nvGrpSpPr>
            <p:grpSpPr>
              <a:xfrm rot="5400000">
                <a:off x="6528000" y="1327955"/>
                <a:ext cx="4800000" cy="4800000"/>
                <a:chOff x="300507" y="995966"/>
                <a:chExt cx="3600000" cy="3600000"/>
              </a:xfrm>
            </p:grpSpPr>
            <p:sp>
              <p:nvSpPr>
                <p:cNvPr id="7233" name="Rectangle 72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34" name="Rectangle 723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5" name="Rectangle 723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6" name="Rectangle 723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7" name="Rectangle 723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8" name="Rectangle 723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9" name="Rectangle 723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27" name="Rectangle 722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8" name="Rectangle 722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9" name="Rectangle 722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0" name="Rectangle 722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1" name="Rectangle 723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32" name="Rectangle 723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1" name="Group 6910"/>
            <p:cNvGrpSpPr/>
            <p:nvPr/>
          </p:nvGrpSpPr>
          <p:grpSpPr>
            <a:xfrm>
              <a:off x="7288580" y="3907242"/>
              <a:ext cx="504000" cy="504000"/>
              <a:chOff x="6528000" y="1327955"/>
              <a:chExt cx="4800000" cy="4800000"/>
            </a:xfrm>
          </p:grpSpPr>
          <p:grpSp>
            <p:nvGrpSpPr>
              <p:cNvPr id="7212" name="Group 7211"/>
              <p:cNvGrpSpPr/>
              <p:nvPr/>
            </p:nvGrpSpPr>
            <p:grpSpPr>
              <a:xfrm rot="5400000">
                <a:off x="6528000" y="1327955"/>
                <a:ext cx="4800000" cy="4800000"/>
                <a:chOff x="300507" y="995966"/>
                <a:chExt cx="3600000" cy="3600000"/>
              </a:xfrm>
            </p:grpSpPr>
            <p:sp>
              <p:nvSpPr>
                <p:cNvPr id="7219" name="Rectangle 721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20" name="Rectangle 721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1" name="Rectangle 722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2" name="Rectangle 722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3" name="Rectangle 722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4" name="Rectangle 722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25" name="Rectangle 722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213" name="Rectangle 721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4" name="Rectangle 721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5" name="Rectangle 721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6" name="Rectangle 721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7" name="Rectangle 721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8" name="Rectangle 721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2" name="Group 6911"/>
            <p:cNvGrpSpPr/>
            <p:nvPr/>
          </p:nvGrpSpPr>
          <p:grpSpPr>
            <a:xfrm>
              <a:off x="1798222" y="4503630"/>
              <a:ext cx="504000" cy="504000"/>
              <a:chOff x="6528000" y="1327955"/>
              <a:chExt cx="4800000" cy="4800000"/>
            </a:xfrm>
          </p:grpSpPr>
          <p:grpSp>
            <p:nvGrpSpPr>
              <p:cNvPr id="7198" name="Group 7197"/>
              <p:cNvGrpSpPr/>
              <p:nvPr/>
            </p:nvGrpSpPr>
            <p:grpSpPr>
              <a:xfrm rot="5400000">
                <a:off x="6528000" y="1327955"/>
                <a:ext cx="4800000" cy="4800000"/>
                <a:chOff x="300507" y="995966"/>
                <a:chExt cx="3600000" cy="3600000"/>
              </a:xfrm>
            </p:grpSpPr>
            <p:sp>
              <p:nvSpPr>
                <p:cNvPr id="7205" name="Rectangle 720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206" name="Rectangle 720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7" name="Rectangle 720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8" name="Rectangle 720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9" name="Rectangle 720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0" name="Rectangle 720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11" name="Rectangle 721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99" name="Rectangle 719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0" name="Rectangle 719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1" name="Rectangle 720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2" name="Rectangle 720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3" name="Rectangle 720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204" name="Rectangle 720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3" name="Group 6912"/>
            <p:cNvGrpSpPr/>
            <p:nvPr/>
          </p:nvGrpSpPr>
          <p:grpSpPr>
            <a:xfrm>
              <a:off x="2408747" y="4503630"/>
              <a:ext cx="504000" cy="504000"/>
              <a:chOff x="6528000" y="1327955"/>
              <a:chExt cx="4800000" cy="4800000"/>
            </a:xfrm>
          </p:grpSpPr>
          <p:grpSp>
            <p:nvGrpSpPr>
              <p:cNvPr id="7184" name="Group 7183"/>
              <p:cNvGrpSpPr/>
              <p:nvPr/>
            </p:nvGrpSpPr>
            <p:grpSpPr>
              <a:xfrm rot="5400000">
                <a:off x="6528000" y="1327955"/>
                <a:ext cx="4800000" cy="4800000"/>
                <a:chOff x="300507" y="995966"/>
                <a:chExt cx="3600000" cy="3600000"/>
              </a:xfrm>
            </p:grpSpPr>
            <p:sp>
              <p:nvSpPr>
                <p:cNvPr id="7191" name="Rectangle 719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92" name="Rectangle 719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3" name="Rectangle 719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4" name="Rectangle 719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5" name="Rectangle 719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6" name="Rectangle 719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7" name="Rectangle 719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85" name="Rectangle 718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6" name="Rectangle 718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7" name="Rectangle 718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8" name="Rectangle 718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9" name="Rectangle 718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90" name="Rectangle 718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4" name="Group 6913"/>
            <p:cNvGrpSpPr/>
            <p:nvPr/>
          </p:nvGrpSpPr>
          <p:grpSpPr>
            <a:xfrm>
              <a:off x="3019272" y="4503630"/>
              <a:ext cx="504000" cy="504000"/>
              <a:chOff x="6528000" y="1327955"/>
              <a:chExt cx="4800000" cy="4800000"/>
            </a:xfrm>
          </p:grpSpPr>
          <p:grpSp>
            <p:nvGrpSpPr>
              <p:cNvPr id="7170" name="Group 7169"/>
              <p:cNvGrpSpPr/>
              <p:nvPr/>
            </p:nvGrpSpPr>
            <p:grpSpPr>
              <a:xfrm rot="5400000">
                <a:off x="6528000" y="1327955"/>
                <a:ext cx="4800000" cy="4800000"/>
                <a:chOff x="300507" y="995966"/>
                <a:chExt cx="3600000" cy="3600000"/>
              </a:xfrm>
            </p:grpSpPr>
            <p:sp>
              <p:nvSpPr>
                <p:cNvPr id="7177" name="Rectangle 717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78" name="Rectangle 717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9" name="Rectangle 717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0" name="Rectangle 717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1" name="Rectangle 718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2" name="Rectangle 718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83" name="Rectangle 718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71" name="Rectangle 717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2" name="Rectangle 717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3" name="Rectangle 717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4" name="Rectangle 717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5" name="Rectangle 717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76" name="Rectangle 717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5" name="Group 6914"/>
            <p:cNvGrpSpPr/>
            <p:nvPr/>
          </p:nvGrpSpPr>
          <p:grpSpPr>
            <a:xfrm>
              <a:off x="3629797" y="4503630"/>
              <a:ext cx="504000" cy="504000"/>
              <a:chOff x="6528000" y="1327955"/>
              <a:chExt cx="4800000" cy="4800000"/>
            </a:xfrm>
          </p:grpSpPr>
          <p:grpSp>
            <p:nvGrpSpPr>
              <p:cNvPr id="7156" name="Group 7155"/>
              <p:cNvGrpSpPr/>
              <p:nvPr/>
            </p:nvGrpSpPr>
            <p:grpSpPr>
              <a:xfrm rot="5400000">
                <a:off x="6528000" y="1327955"/>
                <a:ext cx="4800000" cy="4800000"/>
                <a:chOff x="300507" y="995966"/>
                <a:chExt cx="3600000" cy="3600000"/>
              </a:xfrm>
            </p:grpSpPr>
            <p:sp>
              <p:nvSpPr>
                <p:cNvPr id="7163" name="Rectangle 716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64" name="Rectangle 716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5" name="Rectangle 716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6" name="Rectangle 716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7" name="Rectangle 716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8" name="Rectangle 716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9" name="Rectangle 716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57" name="Rectangle 715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8" name="Rectangle 715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9" name="Rectangle 715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0" name="Rectangle 715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1" name="Rectangle 716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62" name="Rectangle 716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6" name="Group 6915"/>
            <p:cNvGrpSpPr/>
            <p:nvPr/>
          </p:nvGrpSpPr>
          <p:grpSpPr>
            <a:xfrm>
              <a:off x="4235955" y="4503630"/>
              <a:ext cx="504000" cy="504000"/>
              <a:chOff x="6528000" y="1327955"/>
              <a:chExt cx="4800000" cy="4800000"/>
            </a:xfrm>
          </p:grpSpPr>
          <p:grpSp>
            <p:nvGrpSpPr>
              <p:cNvPr id="7142" name="Group 7141"/>
              <p:cNvGrpSpPr/>
              <p:nvPr/>
            </p:nvGrpSpPr>
            <p:grpSpPr>
              <a:xfrm rot="5400000">
                <a:off x="6528000" y="1327955"/>
                <a:ext cx="4800000" cy="4800000"/>
                <a:chOff x="300507" y="995966"/>
                <a:chExt cx="3600000" cy="3600000"/>
              </a:xfrm>
            </p:grpSpPr>
            <p:sp>
              <p:nvSpPr>
                <p:cNvPr id="7149" name="Rectangle 714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50" name="Rectangle 714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1" name="Rectangle 715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2" name="Rectangle 715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3" name="Rectangle 715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4" name="Rectangle 715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55" name="Rectangle 715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43" name="Rectangle 714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4" name="Rectangle 714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5" name="Rectangle 714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6" name="Rectangle 714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7" name="Rectangle 714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8" name="Rectangle 714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7" name="Group 6916"/>
            <p:cNvGrpSpPr/>
            <p:nvPr/>
          </p:nvGrpSpPr>
          <p:grpSpPr>
            <a:xfrm>
              <a:off x="4846480" y="4503630"/>
              <a:ext cx="504000" cy="504000"/>
              <a:chOff x="6528000" y="1327955"/>
              <a:chExt cx="4800000" cy="4800000"/>
            </a:xfrm>
          </p:grpSpPr>
          <p:grpSp>
            <p:nvGrpSpPr>
              <p:cNvPr id="7128" name="Group 7127"/>
              <p:cNvGrpSpPr/>
              <p:nvPr/>
            </p:nvGrpSpPr>
            <p:grpSpPr>
              <a:xfrm rot="5400000">
                <a:off x="6528000" y="1327955"/>
                <a:ext cx="4800000" cy="4800000"/>
                <a:chOff x="300507" y="995966"/>
                <a:chExt cx="3600000" cy="3600000"/>
              </a:xfrm>
            </p:grpSpPr>
            <p:sp>
              <p:nvSpPr>
                <p:cNvPr id="7135" name="Rectangle 713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36" name="Rectangle 713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7" name="Rectangle 713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8" name="Rectangle 713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9" name="Rectangle 713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0" name="Rectangle 713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41" name="Rectangle 714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29" name="Rectangle 712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0" name="Rectangle 712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1" name="Rectangle 713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2" name="Rectangle 713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3" name="Rectangle 713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34" name="Rectangle 713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8" name="Group 6917"/>
            <p:cNvGrpSpPr/>
            <p:nvPr/>
          </p:nvGrpSpPr>
          <p:grpSpPr>
            <a:xfrm>
              <a:off x="5457005" y="4503630"/>
              <a:ext cx="504000" cy="504000"/>
              <a:chOff x="6528000" y="1327955"/>
              <a:chExt cx="4800000" cy="4800000"/>
            </a:xfrm>
          </p:grpSpPr>
          <p:grpSp>
            <p:nvGrpSpPr>
              <p:cNvPr id="7114" name="Group 7113"/>
              <p:cNvGrpSpPr/>
              <p:nvPr/>
            </p:nvGrpSpPr>
            <p:grpSpPr>
              <a:xfrm rot="5400000">
                <a:off x="6528000" y="1327955"/>
                <a:ext cx="4800000" cy="4800000"/>
                <a:chOff x="300507" y="995966"/>
                <a:chExt cx="3600000" cy="3600000"/>
              </a:xfrm>
            </p:grpSpPr>
            <p:sp>
              <p:nvSpPr>
                <p:cNvPr id="7121" name="Rectangle 712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22" name="Rectangle 712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3" name="Rectangle 712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4" name="Rectangle 712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5" name="Rectangle 712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6" name="Rectangle 712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7" name="Rectangle 712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15" name="Rectangle 711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6" name="Rectangle 711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7" name="Rectangle 711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8" name="Rectangle 711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9" name="Rectangle 711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20" name="Rectangle 711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19" name="Group 6918"/>
            <p:cNvGrpSpPr/>
            <p:nvPr/>
          </p:nvGrpSpPr>
          <p:grpSpPr>
            <a:xfrm>
              <a:off x="6067530" y="4503630"/>
              <a:ext cx="504000" cy="504000"/>
              <a:chOff x="6528000" y="1327955"/>
              <a:chExt cx="4800000" cy="4800000"/>
            </a:xfrm>
          </p:grpSpPr>
          <p:grpSp>
            <p:nvGrpSpPr>
              <p:cNvPr id="7100" name="Group 7099"/>
              <p:cNvGrpSpPr/>
              <p:nvPr/>
            </p:nvGrpSpPr>
            <p:grpSpPr>
              <a:xfrm rot="5400000">
                <a:off x="6528000" y="1327955"/>
                <a:ext cx="4800000" cy="4800000"/>
                <a:chOff x="300507" y="995966"/>
                <a:chExt cx="3600000" cy="3600000"/>
              </a:xfrm>
            </p:grpSpPr>
            <p:sp>
              <p:nvSpPr>
                <p:cNvPr id="7107" name="Rectangle 710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108" name="Rectangle 710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9" name="Rectangle 710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0" name="Rectangle 710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1" name="Rectangle 711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2" name="Rectangle 711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13" name="Rectangle 711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101" name="Rectangle 710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2" name="Rectangle 710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3" name="Rectangle 710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4" name="Rectangle 710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5" name="Rectangle 710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106" name="Rectangle 710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0" name="Group 6919"/>
            <p:cNvGrpSpPr/>
            <p:nvPr/>
          </p:nvGrpSpPr>
          <p:grpSpPr>
            <a:xfrm>
              <a:off x="6678055" y="4503630"/>
              <a:ext cx="504000" cy="504000"/>
              <a:chOff x="6528000" y="1327955"/>
              <a:chExt cx="4800000" cy="4800000"/>
            </a:xfrm>
          </p:grpSpPr>
          <p:grpSp>
            <p:nvGrpSpPr>
              <p:cNvPr id="7086" name="Group 7085"/>
              <p:cNvGrpSpPr/>
              <p:nvPr/>
            </p:nvGrpSpPr>
            <p:grpSpPr>
              <a:xfrm rot="5400000">
                <a:off x="6528000" y="1327955"/>
                <a:ext cx="4800000" cy="4800000"/>
                <a:chOff x="300507" y="995966"/>
                <a:chExt cx="3600000" cy="3600000"/>
              </a:xfrm>
            </p:grpSpPr>
            <p:sp>
              <p:nvSpPr>
                <p:cNvPr id="7093" name="Rectangle 709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94" name="Rectangle 709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5" name="Rectangle 709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6" name="Rectangle 709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7" name="Rectangle 709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8" name="Rectangle 709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9" name="Rectangle 709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87" name="Rectangle 708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8" name="Rectangle 708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9" name="Rectangle 708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0" name="Rectangle 708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1" name="Rectangle 709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92" name="Rectangle 709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1" name="Group 6920"/>
            <p:cNvGrpSpPr/>
            <p:nvPr/>
          </p:nvGrpSpPr>
          <p:grpSpPr>
            <a:xfrm>
              <a:off x="7288580" y="4503630"/>
              <a:ext cx="504000" cy="504000"/>
              <a:chOff x="6528000" y="1327955"/>
              <a:chExt cx="4800000" cy="4800000"/>
            </a:xfrm>
          </p:grpSpPr>
          <p:grpSp>
            <p:nvGrpSpPr>
              <p:cNvPr id="7072" name="Group 7071"/>
              <p:cNvGrpSpPr/>
              <p:nvPr/>
            </p:nvGrpSpPr>
            <p:grpSpPr>
              <a:xfrm rot="5400000">
                <a:off x="6528000" y="1327955"/>
                <a:ext cx="4800000" cy="4800000"/>
                <a:chOff x="300507" y="995966"/>
                <a:chExt cx="3600000" cy="3600000"/>
              </a:xfrm>
            </p:grpSpPr>
            <p:sp>
              <p:nvSpPr>
                <p:cNvPr id="7079" name="Rectangle 707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80" name="Rectangle 707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1" name="Rectangle 708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2" name="Rectangle 708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3" name="Rectangle 708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4" name="Rectangle 708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85" name="Rectangle 708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73" name="Rectangle 707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4" name="Rectangle 707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5" name="Rectangle 707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6" name="Rectangle 707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7" name="Rectangle 707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8" name="Rectangle 707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2" name="Group 6921"/>
            <p:cNvGrpSpPr/>
            <p:nvPr/>
          </p:nvGrpSpPr>
          <p:grpSpPr>
            <a:xfrm>
              <a:off x="1798222" y="5100019"/>
              <a:ext cx="504000" cy="504000"/>
              <a:chOff x="6528000" y="1327955"/>
              <a:chExt cx="4800000" cy="4800000"/>
            </a:xfrm>
          </p:grpSpPr>
          <p:grpSp>
            <p:nvGrpSpPr>
              <p:cNvPr id="7058" name="Group 7057"/>
              <p:cNvGrpSpPr/>
              <p:nvPr/>
            </p:nvGrpSpPr>
            <p:grpSpPr>
              <a:xfrm rot="5400000">
                <a:off x="6528000" y="1327955"/>
                <a:ext cx="4800000" cy="4800000"/>
                <a:chOff x="300507" y="995966"/>
                <a:chExt cx="3600000" cy="3600000"/>
              </a:xfrm>
            </p:grpSpPr>
            <p:sp>
              <p:nvSpPr>
                <p:cNvPr id="7065" name="Rectangle 706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66" name="Rectangle 706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7" name="Rectangle 706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8" name="Rectangle 706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9" name="Rectangle 706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0" name="Rectangle 706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71" name="Rectangle 707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59" name="Rectangle 705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0" name="Rectangle 705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1" name="Rectangle 706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2" name="Rectangle 706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3" name="Rectangle 706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64" name="Rectangle 706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3" name="Group 6922"/>
            <p:cNvGrpSpPr/>
            <p:nvPr/>
          </p:nvGrpSpPr>
          <p:grpSpPr>
            <a:xfrm>
              <a:off x="2408747" y="5100019"/>
              <a:ext cx="504000" cy="504000"/>
              <a:chOff x="6528000" y="1327955"/>
              <a:chExt cx="4800000" cy="4800000"/>
            </a:xfrm>
          </p:grpSpPr>
          <p:grpSp>
            <p:nvGrpSpPr>
              <p:cNvPr id="7044" name="Group 7043"/>
              <p:cNvGrpSpPr/>
              <p:nvPr/>
            </p:nvGrpSpPr>
            <p:grpSpPr>
              <a:xfrm rot="5400000">
                <a:off x="6528000" y="1327955"/>
                <a:ext cx="4800000" cy="4800000"/>
                <a:chOff x="300507" y="995966"/>
                <a:chExt cx="3600000" cy="3600000"/>
              </a:xfrm>
            </p:grpSpPr>
            <p:sp>
              <p:nvSpPr>
                <p:cNvPr id="7051" name="Rectangle 705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52" name="Rectangle 705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3" name="Rectangle 705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4" name="Rectangle 705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5" name="Rectangle 705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6" name="Rectangle 705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7" name="Rectangle 705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45" name="Rectangle 704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6" name="Rectangle 704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7" name="Rectangle 704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8" name="Rectangle 704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9" name="Rectangle 704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50" name="Rectangle 704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4" name="Group 6923"/>
            <p:cNvGrpSpPr/>
            <p:nvPr/>
          </p:nvGrpSpPr>
          <p:grpSpPr>
            <a:xfrm>
              <a:off x="3019272" y="5100019"/>
              <a:ext cx="504000" cy="504000"/>
              <a:chOff x="6528000" y="1327955"/>
              <a:chExt cx="4800000" cy="4800000"/>
            </a:xfrm>
          </p:grpSpPr>
          <p:grpSp>
            <p:nvGrpSpPr>
              <p:cNvPr id="7030" name="Group 7029"/>
              <p:cNvGrpSpPr/>
              <p:nvPr/>
            </p:nvGrpSpPr>
            <p:grpSpPr>
              <a:xfrm rot="5400000">
                <a:off x="6528000" y="1327955"/>
                <a:ext cx="4800000" cy="4800000"/>
                <a:chOff x="300507" y="995966"/>
                <a:chExt cx="3600000" cy="3600000"/>
              </a:xfrm>
            </p:grpSpPr>
            <p:sp>
              <p:nvSpPr>
                <p:cNvPr id="7037" name="Rectangle 703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38" name="Rectangle 703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9" name="Rectangle 703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0" name="Rectangle 703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1" name="Rectangle 704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2" name="Rectangle 704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43" name="Rectangle 704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31" name="Rectangle 703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2" name="Rectangle 703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3" name="Rectangle 703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4" name="Rectangle 703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5" name="Rectangle 703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36" name="Rectangle 703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5" name="Group 6924"/>
            <p:cNvGrpSpPr/>
            <p:nvPr/>
          </p:nvGrpSpPr>
          <p:grpSpPr>
            <a:xfrm>
              <a:off x="3629797" y="5100019"/>
              <a:ext cx="504000" cy="504000"/>
              <a:chOff x="6528000" y="1327955"/>
              <a:chExt cx="4800000" cy="4800000"/>
            </a:xfrm>
          </p:grpSpPr>
          <p:grpSp>
            <p:nvGrpSpPr>
              <p:cNvPr id="7016" name="Group 7015"/>
              <p:cNvGrpSpPr/>
              <p:nvPr/>
            </p:nvGrpSpPr>
            <p:grpSpPr>
              <a:xfrm rot="5400000">
                <a:off x="6528000" y="1327955"/>
                <a:ext cx="4800000" cy="4800000"/>
                <a:chOff x="300507" y="995966"/>
                <a:chExt cx="3600000" cy="3600000"/>
              </a:xfrm>
            </p:grpSpPr>
            <p:sp>
              <p:nvSpPr>
                <p:cNvPr id="7023" name="Rectangle 702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24" name="Rectangle 702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5" name="Rectangle 702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6" name="Rectangle 702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7" name="Rectangle 702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8" name="Rectangle 702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9" name="Rectangle 702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17" name="Rectangle 701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8" name="Rectangle 701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9" name="Rectangle 701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0" name="Rectangle 701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1" name="Rectangle 702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22" name="Rectangle 702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6" name="Group 6925"/>
            <p:cNvGrpSpPr/>
            <p:nvPr/>
          </p:nvGrpSpPr>
          <p:grpSpPr>
            <a:xfrm>
              <a:off x="4235955" y="5100019"/>
              <a:ext cx="504000" cy="504000"/>
              <a:chOff x="6528000" y="1327955"/>
              <a:chExt cx="4800000" cy="4800000"/>
            </a:xfrm>
          </p:grpSpPr>
          <p:grpSp>
            <p:nvGrpSpPr>
              <p:cNvPr id="7002" name="Group 7001"/>
              <p:cNvGrpSpPr/>
              <p:nvPr/>
            </p:nvGrpSpPr>
            <p:grpSpPr>
              <a:xfrm rot="5400000">
                <a:off x="6528000" y="1327955"/>
                <a:ext cx="4800000" cy="4800000"/>
                <a:chOff x="300507" y="995966"/>
                <a:chExt cx="3600000" cy="3600000"/>
              </a:xfrm>
            </p:grpSpPr>
            <p:sp>
              <p:nvSpPr>
                <p:cNvPr id="7009" name="Rectangle 700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7010" name="Rectangle 700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1" name="Rectangle 701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2" name="Rectangle 701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3" name="Rectangle 701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4" name="Rectangle 701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15" name="Rectangle 701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7003" name="Rectangle 700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4" name="Rectangle 700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5" name="Rectangle 700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6" name="Rectangle 700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7" name="Rectangle 700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8" name="Rectangle 700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7" name="Group 6926"/>
            <p:cNvGrpSpPr/>
            <p:nvPr/>
          </p:nvGrpSpPr>
          <p:grpSpPr>
            <a:xfrm>
              <a:off x="4846480" y="5100019"/>
              <a:ext cx="504000" cy="504000"/>
              <a:chOff x="6528000" y="1327955"/>
              <a:chExt cx="4800000" cy="4800000"/>
            </a:xfrm>
          </p:grpSpPr>
          <p:grpSp>
            <p:nvGrpSpPr>
              <p:cNvPr id="6988" name="Group 6987"/>
              <p:cNvGrpSpPr/>
              <p:nvPr/>
            </p:nvGrpSpPr>
            <p:grpSpPr>
              <a:xfrm rot="5400000">
                <a:off x="6528000" y="1327955"/>
                <a:ext cx="4800000" cy="4800000"/>
                <a:chOff x="300507" y="995966"/>
                <a:chExt cx="3600000" cy="3600000"/>
              </a:xfrm>
            </p:grpSpPr>
            <p:sp>
              <p:nvSpPr>
                <p:cNvPr id="6995" name="Rectangle 6994"/>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96" name="Rectangle 6995"/>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7" name="Rectangle 6996"/>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8" name="Rectangle 6997"/>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9" name="Rectangle 6998"/>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0" name="Rectangle 6999"/>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7001" name="Rectangle 7000"/>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89" name="Rectangle 6988"/>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0" name="Rectangle 6989"/>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1" name="Rectangle 6990"/>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2" name="Rectangle 6991"/>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3" name="Rectangle 6992"/>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94" name="Rectangle 6993"/>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8" name="Group 6927"/>
            <p:cNvGrpSpPr/>
            <p:nvPr/>
          </p:nvGrpSpPr>
          <p:grpSpPr>
            <a:xfrm>
              <a:off x="5457005" y="5100019"/>
              <a:ext cx="504000" cy="504000"/>
              <a:chOff x="6528000" y="1327955"/>
              <a:chExt cx="4800000" cy="4800000"/>
            </a:xfrm>
          </p:grpSpPr>
          <p:grpSp>
            <p:nvGrpSpPr>
              <p:cNvPr id="6974" name="Group 6973"/>
              <p:cNvGrpSpPr/>
              <p:nvPr/>
            </p:nvGrpSpPr>
            <p:grpSpPr>
              <a:xfrm rot="5400000">
                <a:off x="6528000" y="1327955"/>
                <a:ext cx="4800000" cy="4800000"/>
                <a:chOff x="300507" y="995966"/>
                <a:chExt cx="3600000" cy="3600000"/>
              </a:xfrm>
            </p:grpSpPr>
            <p:sp>
              <p:nvSpPr>
                <p:cNvPr id="6981" name="Rectangle 6980"/>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82" name="Rectangle 6981"/>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3" name="Rectangle 6982"/>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4" name="Rectangle 6983"/>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5" name="Rectangle 6984"/>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6" name="Rectangle 6985"/>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7" name="Rectangle 6986"/>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75" name="Rectangle 6974"/>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6" name="Rectangle 6975"/>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7" name="Rectangle 6976"/>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8" name="Rectangle 6977"/>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9" name="Rectangle 6978"/>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80" name="Rectangle 6979"/>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29" name="Group 6928"/>
            <p:cNvGrpSpPr/>
            <p:nvPr/>
          </p:nvGrpSpPr>
          <p:grpSpPr>
            <a:xfrm>
              <a:off x="6067530" y="5100019"/>
              <a:ext cx="504000" cy="504000"/>
              <a:chOff x="6528000" y="1327955"/>
              <a:chExt cx="4800000" cy="4800000"/>
            </a:xfrm>
          </p:grpSpPr>
          <p:grpSp>
            <p:nvGrpSpPr>
              <p:cNvPr id="6960" name="Group 6959"/>
              <p:cNvGrpSpPr/>
              <p:nvPr/>
            </p:nvGrpSpPr>
            <p:grpSpPr>
              <a:xfrm rot="5400000">
                <a:off x="6528000" y="1327955"/>
                <a:ext cx="4800000" cy="4800000"/>
                <a:chOff x="300507" y="995966"/>
                <a:chExt cx="3600000" cy="3600000"/>
              </a:xfrm>
            </p:grpSpPr>
            <p:sp>
              <p:nvSpPr>
                <p:cNvPr id="6967" name="Rectangle 6966"/>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68" name="Rectangle 6967"/>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9" name="Rectangle 6968"/>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0" name="Rectangle 6969"/>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1" name="Rectangle 6970"/>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2" name="Rectangle 6971"/>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73" name="Rectangle 6972"/>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61" name="Rectangle 6960"/>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2" name="Rectangle 6961"/>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3" name="Rectangle 6962"/>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4" name="Rectangle 6963"/>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5" name="Rectangle 6964"/>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66" name="Rectangle 6965"/>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0" name="Group 6929"/>
            <p:cNvGrpSpPr/>
            <p:nvPr/>
          </p:nvGrpSpPr>
          <p:grpSpPr>
            <a:xfrm>
              <a:off x="6678055" y="5100019"/>
              <a:ext cx="504000" cy="504000"/>
              <a:chOff x="6528000" y="1327955"/>
              <a:chExt cx="4800000" cy="4800000"/>
            </a:xfrm>
          </p:grpSpPr>
          <p:grpSp>
            <p:nvGrpSpPr>
              <p:cNvPr id="6946" name="Group 6945"/>
              <p:cNvGrpSpPr/>
              <p:nvPr/>
            </p:nvGrpSpPr>
            <p:grpSpPr>
              <a:xfrm rot="5400000">
                <a:off x="6528000" y="1327955"/>
                <a:ext cx="4800000" cy="4800000"/>
                <a:chOff x="300507" y="995966"/>
                <a:chExt cx="3600000" cy="3600000"/>
              </a:xfrm>
            </p:grpSpPr>
            <p:sp>
              <p:nvSpPr>
                <p:cNvPr id="6953" name="Rectangle 695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54" name="Rectangle 6953"/>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5" name="Rectangle 6954"/>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6" name="Rectangle 6955"/>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7" name="Rectangle 6956"/>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8" name="Rectangle 6957"/>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9" name="Rectangle 6958"/>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47" name="Rectangle 6946"/>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8" name="Rectangle 6947"/>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9" name="Rectangle 6948"/>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0" name="Rectangle 6949"/>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1" name="Rectangle 6950"/>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52" name="Rectangle 6951"/>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6931" name="Group 6930"/>
            <p:cNvGrpSpPr/>
            <p:nvPr/>
          </p:nvGrpSpPr>
          <p:grpSpPr>
            <a:xfrm>
              <a:off x="7288580" y="5100019"/>
              <a:ext cx="504000" cy="504000"/>
              <a:chOff x="6528000" y="1327955"/>
              <a:chExt cx="4800000" cy="4800000"/>
            </a:xfrm>
          </p:grpSpPr>
          <p:grpSp>
            <p:nvGrpSpPr>
              <p:cNvPr id="6932" name="Group 6931"/>
              <p:cNvGrpSpPr/>
              <p:nvPr/>
            </p:nvGrpSpPr>
            <p:grpSpPr>
              <a:xfrm rot="5400000">
                <a:off x="6528000" y="1327955"/>
                <a:ext cx="4800000" cy="4800000"/>
                <a:chOff x="300507" y="995966"/>
                <a:chExt cx="3600000" cy="3600000"/>
              </a:xfrm>
            </p:grpSpPr>
            <p:sp>
              <p:nvSpPr>
                <p:cNvPr id="6939" name="Rectangle 6938"/>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6940" name="Rectangle 6939"/>
                <p:cNvSpPr/>
                <p:nvPr/>
              </p:nvSpPr>
              <p:spPr>
                <a:xfrm>
                  <a:off x="660508" y="1212452"/>
                  <a:ext cx="846321"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1" name="Rectangle 6940"/>
                <p:cNvSpPr/>
                <p:nvPr/>
              </p:nvSpPr>
              <p:spPr>
                <a:xfrm>
                  <a:off x="660508" y="1772901"/>
                  <a:ext cx="133738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2" name="Rectangle 6941"/>
                <p:cNvSpPr/>
                <p:nvPr/>
              </p:nvSpPr>
              <p:spPr>
                <a:xfrm>
                  <a:off x="660508" y="2333350"/>
                  <a:ext cx="1284203"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3" name="Rectangle 6942"/>
                <p:cNvSpPr/>
                <p:nvPr/>
              </p:nvSpPr>
              <p:spPr>
                <a:xfrm>
                  <a:off x="660507" y="2893798"/>
                  <a:ext cx="309702"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4" name="Rectangle 6943"/>
                <p:cNvSpPr/>
                <p:nvPr/>
              </p:nvSpPr>
              <p:spPr>
                <a:xfrm>
                  <a:off x="660507" y="3454247"/>
                  <a:ext cx="776934"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45" name="Rectangle 6944"/>
                <p:cNvSpPr/>
                <p:nvPr/>
              </p:nvSpPr>
              <p:spPr>
                <a:xfrm>
                  <a:off x="660507" y="4014695"/>
                  <a:ext cx="640259" cy="36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sp>
            <p:nvSpPr>
              <p:cNvPr id="6933" name="Rectangle 6932"/>
              <p:cNvSpPr/>
              <p:nvPr/>
            </p:nvSpPr>
            <p:spPr>
              <a:xfrm rot="5400000">
                <a:off x="10235138" y="4182612"/>
                <a:ext cx="1128428"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4" name="Rectangle 6933"/>
              <p:cNvSpPr/>
              <p:nvPr/>
            </p:nvSpPr>
            <p:spPr>
              <a:xfrm rot="5400000">
                <a:off x="9075749" y="4594736"/>
                <a:ext cx="195267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5" name="Rectangle 6934"/>
              <p:cNvSpPr/>
              <p:nvPr/>
            </p:nvSpPr>
            <p:spPr>
              <a:xfrm rot="5400000">
                <a:off x="8448686" y="4474533"/>
                <a:ext cx="1712271"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6" name="Rectangle 6935"/>
              <p:cNvSpPr/>
              <p:nvPr/>
            </p:nvSpPr>
            <p:spPr>
              <a:xfrm rot="5400000">
                <a:off x="8351088" y="3824864"/>
                <a:ext cx="412936"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7" name="Rectangle 6936"/>
              <p:cNvSpPr/>
              <p:nvPr/>
            </p:nvSpPr>
            <p:spPr>
              <a:xfrm rot="5400000">
                <a:off x="7292335" y="4136352"/>
                <a:ext cx="1035912"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6938" name="Rectangle 6937"/>
              <p:cNvSpPr/>
              <p:nvPr/>
            </p:nvSpPr>
            <p:spPr>
              <a:xfrm rot="5400000">
                <a:off x="6636189" y="4045236"/>
                <a:ext cx="853679" cy="480000"/>
              </a:xfrm>
              <a:prstGeom prst="rect">
                <a:avLst/>
              </a:prstGeom>
              <a:solidFill>
                <a:srgbClr val="69C8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sp>
        <p:nvSpPr>
          <p:cNvPr id="14" name="TextBox 13"/>
          <p:cNvSpPr txBox="1"/>
          <p:nvPr/>
        </p:nvSpPr>
        <p:spPr>
          <a:xfrm>
            <a:off x="2210089"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ROW STORE</a:t>
            </a:r>
          </a:p>
        </p:txBody>
      </p:sp>
      <p:sp>
        <p:nvSpPr>
          <p:cNvPr id="7772" name="TextBox 7771"/>
          <p:cNvSpPr txBox="1"/>
          <p:nvPr/>
        </p:nvSpPr>
        <p:spPr>
          <a:xfrm>
            <a:off x="8190826" y="5454553"/>
            <a:ext cx="2035561" cy="932603"/>
          </a:xfrm>
          <a:prstGeom prst="rect">
            <a:avLst/>
          </a:prstGeom>
          <a:noFill/>
        </p:spPr>
        <p:txBody>
          <a:bodyPr wrap="none" lIns="186521" tIns="149217" rIns="186521" bIns="149217" rtlCol="0">
            <a:noAutofit/>
          </a:bodyPr>
          <a:lstStyle/>
          <a:p>
            <a:pPr>
              <a:lnSpc>
                <a:spcPct val="90000"/>
              </a:lnSpc>
              <a:spcAft>
                <a:spcPts val="612"/>
              </a:spcAft>
            </a:pPr>
            <a:r>
              <a:rPr lang="en-GB" sz="2448" dirty="0"/>
              <a:t>COLUMN STORE</a:t>
            </a:r>
          </a:p>
        </p:txBody>
      </p:sp>
    </p:spTree>
    <p:extLst>
      <p:ext uri="{BB962C8B-B14F-4D97-AF65-F5344CB8AC3E}">
        <p14:creationId xmlns:p14="http://schemas.microsoft.com/office/powerpoint/2010/main" val="34746651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Typical MDW Architecture</a:t>
            </a:r>
          </a:p>
        </p:txBody>
      </p:sp>
      <p:pic>
        <p:nvPicPr>
          <p:cNvPr id="3" name="Picture 2">
            <a:extLst>
              <a:ext uri="{FF2B5EF4-FFF2-40B4-BE49-F238E27FC236}">
                <a16:creationId xmlns:a16="http://schemas.microsoft.com/office/drawing/2014/main" id="{C9DA93C5-ECA3-479C-BD87-D27FF9ADF09D}"/>
              </a:ext>
            </a:extLst>
          </p:cNvPr>
          <p:cNvPicPr>
            <a:picLocks noChangeAspect="1"/>
          </p:cNvPicPr>
          <p:nvPr/>
        </p:nvPicPr>
        <p:blipFill>
          <a:blip r:embed="rId3"/>
          <a:stretch>
            <a:fillRect/>
          </a:stretch>
        </p:blipFill>
        <p:spPr>
          <a:xfrm>
            <a:off x="273115" y="1049850"/>
            <a:ext cx="12026360" cy="5904769"/>
          </a:xfrm>
          <a:prstGeom prst="rect">
            <a:avLst/>
          </a:prstGeom>
        </p:spPr>
      </p:pic>
    </p:spTree>
    <p:extLst>
      <p:ext uri="{BB962C8B-B14F-4D97-AF65-F5344CB8AC3E}">
        <p14:creationId xmlns:p14="http://schemas.microsoft.com/office/powerpoint/2010/main" val="57169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 store or Column store?</a:t>
            </a:r>
          </a:p>
        </p:txBody>
      </p:sp>
      <p:sp>
        <p:nvSpPr>
          <p:cNvPr id="4" name="Text Placeholder 3"/>
          <p:cNvSpPr>
            <a:spLocks noGrp="1"/>
          </p:cNvSpPr>
          <p:nvPr>
            <p:ph type="body" sz="quarter" idx="10"/>
          </p:nvPr>
        </p:nvSpPr>
        <p:spPr>
          <a:xfrm>
            <a:off x="274640" y="1329601"/>
            <a:ext cx="5811978" cy="2515481"/>
          </a:xfrm>
        </p:spPr>
        <p:txBody>
          <a:bodyPr/>
          <a:lstStyle/>
          <a:p>
            <a:r>
              <a:rPr lang="en-US" dirty="0"/>
              <a:t>Small Data Set (&lt; 60 million rows)</a:t>
            </a:r>
          </a:p>
          <a:p>
            <a:r>
              <a:rPr lang="en-US" dirty="0"/>
              <a:t>Frequent updates</a:t>
            </a:r>
          </a:p>
          <a:p>
            <a:r>
              <a:rPr lang="en-US" dirty="0"/>
              <a:t>Small Dimension tables</a:t>
            </a:r>
          </a:p>
          <a:p>
            <a:pPr marL="0" indent="0">
              <a:buNone/>
            </a:pPr>
            <a:endParaRPr lang="en-US" dirty="0">
              <a:solidFill>
                <a:schemeClr val="accent2"/>
              </a:solidFill>
            </a:endParaRPr>
          </a:p>
          <a:p>
            <a:pPr marL="0" indent="0">
              <a:buNone/>
            </a:pPr>
            <a:r>
              <a:rPr lang="en-US" dirty="0">
                <a:solidFill>
                  <a:schemeClr val="accent2"/>
                </a:solidFill>
              </a:rPr>
              <a:t>              </a:t>
            </a:r>
          </a:p>
        </p:txBody>
      </p:sp>
      <p:sp>
        <p:nvSpPr>
          <p:cNvPr id="5" name="Text Placeholder 4"/>
          <p:cNvSpPr>
            <a:spLocks noGrp="1"/>
          </p:cNvSpPr>
          <p:nvPr>
            <p:ph type="body" sz="quarter" idx="11"/>
          </p:nvPr>
        </p:nvSpPr>
        <p:spPr>
          <a:xfrm>
            <a:off x="6675439" y="1212848"/>
            <a:ext cx="5761035" cy="2708434"/>
          </a:xfrm>
        </p:spPr>
        <p:txBody>
          <a:bodyPr/>
          <a:lstStyle/>
          <a:p>
            <a:r>
              <a:rPr lang="en-US" dirty="0"/>
              <a:t>Large Data Set (&gt; 60 million rows)</a:t>
            </a:r>
          </a:p>
          <a:p>
            <a:r>
              <a:rPr lang="en-US" dirty="0"/>
              <a:t>Mostly append only data</a:t>
            </a:r>
          </a:p>
          <a:p>
            <a:r>
              <a:rPr lang="en-US" dirty="0"/>
              <a:t>Fact tables or large dimension tables</a:t>
            </a:r>
          </a:p>
        </p:txBody>
      </p:sp>
      <p:sp>
        <p:nvSpPr>
          <p:cNvPr id="6" name="Arrow: Down 5"/>
          <p:cNvSpPr/>
          <p:nvPr/>
        </p:nvSpPr>
        <p:spPr bwMode="auto">
          <a:xfrm>
            <a:off x="1798637" y="3921282"/>
            <a:ext cx="1209819" cy="6858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Arrow: Down 9"/>
          <p:cNvSpPr/>
          <p:nvPr/>
        </p:nvSpPr>
        <p:spPr bwMode="auto">
          <a:xfrm>
            <a:off x="8656636" y="3845082"/>
            <a:ext cx="1209819" cy="762000"/>
          </a:xfrm>
          <a:prstGeom prst="downArrow">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9" name="Group 18"/>
          <p:cNvGrpSpPr/>
          <p:nvPr/>
        </p:nvGrpSpPr>
        <p:grpSpPr>
          <a:xfrm>
            <a:off x="1336746" y="4694179"/>
            <a:ext cx="2133600" cy="1861980"/>
            <a:chOff x="882081" y="1354390"/>
            <a:chExt cx="4895556" cy="4895556"/>
          </a:xfrm>
        </p:grpSpPr>
        <p:sp>
          <p:nvSpPr>
            <p:cNvPr id="20" name="Rectangle 19"/>
            <p:cNvSpPr/>
            <p:nvPr/>
          </p:nvSpPr>
          <p:spPr>
            <a:xfrm>
              <a:off x="882081" y="1354390"/>
              <a:ext cx="4895556" cy="4895556"/>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21" name="Rectangle 20"/>
            <p:cNvSpPr/>
            <p:nvPr/>
          </p:nvSpPr>
          <p:spPr>
            <a:xfrm>
              <a:off x="1371637" y="1648783"/>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2" name="Rectangle 21"/>
            <p:cNvSpPr/>
            <p:nvPr/>
          </p:nvSpPr>
          <p:spPr>
            <a:xfrm>
              <a:off x="1371637" y="2410924"/>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3" name="Rectangle 22"/>
            <p:cNvSpPr/>
            <p:nvPr/>
          </p:nvSpPr>
          <p:spPr>
            <a:xfrm>
              <a:off x="1371637" y="3173066"/>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4" name="Rectangle 23"/>
            <p:cNvSpPr/>
            <p:nvPr/>
          </p:nvSpPr>
          <p:spPr>
            <a:xfrm>
              <a:off x="1371637" y="3935207"/>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5" name="Rectangle 24"/>
            <p:cNvSpPr/>
            <p:nvPr/>
          </p:nvSpPr>
          <p:spPr>
            <a:xfrm>
              <a:off x="1371637" y="4697349"/>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26" name="Rectangle 25"/>
            <p:cNvSpPr/>
            <p:nvPr/>
          </p:nvSpPr>
          <p:spPr>
            <a:xfrm>
              <a:off x="1371637" y="5459488"/>
              <a:ext cx="3916445" cy="4895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grpSp>
      <p:grpSp>
        <p:nvGrpSpPr>
          <p:cNvPr id="30" name="Group 29"/>
          <p:cNvGrpSpPr/>
          <p:nvPr/>
        </p:nvGrpSpPr>
        <p:grpSpPr>
          <a:xfrm rot="5400000">
            <a:off x="8337217" y="4681058"/>
            <a:ext cx="1848656" cy="1830956"/>
            <a:chOff x="300507" y="995966"/>
            <a:chExt cx="3600000" cy="3600000"/>
          </a:xfrm>
        </p:grpSpPr>
        <p:sp>
          <p:nvSpPr>
            <p:cNvPr id="33" name="Rectangle 32"/>
            <p:cNvSpPr/>
            <p:nvPr/>
          </p:nvSpPr>
          <p:spPr>
            <a:xfrm>
              <a:off x="300507" y="995966"/>
              <a:ext cx="3600000" cy="3600000"/>
            </a:xfrm>
            <a:prstGeom prst="rect">
              <a:avLst/>
            </a:prstGeom>
            <a:noFill/>
            <a:ln>
              <a:solidFill>
                <a:srgbClr val="69C8C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sz="2448"/>
            </a:p>
          </p:txBody>
        </p:sp>
        <p:sp>
          <p:nvSpPr>
            <p:cNvPr id="34" name="Rectangle 33"/>
            <p:cNvSpPr/>
            <p:nvPr/>
          </p:nvSpPr>
          <p:spPr>
            <a:xfrm>
              <a:off x="660507" y="1212451"/>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5" name="Rectangle 34"/>
            <p:cNvSpPr/>
            <p:nvPr/>
          </p:nvSpPr>
          <p:spPr>
            <a:xfrm>
              <a:off x="660507" y="1772900"/>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6" name="Rectangle 35"/>
            <p:cNvSpPr/>
            <p:nvPr/>
          </p:nvSpPr>
          <p:spPr>
            <a:xfrm>
              <a:off x="660507" y="2333349"/>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7" name="Rectangle 36"/>
            <p:cNvSpPr/>
            <p:nvPr/>
          </p:nvSpPr>
          <p:spPr>
            <a:xfrm>
              <a:off x="660507" y="2893798"/>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8" name="Rectangle 37"/>
            <p:cNvSpPr/>
            <p:nvPr/>
          </p:nvSpPr>
          <p:spPr>
            <a:xfrm>
              <a:off x="660507" y="3454247"/>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p>
          </p:txBody>
        </p:sp>
        <p:sp>
          <p:nvSpPr>
            <p:cNvPr id="39" name="Rectangle 38"/>
            <p:cNvSpPr/>
            <p:nvPr/>
          </p:nvSpPr>
          <p:spPr>
            <a:xfrm>
              <a:off x="660507" y="4014694"/>
              <a:ext cx="288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dirty="0"/>
            </a:p>
          </p:txBody>
        </p:sp>
      </p:grpSp>
      <p:sp>
        <p:nvSpPr>
          <p:cNvPr id="3" name="TextBox 2"/>
          <p:cNvSpPr txBox="1"/>
          <p:nvPr/>
        </p:nvSpPr>
        <p:spPr>
          <a:xfrm>
            <a:off x="3003693" y="4007270"/>
            <a:ext cx="1457181"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Row store</a:t>
            </a:r>
          </a:p>
        </p:txBody>
      </p:sp>
      <p:sp>
        <p:nvSpPr>
          <p:cNvPr id="8" name="TextBox 7"/>
          <p:cNvSpPr txBox="1"/>
          <p:nvPr/>
        </p:nvSpPr>
        <p:spPr>
          <a:xfrm>
            <a:off x="9781876" y="4007270"/>
            <a:ext cx="1713917" cy="544765"/>
          </a:xfrm>
          <a:prstGeom prst="rect">
            <a:avLst/>
          </a:prstGeom>
          <a:noFill/>
        </p:spPr>
        <p:txBody>
          <a:bodyPr wrap="square" lIns="182880" tIns="146304" rIns="182880" bIns="146304" rtlCol="0">
            <a:spAutoFit/>
          </a:bodyPr>
          <a:lstStyle/>
          <a:p>
            <a:pPr>
              <a:lnSpc>
                <a:spcPct val="90000"/>
              </a:lnSpc>
              <a:spcAft>
                <a:spcPts val="600"/>
              </a:spcAft>
            </a:pPr>
            <a:r>
              <a:rPr lang="en-US" b="1" dirty="0">
                <a:gradFill>
                  <a:gsLst>
                    <a:gs pos="2917">
                      <a:schemeClr val="tx1"/>
                    </a:gs>
                    <a:gs pos="30000">
                      <a:schemeClr val="tx1"/>
                    </a:gs>
                  </a:gsLst>
                  <a:lin ang="5400000" scaled="0"/>
                </a:gradFill>
              </a:rPr>
              <a:t>Column store</a:t>
            </a:r>
          </a:p>
        </p:txBody>
      </p:sp>
    </p:spTree>
    <p:extLst>
      <p:ext uri="{BB962C8B-B14F-4D97-AF65-F5344CB8AC3E}">
        <p14:creationId xmlns:p14="http://schemas.microsoft.com/office/powerpoint/2010/main" val="1788478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5766-776B-4BBB-ABB7-86615799B3D9}"/>
              </a:ext>
            </a:extLst>
          </p:cNvPr>
          <p:cNvSpPr>
            <a:spLocks noGrp="1"/>
          </p:cNvSpPr>
          <p:nvPr>
            <p:ph type="title"/>
          </p:nvPr>
        </p:nvSpPr>
        <p:spPr/>
        <p:txBody>
          <a:bodyPr/>
          <a:lstStyle/>
          <a:p>
            <a:r>
              <a:rPr lang="en-US" b="1" dirty="0"/>
              <a:t>Clustered columnstore indexes</a:t>
            </a:r>
            <a:br>
              <a:rPr lang="en-US" b="1" dirty="0"/>
            </a:br>
            <a:endParaRPr lang="en-US" dirty="0"/>
          </a:p>
        </p:txBody>
      </p:sp>
      <p:sp>
        <p:nvSpPr>
          <p:cNvPr id="5" name="Rectangle 4">
            <a:extLst>
              <a:ext uri="{FF2B5EF4-FFF2-40B4-BE49-F238E27FC236}">
                <a16:creationId xmlns:a16="http://schemas.microsoft.com/office/drawing/2014/main" id="{3691CC3D-938C-46CE-9ADF-B1A2A22BE9E0}"/>
              </a:ext>
            </a:extLst>
          </p:cNvPr>
          <p:cNvSpPr/>
          <p:nvPr/>
        </p:nvSpPr>
        <p:spPr>
          <a:xfrm>
            <a:off x="285652" y="1183140"/>
            <a:ext cx="10439398" cy="5078313"/>
          </a:xfrm>
          <a:prstGeom prst="rect">
            <a:avLst/>
          </a:prstGeom>
        </p:spPr>
        <p:txBody>
          <a:bodyPr wrap="square">
            <a:spAutoFit/>
          </a:bodyPr>
          <a:lstStyle/>
          <a:p>
            <a:r>
              <a:rPr lang="en-US" b="1" dirty="0">
                <a:solidFill>
                  <a:srgbClr val="000000"/>
                </a:solidFill>
                <a:latin typeface="Segoe UI" panose="020B0502040204020203" pitchFamily="34" charset="0"/>
              </a:rPr>
              <a:t>There are a few scenarios where clustered column store may not be a good option:</a:t>
            </a:r>
          </a:p>
          <a:p>
            <a:endParaRPr lang="en-US" b="1"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rPr>
              <a:t>Column store tables do not support varchar(max), </a:t>
            </a:r>
            <a:r>
              <a:rPr lang="en-US" dirty="0" err="1">
                <a:solidFill>
                  <a:srgbClr val="000000"/>
                </a:solidFill>
                <a:latin typeface="Segoe UI" panose="020B0502040204020203" pitchFamily="34" charset="0"/>
              </a:rPr>
              <a:t>nvarchar</a:t>
            </a:r>
            <a:r>
              <a:rPr lang="en-US" dirty="0">
                <a:solidFill>
                  <a:srgbClr val="000000"/>
                </a:solidFill>
                <a:latin typeface="Segoe UI" panose="020B0502040204020203" pitchFamily="34" charset="0"/>
              </a:rPr>
              <a:t>(max) and </a:t>
            </a:r>
            <a:r>
              <a:rPr lang="en-US" dirty="0" err="1">
                <a:solidFill>
                  <a:srgbClr val="000000"/>
                </a:solidFill>
                <a:latin typeface="Segoe UI" panose="020B0502040204020203" pitchFamily="34" charset="0"/>
              </a:rPr>
              <a:t>varbinary</a:t>
            </a:r>
            <a:r>
              <a:rPr lang="en-US" dirty="0">
                <a:solidFill>
                  <a:srgbClr val="000000"/>
                </a:solidFill>
                <a:latin typeface="Segoe UI" panose="020B0502040204020203" pitchFamily="34" charset="0"/>
              </a:rPr>
              <a:t>(max). Consider heap or clustered index instead.</a:t>
            </a:r>
          </a:p>
          <a:p>
            <a:pPr>
              <a:buFont typeface="Arial" panose="020B0604020202020204" pitchFamily="34" charset="0"/>
              <a:buChar char="•"/>
            </a:pP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rPr>
              <a:t>Column store tables may be less efficient for transient data. Consider heap and perhaps even temporary tables.</a:t>
            </a:r>
          </a:p>
          <a:p>
            <a:pPr>
              <a:buFont typeface="Arial" panose="020B0604020202020204" pitchFamily="34" charset="0"/>
              <a:buChar char="•"/>
            </a:pP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rPr>
              <a:t>Small tables with less than 60 million rows. Consider heap tables.</a:t>
            </a:r>
          </a:p>
          <a:p>
            <a:pPr>
              <a:buFont typeface="Arial" panose="020B0604020202020204" pitchFamily="34" charset="0"/>
              <a:buChar char="•"/>
            </a:pPr>
            <a:endParaRPr lang="en-US" dirty="0">
              <a:solidFill>
                <a:srgbClr val="000000"/>
              </a:solidFill>
              <a:latin typeface="Segoe UI" panose="020B0502040204020203" pitchFamily="34" charset="0"/>
            </a:endParaRPr>
          </a:p>
          <a:p>
            <a:pPr>
              <a:buFont typeface="Arial" panose="020B0604020202020204" pitchFamily="34" charset="0"/>
              <a:buChar char="•"/>
            </a:pPr>
            <a:endParaRPr lang="en-US" dirty="0">
              <a:solidFill>
                <a:srgbClr val="000000"/>
              </a:solidFill>
              <a:latin typeface="Segoe UI" panose="020B0502040204020203" pitchFamily="34" charset="0"/>
            </a:endParaRPr>
          </a:p>
          <a:p>
            <a:pPr>
              <a:buFont typeface="Arial" panose="020B0604020202020204" pitchFamily="34" charset="0"/>
              <a:buChar char="•"/>
            </a:pPr>
            <a:r>
              <a:rPr lang="en-US" dirty="0">
                <a:solidFill>
                  <a:srgbClr val="000000"/>
                </a:solidFill>
                <a:latin typeface="Segoe UI" panose="020B0502040204020203" pitchFamily="34" charset="0"/>
              </a:rPr>
              <a:t>Optimizing CCI</a:t>
            </a:r>
          </a:p>
          <a:p>
            <a:endParaRPr lang="en-US" dirty="0">
              <a:solidFill>
                <a:srgbClr val="000000"/>
              </a:solidFill>
              <a:latin typeface="Segoe UI" panose="020B0502040204020203" pitchFamily="34" charset="0"/>
            </a:endParaRPr>
          </a:p>
          <a:p>
            <a:r>
              <a:rPr lang="en-US" dirty="0">
                <a:hlinkClick r:id="rId3"/>
              </a:rPr>
              <a:t>https://docs.microsoft.com/en-us/azure/sql-data-warehouse/sql-data-warehouse-tables-index#optimizing-clustered-columnstore-indexes</a:t>
            </a:r>
            <a:endParaRPr lang="en-US" dirty="0">
              <a:solidFill>
                <a:srgbClr val="000000"/>
              </a:solidFill>
              <a:latin typeface="Segoe UI" panose="020B0502040204020203" pitchFamily="34" charset="0"/>
            </a:endParaRPr>
          </a:p>
          <a:p>
            <a:pPr>
              <a:buFont typeface="Arial" panose="020B0604020202020204" pitchFamily="34" charset="0"/>
              <a:buChar char="•"/>
            </a:pPr>
            <a:endParaRPr lang="en-US" dirty="0">
              <a:solidFill>
                <a:srgbClr val="000000"/>
              </a:solidFill>
              <a:latin typeface="Segoe UI" panose="020B0502040204020203" pitchFamily="34" charset="0"/>
            </a:endParaRPr>
          </a:p>
          <a:p>
            <a:pPr>
              <a:buFont typeface="Arial" panose="020B0604020202020204" pitchFamily="34" charset="0"/>
              <a:buChar char="•"/>
            </a:pPr>
            <a:endParaRPr lang="en-US" b="0" i="0" dirty="0">
              <a:solidFill>
                <a:srgbClr val="000000"/>
              </a:solidFill>
              <a:effectLst/>
              <a:latin typeface="Segoe UI" panose="020B0502040204020203" pitchFamily="34" charset="0"/>
            </a:endParaRPr>
          </a:p>
          <a:p>
            <a:pPr>
              <a:buFont typeface="Arial" panose="020B0604020202020204" pitchFamily="34" charset="0"/>
              <a:buChar char="•"/>
            </a:pPr>
            <a:endParaRPr lang="en-US" dirty="0">
              <a:solidFill>
                <a:srgbClr val="000000"/>
              </a:solidFill>
              <a:latin typeface="Segoe UI" panose="020B0502040204020203" pitchFamily="34" charset="0"/>
            </a:endParaRPr>
          </a:p>
        </p:txBody>
      </p:sp>
    </p:spTree>
    <p:extLst>
      <p:ext uri="{BB962C8B-B14F-4D97-AF65-F5344CB8AC3E}">
        <p14:creationId xmlns:p14="http://schemas.microsoft.com/office/powerpoint/2010/main" val="346847489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26473F-99CF-4D55-BA22-765F79045A92}"/>
              </a:ext>
            </a:extLst>
          </p:cNvPr>
          <p:cNvSpPr/>
          <p:nvPr/>
        </p:nvSpPr>
        <p:spPr>
          <a:xfrm>
            <a:off x="5873933" y="1142881"/>
            <a:ext cx="6343116" cy="5617820"/>
          </a:xfrm>
          <a:prstGeom prst="rect">
            <a:avLst/>
          </a:prstGeom>
        </p:spPr>
        <p:txBody>
          <a:bodyPr wrap="square">
            <a:spAutoFit/>
          </a:bodyPr>
          <a:lstStyle/>
          <a:p>
            <a:r>
              <a:rPr lang="en-US" sz="1632">
                <a:solidFill>
                  <a:srgbClr val="0000FF"/>
                </a:solidFill>
                <a:latin typeface="Consolas" panose="020B0609020204030204" pitchFamily="49" charset="0"/>
              </a:rPr>
              <a:t>CREATE</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TABLE</a:t>
            </a:r>
            <a:r>
              <a:rPr lang="en-US" sz="1632">
                <a:solidFill>
                  <a:srgbClr val="000000"/>
                </a:solidFill>
                <a:latin typeface="Consolas" panose="020B0609020204030204" pitchFamily="49" charset="0"/>
              </a:rPr>
              <a:t> [dbo]</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a:t>
            </a:r>
            <a:r>
              <a:rPr lang="en-US" sz="1632" err="1">
                <a:solidFill>
                  <a:srgbClr val="000000"/>
                </a:solidFill>
                <a:latin typeface="Consolas" panose="020B0609020204030204" pitchFamily="49" charset="0"/>
              </a:rPr>
              <a:t>FactInternetSales</a:t>
            </a:r>
            <a:r>
              <a:rPr lang="en-US" sz="1632">
                <a:solidFill>
                  <a:srgbClr val="000000"/>
                </a:solidFill>
                <a:latin typeface="Consolas" panose="020B0609020204030204" pitchFamily="49" charset="0"/>
              </a:rPr>
              <a:t>]</a:t>
            </a:r>
          </a:p>
          <a:p>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ProductKey</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int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OrderDateKey</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int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CustomerKey</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int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PromotionKey</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int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SalesOrderNumber</a:t>
            </a:r>
            <a:r>
              <a:rPr lang="en-US" sz="1632">
                <a:solidFill>
                  <a:srgbClr val="000000"/>
                </a:solidFill>
                <a:latin typeface="Consolas" panose="020B0609020204030204" pitchFamily="49" charset="0"/>
              </a:rPr>
              <a:t>]      </a:t>
            </a:r>
            <a:r>
              <a:rPr lang="en-US" sz="1632" err="1">
                <a:solidFill>
                  <a:srgbClr val="0000FF"/>
                </a:solidFill>
                <a:latin typeface="Consolas" panose="020B0609020204030204" pitchFamily="49" charset="0"/>
              </a:rPr>
              <a:t>nvarchar</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20</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OrderQuantity</a:t>
            </a:r>
            <a:r>
              <a:rPr lang="en-US" sz="1632">
                <a:solidFill>
                  <a:srgbClr val="000000"/>
                </a:solidFill>
                <a:latin typeface="Consolas" panose="020B0609020204030204" pitchFamily="49" charset="0"/>
              </a:rPr>
              <a:t>]         </a:t>
            </a:r>
            <a:r>
              <a:rPr lang="en-US" sz="1632" err="1">
                <a:solidFill>
                  <a:srgbClr val="0000FF"/>
                </a:solidFill>
                <a:latin typeface="Consolas" panose="020B0609020204030204" pitchFamily="49" charset="0"/>
              </a:rPr>
              <a:t>smallint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UnitPrice</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money</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SalesAmount</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money</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NOT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NULL</a:t>
            </a:r>
            <a:endParaRPr lang="en-US" sz="1632">
              <a:solidFill>
                <a:srgbClr val="000000"/>
              </a:solidFill>
              <a:latin typeface="Consolas" panose="020B0609020204030204" pitchFamily="49" charset="0"/>
            </a:endParaRPr>
          </a:p>
          <a:p>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r>
              <a:rPr lang="en-US" sz="1632">
                <a:solidFill>
                  <a:srgbClr val="0000FF"/>
                </a:solidFill>
                <a:latin typeface="Consolas" panose="020B0609020204030204" pitchFamily="49" charset="0"/>
              </a:rPr>
              <a:t>WITH</a:t>
            </a:r>
            <a:endParaRPr lang="en-US" sz="1632">
              <a:solidFill>
                <a:srgbClr val="000000"/>
              </a:solidFill>
              <a:latin typeface="Consolas" panose="020B0609020204030204" pitchFamily="49" charset="0"/>
            </a:endParaRPr>
          </a:p>
          <a:p>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p>
          <a:p>
            <a:r>
              <a:rPr lang="en-US" sz="1632">
                <a:solidFill>
                  <a:srgbClr val="0000FF"/>
                </a:solidFill>
                <a:latin typeface="Consolas" panose="020B0609020204030204" pitchFamily="49" charset="0"/>
              </a:rPr>
              <a:t>  CLUSTERED</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COLUMNSTORE</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INDEX</a:t>
            </a:r>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r>
              <a:rPr lang="en-US" sz="1632">
                <a:solidFill>
                  <a:srgbClr val="0000FF"/>
                </a:solidFill>
                <a:latin typeface="Consolas" panose="020B0609020204030204" pitchFamily="49" charset="0"/>
              </a:rPr>
              <a:t>  DISTRIBUTION</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HASH</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a:t>
            </a:r>
            <a:r>
              <a:rPr lang="en-US" sz="1632" err="1">
                <a:solidFill>
                  <a:srgbClr val="000000"/>
                </a:solidFill>
                <a:latin typeface="Consolas" panose="020B0609020204030204" pitchFamily="49" charset="0"/>
              </a:rPr>
              <a:t>ProductKey</a:t>
            </a:r>
            <a:r>
              <a:rPr lang="en-US" sz="1632">
                <a:solidFill>
                  <a:srgbClr val="000000"/>
                </a:solidFill>
                <a:latin typeface="Consolas" panose="020B0609020204030204" pitchFamily="49" charset="0"/>
              </a:rPr>
              <a:t>]</a:t>
            </a:r>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r>
              <a:rPr lang="en-US" sz="1632">
                <a:solidFill>
                  <a:srgbClr val="0000FF"/>
                </a:solidFill>
                <a:latin typeface="Consolas" panose="020B0609020204030204" pitchFamily="49" charset="0"/>
              </a:rPr>
              <a:t>  PARTITION </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p>
          <a:p>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OrderDateKey</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RANGE</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RIGHT</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FOR</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VALUES</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r>
              <a:rPr lang="en-US" sz="1632">
                <a:solidFill>
                  <a:srgbClr val="000000"/>
                </a:solidFill>
                <a:latin typeface="Consolas" panose="020B0609020204030204" pitchFamily="49" charset="0"/>
              </a:rPr>
              <a:t> 20000101</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20010101</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20020101</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20030101</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20040101</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20050101</a:t>
            </a:r>
          </a:p>
          <a:p>
            <a:r>
              <a:rPr lang="en-US" sz="1632">
                <a:solidFill>
                  <a:srgbClr val="808080"/>
                </a:solidFill>
                <a:latin typeface="Consolas" panose="020B0609020204030204" pitchFamily="49" charset="0"/>
              </a:rPr>
              <a:t>    )</a:t>
            </a:r>
            <a:endParaRPr lang="en-US" sz="1632">
              <a:solidFill>
                <a:srgbClr val="000000"/>
              </a:solidFill>
              <a:latin typeface="Consolas" panose="020B0609020204030204" pitchFamily="49" charset="0"/>
            </a:endParaRPr>
          </a:p>
          <a:p>
            <a:r>
              <a:rPr lang="en-US" sz="1632">
                <a:solidFill>
                  <a:srgbClr val="808080"/>
                </a:solidFill>
                <a:latin typeface="Consolas" panose="020B0609020204030204" pitchFamily="49" charset="0"/>
              </a:rPr>
              <a:t>  )</a:t>
            </a:r>
            <a:endParaRPr lang="en-US" sz="1632">
              <a:solidFill>
                <a:srgbClr val="000000"/>
              </a:solidFill>
              <a:latin typeface="Consolas" panose="020B0609020204030204" pitchFamily="49" charset="0"/>
            </a:endParaRPr>
          </a:p>
          <a:p>
            <a:r>
              <a:rPr lang="en-US" sz="1632">
                <a:solidFill>
                  <a:srgbClr val="808080"/>
                </a:solidFill>
                <a:latin typeface="Consolas" panose="020B0609020204030204" pitchFamily="49" charset="0"/>
              </a:rPr>
              <a:t>);</a:t>
            </a:r>
            <a:endParaRPr lang="en-US" sz="1632"/>
          </a:p>
        </p:txBody>
      </p:sp>
      <p:sp>
        <p:nvSpPr>
          <p:cNvPr id="6" name="Text Placeholder 5">
            <a:extLst>
              <a:ext uri="{FF2B5EF4-FFF2-40B4-BE49-F238E27FC236}">
                <a16:creationId xmlns:a16="http://schemas.microsoft.com/office/drawing/2014/main" id="{645459AC-6A14-4369-BC94-53228C99C6CF}"/>
              </a:ext>
            </a:extLst>
          </p:cNvPr>
          <p:cNvSpPr>
            <a:spLocks noGrp="1"/>
          </p:cNvSpPr>
          <p:nvPr>
            <p:ph type="body" sz="quarter" idx="10"/>
          </p:nvPr>
        </p:nvSpPr>
        <p:spPr>
          <a:xfrm>
            <a:off x="435794" y="1142880"/>
            <a:ext cx="5003401" cy="4429482"/>
          </a:xfrm>
        </p:spPr>
        <p:txBody>
          <a:bodyPr/>
          <a:lstStyle/>
          <a:p>
            <a:r>
              <a:rPr lang="en-US" dirty="0">
                <a:solidFill>
                  <a:schemeClr val="tx2"/>
                </a:solidFill>
              </a:rPr>
              <a:t>Overview</a:t>
            </a:r>
          </a:p>
          <a:p>
            <a:pPr lvl="1">
              <a:spcBef>
                <a:spcPts val="612"/>
              </a:spcBef>
            </a:pPr>
            <a:r>
              <a:rPr lang="en-US" dirty="0"/>
              <a:t>Table partitions divide data into smaller groups</a:t>
            </a:r>
          </a:p>
          <a:p>
            <a:pPr lvl="1">
              <a:spcBef>
                <a:spcPts val="612"/>
              </a:spcBef>
            </a:pPr>
            <a:r>
              <a:rPr lang="en-US" dirty="0"/>
              <a:t>In most cases, partitions are created on a date column</a:t>
            </a:r>
          </a:p>
          <a:p>
            <a:pPr lvl="1">
              <a:spcBef>
                <a:spcPts val="612"/>
              </a:spcBef>
            </a:pPr>
            <a:r>
              <a:rPr lang="en-US" dirty="0"/>
              <a:t>Supported on all table types</a:t>
            </a:r>
          </a:p>
          <a:p>
            <a:r>
              <a:rPr lang="en-US">
                <a:solidFill>
                  <a:schemeClr val="tx2"/>
                </a:solidFill>
              </a:rPr>
              <a:t>Benefits</a:t>
            </a:r>
            <a:endParaRPr lang="en-US" dirty="0">
              <a:solidFill>
                <a:schemeClr val="tx2"/>
              </a:solidFill>
            </a:endParaRPr>
          </a:p>
          <a:p>
            <a:pPr lvl="1">
              <a:spcBef>
                <a:spcPts val="612"/>
              </a:spcBef>
            </a:pPr>
            <a:r>
              <a:rPr lang="en-US" dirty="0"/>
              <a:t>Improves efficiency and performance of loading and querying by limiting the scope to subset of data.</a:t>
            </a:r>
          </a:p>
          <a:p>
            <a:pPr lvl="1">
              <a:spcBef>
                <a:spcPts val="612"/>
              </a:spcBef>
            </a:pPr>
            <a:r>
              <a:rPr lang="en-US" dirty="0"/>
              <a:t>Offers significant query performance enhancements where filtering on the partition key can eliminate unnecessary scans and eliminate IO.</a:t>
            </a:r>
          </a:p>
          <a:p>
            <a:endParaRPr lang="en-US" dirty="0"/>
          </a:p>
          <a:p>
            <a:endParaRPr lang="en-US" dirty="0"/>
          </a:p>
        </p:txBody>
      </p:sp>
      <p:sp>
        <p:nvSpPr>
          <p:cNvPr id="5" name="Title 4">
            <a:extLst>
              <a:ext uri="{FF2B5EF4-FFF2-40B4-BE49-F238E27FC236}">
                <a16:creationId xmlns:a16="http://schemas.microsoft.com/office/drawing/2014/main" id="{46BD969A-7BAE-4627-8668-169FE565523C}"/>
              </a:ext>
            </a:extLst>
          </p:cNvPr>
          <p:cNvSpPr>
            <a:spLocks noGrp="1"/>
          </p:cNvSpPr>
          <p:nvPr>
            <p:ph type="title"/>
          </p:nvPr>
        </p:nvSpPr>
        <p:spPr/>
        <p:txBody>
          <a:bodyPr/>
          <a:lstStyle/>
          <a:p>
            <a:r>
              <a:rPr lang="en-US"/>
              <a:t>Tables – Partitions</a:t>
            </a:r>
          </a:p>
        </p:txBody>
      </p:sp>
    </p:spTree>
    <p:extLst>
      <p:ext uri="{BB962C8B-B14F-4D97-AF65-F5344CB8AC3E}">
        <p14:creationId xmlns:p14="http://schemas.microsoft.com/office/powerpoint/2010/main" val="30220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Loading</a:t>
            </a:r>
          </a:p>
        </p:txBody>
      </p:sp>
    </p:spTree>
    <p:extLst>
      <p:ext uri="{BB962C8B-B14F-4D97-AF65-F5344CB8AC3E}">
        <p14:creationId xmlns:p14="http://schemas.microsoft.com/office/powerpoint/2010/main" val="209726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9DC0780-563C-4D2C-8859-9B274B13A7F4}"/>
              </a:ext>
            </a:extLst>
          </p:cNvPr>
          <p:cNvSpPr>
            <a:spLocks noGrp="1"/>
          </p:cNvSpPr>
          <p:nvPr>
            <p:ph type="body" sz="quarter" idx="10"/>
          </p:nvPr>
        </p:nvSpPr>
        <p:spPr>
          <a:xfrm>
            <a:off x="274638" y="1212850"/>
            <a:ext cx="11887200" cy="3447098"/>
          </a:xfrm>
        </p:spPr>
        <p:txBody>
          <a:bodyPr/>
          <a:lstStyle/>
          <a:p>
            <a:r>
              <a:rPr lang="en-US" dirty="0" err="1"/>
              <a:t>Polybase</a:t>
            </a:r>
            <a:r>
              <a:rPr lang="en-US" dirty="0"/>
              <a:t> and T-SQL</a:t>
            </a:r>
          </a:p>
          <a:p>
            <a:r>
              <a:rPr lang="en-US" dirty="0"/>
              <a:t>ADF – (with </a:t>
            </a:r>
            <a:r>
              <a:rPr lang="en-US" dirty="0" err="1"/>
              <a:t>Polybase</a:t>
            </a:r>
            <a:r>
              <a:rPr lang="en-US" dirty="0"/>
              <a:t>)</a:t>
            </a:r>
          </a:p>
          <a:p>
            <a:r>
              <a:rPr lang="en-US" dirty="0"/>
              <a:t>SSIS – (with </a:t>
            </a:r>
            <a:r>
              <a:rPr lang="en-US" dirty="0" err="1"/>
              <a:t>Polybase</a:t>
            </a:r>
            <a:r>
              <a:rPr lang="en-US" dirty="0"/>
              <a:t>)</a:t>
            </a:r>
          </a:p>
          <a:p>
            <a:r>
              <a:rPr lang="en-US" dirty="0"/>
              <a:t>BCP</a:t>
            </a:r>
          </a:p>
          <a:p>
            <a:r>
              <a:rPr lang="en-US" dirty="0"/>
              <a:t>3rd Party tools</a:t>
            </a:r>
          </a:p>
        </p:txBody>
      </p:sp>
      <p:sp>
        <p:nvSpPr>
          <p:cNvPr id="2" name="Title 1"/>
          <p:cNvSpPr>
            <a:spLocks noGrp="1"/>
          </p:cNvSpPr>
          <p:nvPr>
            <p:ph type="title"/>
          </p:nvPr>
        </p:nvSpPr>
        <p:spPr/>
        <p:txBody>
          <a:bodyPr/>
          <a:lstStyle/>
          <a:p>
            <a:r>
              <a:rPr lang="en-US" dirty="0"/>
              <a:t>Data Loading</a:t>
            </a:r>
          </a:p>
        </p:txBody>
      </p:sp>
    </p:spTree>
    <p:extLst>
      <p:ext uri="{BB962C8B-B14F-4D97-AF65-F5344CB8AC3E}">
        <p14:creationId xmlns:p14="http://schemas.microsoft.com/office/powerpoint/2010/main" val="36549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F92B1155-5D6C-471D-8D58-688EB9045393}"/>
              </a:ext>
            </a:extLst>
          </p:cNvPr>
          <p:cNvSpPr txBox="1">
            <a:spLocks/>
          </p:cNvSpPr>
          <p:nvPr/>
        </p:nvSpPr>
        <p:spPr>
          <a:xfrm>
            <a:off x="238003" y="389723"/>
            <a:ext cx="11887031" cy="917562"/>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WHAT does </a:t>
            </a:r>
            <a:r>
              <a:rPr lang="en-US" dirty="0" err="1">
                <a:solidFill>
                  <a:schemeClr val="tx1"/>
                </a:solidFill>
              </a:rPr>
              <a:t>PolyBase</a:t>
            </a:r>
            <a:r>
              <a:rPr lang="en-US" dirty="0">
                <a:solidFill>
                  <a:schemeClr val="tx1"/>
                </a:solidFill>
              </a:rPr>
              <a:t> do?</a:t>
            </a:r>
          </a:p>
        </p:txBody>
      </p:sp>
      <p:sp>
        <p:nvSpPr>
          <p:cNvPr id="41" name="Rectangle 40">
            <a:extLst>
              <a:ext uri="{FF2B5EF4-FFF2-40B4-BE49-F238E27FC236}">
                <a16:creationId xmlns:a16="http://schemas.microsoft.com/office/drawing/2014/main" id="{40BF6F9B-30C5-4190-822C-4B29379A17FE}"/>
              </a:ext>
            </a:extLst>
          </p:cNvPr>
          <p:cNvSpPr/>
          <p:nvPr/>
        </p:nvSpPr>
        <p:spPr bwMode="auto">
          <a:xfrm>
            <a:off x="2003585" y="1430835"/>
            <a:ext cx="2751141" cy="1925440"/>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Load Data</a:t>
            </a: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Use external tables as an ETL tool to cleanse data before loading</a:t>
            </a:r>
          </a:p>
        </p:txBody>
      </p:sp>
      <p:sp>
        <p:nvSpPr>
          <p:cNvPr id="42" name="Rectangle 41">
            <a:extLst>
              <a:ext uri="{FF2B5EF4-FFF2-40B4-BE49-F238E27FC236}">
                <a16:creationId xmlns:a16="http://schemas.microsoft.com/office/drawing/2014/main" id="{2D307B0B-B461-42DB-9DC3-364649B835D1}"/>
              </a:ext>
            </a:extLst>
          </p:cNvPr>
          <p:cNvSpPr/>
          <p:nvPr/>
        </p:nvSpPr>
        <p:spPr bwMode="auto">
          <a:xfrm>
            <a:off x="7910553" y="1436943"/>
            <a:ext cx="2751141" cy="1925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Interactively Query</a:t>
            </a: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Analyze relational and non-relational data together</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28B0A4D3-A006-4612-9A95-A8E5E34D8C8B}"/>
              </a:ext>
            </a:extLst>
          </p:cNvPr>
          <p:cNvSpPr/>
          <p:nvPr/>
        </p:nvSpPr>
        <p:spPr bwMode="auto">
          <a:xfrm>
            <a:off x="4957068" y="1441157"/>
            <a:ext cx="2751141" cy="192544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63" fontAlgn="base">
              <a:spcBef>
                <a:spcPct val="0"/>
              </a:spcBef>
              <a:spcAft>
                <a:spcPct val="0"/>
              </a:spcAft>
            </a:pPr>
            <a:r>
              <a:rPr lang="en-US" b="1" dirty="0">
                <a:solidFill>
                  <a:schemeClr val="tx1">
                    <a:lumMod val="75000"/>
                  </a:schemeClr>
                </a:solidFill>
                <a:ea typeface="Segoe UI" pitchFamily="34" charset="0"/>
                <a:cs typeface="Segoe UI" pitchFamily="34" charset="0"/>
              </a:rPr>
              <a:t>Age-out Data</a:t>
            </a: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Age data to HDFS or Azure Storage as ‘cold’ but query-able.</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p:txBody>
      </p:sp>
      <p:grpSp>
        <p:nvGrpSpPr>
          <p:cNvPr id="44" name="Group 43">
            <a:extLst>
              <a:ext uri="{FF2B5EF4-FFF2-40B4-BE49-F238E27FC236}">
                <a16:creationId xmlns:a16="http://schemas.microsoft.com/office/drawing/2014/main" id="{399BEBFE-BCED-4B18-9A3D-8A8D3500CE56}"/>
              </a:ext>
            </a:extLst>
          </p:cNvPr>
          <p:cNvGrpSpPr/>
          <p:nvPr/>
        </p:nvGrpSpPr>
        <p:grpSpPr>
          <a:xfrm>
            <a:off x="4947395" y="4373170"/>
            <a:ext cx="2751141" cy="2268237"/>
            <a:chOff x="609964" y="2056607"/>
            <a:chExt cx="2697480" cy="2452875"/>
          </a:xfrm>
        </p:grpSpPr>
        <p:sp>
          <p:nvSpPr>
            <p:cNvPr id="45" name="Rectangle 44">
              <a:extLst>
                <a:ext uri="{FF2B5EF4-FFF2-40B4-BE49-F238E27FC236}">
                  <a16:creationId xmlns:a16="http://schemas.microsoft.com/office/drawing/2014/main" id="{92A59F4F-A606-4FCF-9E0B-FFFE64E6D8E4}"/>
                </a:ext>
              </a:extLst>
            </p:cNvPr>
            <p:cNvSpPr/>
            <p:nvPr/>
          </p:nvSpPr>
          <p:spPr bwMode="auto">
            <a:xfrm>
              <a:off x="609964" y="2056607"/>
              <a:ext cx="2697480" cy="2452875"/>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Reads/Writes Hadoop file formats</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Text, CSV, RCFILE, ORC, Parquet, Avro, etc. </a:t>
              </a:r>
            </a:p>
            <a:p>
              <a:pPr defTabSz="951063" fontAlgn="base">
                <a:lnSpc>
                  <a:spcPct val="90000"/>
                </a:lnSpc>
                <a:spcBef>
                  <a:spcPct val="0"/>
                </a:spcBef>
                <a:spcAft>
                  <a:spcPct val="0"/>
                </a:spcAft>
              </a:pPr>
              <a:endParaRPr lang="en-US" dirty="0">
                <a:solidFill>
                  <a:schemeClr val="tx1">
                    <a:lumMod val="75000"/>
                  </a:schemeClr>
                </a:solidFill>
                <a:ea typeface="Segoe UI" pitchFamily="34" charset="0"/>
                <a:cs typeface="Segoe UI" pitchFamily="34" charset="0"/>
              </a:endParaRPr>
            </a:p>
          </p:txBody>
        </p:sp>
        <p:sp>
          <p:nvSpPr>
            <p:cNvPr id="46" name="Freeform 7">
              <a:extLst>
                <a:ext uri="{FF2B5EF4-FFF2-40B4-BE49-F238E27FC236}">
                  <a16:creationId xmlns:a16="http://schemas.microsoft.com/office/drawing/2014/main" id="{632D5297-2FBD-46D6-A89F-4C925CBAF1D0}"/>
                </a:ext>
              </a:extLst>
            </p:cNvPr>
            <p:cNvSpPr>
              <a:spLocks noChangeAspect="1" noEditPoints="1"/>
            </p:cNvSpPr>
            <p:nvPr/>
          </p:nvSpPr>
          <p:spPr bwMode="black">
            <a:xfrm>
              <a:off x="1632367" y="2939088"/>
              <a:ext cx="721033" cy="63474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tx1"/>
            </a:solidFill>
            <a:ln>
              <a:solidFill>
                <a:schemeClr val="tx1"/>
              </a:solid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nvGrpSpPr>
          <p:cNvPr id="47" name="Group 46">
            <a:extLst>
              <a:ext uri="{FF2B5EF4-FFF2-40B4-BE49-F238E27FC236}">
                <a16:creationId xmlns:a16="http://schemas.microsoft.com/office/drawing/2014/main" id="{E5FB9707-E2B0-4AAB-AAEF-1491F2D906BB}"/>
              </a:ext>
            </a:extLst>
          </p:cNvPr>
          <p:cNvGrpSpPr/>
          <p:nvPr/>
        </p:nvGrpSpPr>
        <p:grpSpPr>
          <a:xfrm>
            <a:off x="7798230" y="4373170"/>
            <a:ext cx="2751141" cy="2268237"/>
            <a:chOff x="3352921" y="2056607"/>
            <a:chExt cx="2697480" cy="2452875"/>
          </a:xfrm>
        </p:grpSpPr>
        <p:sp>
          <p:nvSpPr>
            <p:cNvPr id="48" name="Rectangle 47">
              <a:extLst>
                <a:ext uri="{FF2B5EF4-FFF2-40B4-BE49-F238E27FC236}">
                  <a16:creationId xmlns:a16="http://schemas.microsoft.com/office/drawing/2014/main" id="{82745C1D-DAF3-4BB5-909A-BFD973EF0B62}"/>
                </a:ext>
              </a:extLst>
            </p:cNvPr>
            <p:cNvSpPr/>
            <p:nvPr/>
          </p:nvSpPr>
          <p:spPr bwMode="auto">
            <a:xfrm>
              <a:off x="3352921" y="2056607"/>
              <a:ext cx="2697480" cy="24528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Parallelizes Data Transfers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51063"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51063"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Direct loads to service compute nodes</a:t>
              </a:r>
            </a:p>
            <a:p>
              <a:pPr defTabSz="95106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EA114B-4655-4C9B-90AC-10798D26AC11}"/>
                </a:ext>
              </a:extLst>
            </p:cNvPr>
            <p:cNvGrpSpPr/>
            <p:nvPr/>
          </p:nvGrpSpPr>
          <p:grpSpPr>
            <a:xfrm>
              <a:off x="4255925" y="2990461"/>
              <a:ext cx="882871" cy="541502"/>
              <a:chOff x="4240728" y="3016764"/>
              <a:chExt cx="826053" cy="423949"/>
            </a:xfrm>
          </p:grpSpPr>
          <p:sp>
            <p:nvSpPr>
              <p:cNvPr id="50" name="Freeform 11">
                <a:extLst>
                  <a:ext uri="{FF2B5EF4-FFF2-40B4-BE49-F238E27FC236}">
                    <a16:creationId xmlns:a16="http://schemas.microsoft.com/office/drawing/2014/main" id="{B09C9FB2-3F94-4012-976F-F58331126FDC}"/>
                  </a:ext>
                </a:extLst>
              </p:cNvPr>
              <p:cNvSpPr>
                <a:spLocks noChangeAspect="1" noEditPoints="1"/>
              </p:cNvSpPr>
              <p:nvPr/>
            </p:nvSpPr>
            <p:spPr bwMode="black">
              <a:xfrm rot="5400000">
                <a:off x="4564697" y="2692795"/>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51" name="Freeform 12">
                <a:extLst>
                  <a:ext uri="{FF2B5EF4-FFF2-40B4-BE49-F238E27FC236}">
                    <a16:creationId xmlns:a16="http://schemas.microsoft.com/office/drawing/2014/main" id="{FA385865-FEFA-4880-A7E6-307F4A9D07FB}"/>
                  </a:ext>
                </a:extLst>
              </p:cNvPr>
              <p:cNvSpPr>
                <a:spLocks noChangeAspect="1" noEditPoints="1"/>
              </p:cNvSpPr>
              <p:nvPr/>
            </p:nvSpPr>
            <p:spPr bwMode="black">
              <a:xfrm rot="5400000">
                <a:off x="4564697" y="2938629"/>
                <a:ext cx="178115" cy="826053"/>
              </a:xfrm>
              <a:custGeom>
                <a:avLst/>
                <a:gdLst>
                  <a:gd name="T0" fmla="*/ 0 w 68"/>
                  <a:gd name="T1" fmla="*/ 0 h 97"/>
                  <a:gd name="T2" fmla="*/ 20 w 68"/>
                  <a:gd name="T3" fmla="*/ 0 h 97"/>
                  <a:gd name="T4" fmla="*/ 20 w 68"/>
                  <a:gd name="T5" fmla="*/ 97 h 97"/>
                  <a:gd name="T6" fmla="*/ 0 w 68"/>
                  <a:gd name="T7" fmla="*/ 97 h 97"/>
                  <a:gd name="T8" fmla="*/ 0 w 68"/>
                  <a:gd name="T9" fmla="*/ 0 h 97"/>
                  <a:gd name="T10" fmla="*/ 48 w 68"/>
                  <a:gd name="T11" fmla="*/ 97 h 97"/>
                  <a:gd name="T12" fmla="*/ 68 w 68"/>
                  <a:gd name="T13" fmla="*/ 97 h 97"/>
                  <a:gd name="T14" fmla="*/ 68 w 68"/>
                  <a:gd name="T15" fmla="*/ 0 h 97"/>
                  <a:gd name="T16" fmla="*/ 48 w 68"/>
                  <a:gd name="T17" fmla="*/ 0 h 97"/>
                  <a:gd name="T18" fmla="*/ 48 w 68"/>
                  <a:gd name="T19"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7">
                    <a:moveTo>
                      <a:pt x="0" y="0"/>
                    </a:moveTo>
                    <a:lnTo>
                      <a:pt x="20" y="0"/>
                    </a:lnTo>
                    <a:lnTo>
                      <a:pt x="20" y="97"/>
                    </a:lnTo>
                    <a:lnTo>
                      <a:pt x="0" y="97"/>
                    </a:lnTo>
                    <a:lnTo>
                      <a:pt x="0" y="0"/>
                    </a:lnTo>
                    <a:close/>
                    <a:moveTo>
                      <a:pt x="48" y="97"/>
                    </a:moveTo>
                    <a:lnTo>
                      <a:pt x="68" y="97"/>
                    </a:lnTo>
                    <a:lnTo>
                      <a:pt x="68" y="0"/>
                    </a:lnTo>
                    <a:lnTo>
                      <a:pt x="48" y="0"/>
                    </a:lnTo>
                    <a:lnTo>
                      <a:pt x="48" y="97"/>
                    </a:lnTo>
                    <a:close/>
                  </a:path>
                </a:pathLst>
              </a:custGeom>
              <a:solidFill>
                <a:schemeClr val="tx1"/>
              </a:solidFill>
              <a:ln>
                <a:noFill/>
              </a:ln>
              <a:extLst/>
            </p:spPr>
            <p:txBody>
              <a:bodyPr vert="horz" wrap="square" lIns="95135" tIns="47566" rIns="95135" bIns="4756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grpSp>
      </p:grpSp>
      <p:grpSp>
        <p:nvGrpSpPr>
          <p:cNvPr id="52" name="Group 51">
            <a:extLst>
              <a:ext uri="{FF2B5EF4-FFF2-40B4-BE49-F238E27FC236}">
                <a16:creationId xmlns:a16="http://schemas.microsoft.com/office/drawing/2014/main" id="{85C7B2F0-B461-4C36-BFBE-097BB2D11B4D}"/>
              </a:ext>
            </a:extLst>
          </p:cNvPr>
          <p:cNvGrpSpPr/>
          <p:nvPr/>
        </p:nvGrpSpPr>
        <p:grpSpPr>
          <a:xfrm>
            <a:off x="2096561" y="4372663"/>
            <a:ext cx="2751141" cy="2268237"/>
            <a:chOff x="6095878" y="2056607"/>
            <a:chExt cx="2697480" cy="2452875"/>
          </a:xfrm>
          <a:solidFill>
            <a:schemeClr val="bg2">
              <a:lumMod val="60000"/>
              <a:lumOff val="40000"/>
            </a:schemeClr>
          </a:solidFill>
        </p:grpSpPr>
        <p:sp>
          <p:nvSpPr>
            <p:cNvPr id="53" name="Rectangle 52">
              <a:extLst>
                <a:ext uri="{FF2B5EF4-FFF2-40B4-BE49-F238E27FC236}">
                  <a16:creationId xmlns:a16="http://schemas.microsoft.com/office/drawing/2014/main" id="{080A33D8-5C25-4509-91AD-010DDBAA2529}"/>
                </a:ext>
              </a:extLst>
            </p:cNvPr>
            <p:cNvSpPr/>
            <p:nvPr/>
          </p:nvSpPr>
          <p:spPr bwMode="auto">
            <a:xfrm>
              <a:off x="6095878" y="2056607"/>
              <a:ext cx="2697480" cy="24528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spcBef>
                  <a:spcPct val="0"/>
                </a:spcBef>
                <a:spcAft>
                  <a:spcPct val="0"/>
                </a:spcAft>
              </a:pPr>
              <a:r>
                <a:rPr lang="en-US" dirty="0">
                  <a:solidFill>
                    <a:schemeClr val="tx1">
                      <a:lumMod val="75000"/>
                    </a:schemeClr>
                  </a:solidFill>
                  <a:ea typeface="Segoe UI" pitchFamily="34" charset="0"/>
                  <a:cs typeface="Segoe UI" pitchFamily="34" charset="0"/>
                </a:rPr>
                <a:t>Imposes structure on semi-structured data</a:t>
              </a: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dirty="0">
                <a:solidFill>
                  <a:schemeClr val="tx1">
                    <a:lumMod val="75000"/>
                  </a:schemeClr>
                </a:solidFill>
                <a:ea typeface="Segoe UI" pitchFamily="34" charset="0"/>
                <a:cs typeface="Segoe UI" pitchFamily="34" charset="0"/>
              </a:endParaRPr>
            </a:p>
            <a:p>
              <a:pPr defTabSz="951063" fontAlgn="base">
                <a:spcBef>
                  <a:spcPct val="0"/>
                </a:spcBef>
                <a:spcAft>
                  <a:spcPct val="0"/>
                </a:spcAft>
              </a:pPr>
              <a:endParaRPr lang="en-US" i="1" dirty="0">
                <a:solidFill>
                  <a:schemeClr val="tx1">
                    <a:lumMod val="75000"/>
                  </a:schemeClr>
                </a:solidFill>
                <a:ea typeface="Segoe UI" pitchFamily="34" charset="0"/>
                <a:cs typeface="Segoe UI" pitchFamily="34" charset="0"/>
              </a:endParaRPr>
            </a:p>
            <a:p>
              <a:pPr algn="ctr" defTabSz="951063" fontAlgn="base">
                <a:spcBef>
                  <a:spcPct val="0"/>
                </a:spcBef>
                <a:spcAft>
                  <a:spcPct val="0"/>
                </a:spcAft>
              </a:pPr>
              <a:r>
                <a:rPr lang="en-US" i="1" dirty="0">
                  <a:solidFill>
                    <a:schemeClr val="tx1">
                      <a:lumMod val="75000"/>
                    </a:schemeClr>
                  </a:solidFill>
                  <a:ea typeface="Segoe UI" pitchFamily="34" charset="0"/>
                  <a:cs typeface="Segoe UI" pitchFamily="34" charset="0"/>
                </a:rPr>
                <a:t>Define external tables over data</a:t>
              </a:r>
            </a:p>
          </p:txBody>
        </p:sp>
        <p:sp>
          <p:nvSpPr>
            <p:cNvPr id="54" name="Freeform 15">
              <a:extLst>
                <a:ext uri="{FF2B5EF4-FFF2-40B4-BE49-F238E27FC236}">
                  <a16:creationId xmlns:a16="http://schemas.microsoft.com/office/drawing/2014/main" id="{9FC12E5A-AF80-40DA-AAE3-538FDE0B1E0B}"/>
                </a:ext>
              </a:extLst>
            </p:cNvPr>
            <p:cNvSpPr>
              <a:spLocks noChangeAspect="1" noEditPoints="1"/>
            </p:cNvSpPr>
            <p:nvPr/>
          </p:nvSpPr>
          <p:spPr bwMode="black">
            <a:xfrm>
              <a:off x="7118279" y="2939088"/>
              <a:ext cx="627993" cy="62799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19" tIns="149214" rIns="186519" bIns="14921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3"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sp>
        <p:nvSpPr>
          <p:cNvPr id="55" name="Title 1">
            <a:extLst>
              <a:ext uri="{FF2B5EF4-FFF2-40B4-BE49-F238E27FC236}">
                <a16:creationId xmlns:a16="http://schemas.microsoft.com/office/drawing/2014/main" id="{FFC1E0E5-2AD6-448C-9628-CCDFA4CB78BC}"/>
              </a:ext>
            </a:extLst>
          </p:cNvPr>
          <p:cNvSpPr txBox="1">
            <a:spLocks/>
          </p:cNvSpPr>
          <p:nvPr/>
        </p:nvSpPr>
        <p:spPr>
          <a:xfrm>
            <a:off x="238003" y="3396268"/>
            <a:ext cx="11887879" cy="917562"/>
          </a:xfrm>
          <a:prstGeom prst="rect">
            <a:avLst/>
          </a:prstGeom>
        </p:spPr>
        <p:txBody>
          <a:bodyPr vert="horz" wrap="square" lIns="146302" tIns="91439" rIns="146302" bIns="91439" rtlCol="0" anchor="t">
            <a:noAutofit/>
          </a:bodyPr>
          <a:lst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HOW</a:t>
            </a:r>
            <a:r>
              <a:rPr lang="en-US" b="1" dirty="0">
                <a:solidFill>
                  <a:schemeClr val="tx1"/>
                </a:solidFill>
              </a:rPr>
              <a:t> </a:t>
            </a:r>
            <a:r>
              <a:rPr lang="en-US" dirty="0">
                <a:solidFill>
                  <a:schemeClr val="tx1"/>
                </a:solidFill>
              </a:rPr>
              <a:t>does it do it?</a:t>
            </a:r>
          </a:p>
        </p:txBody>
      </p:sp>
    </p:spTree>
    <p:extLst>
      <p:ext uri="{BB962C8B-B14F-4D97-AF65-F5344CB8AC3E}">
        <p14:creationId xmlns:p14="http://schemas.microsoft.com/office/powerpoint/2010/main" val="163520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Parallel Load</a:t>
            </a:r>
          </a:p>
        </p:txBody>
      </p:sp>
      <p:grpSp>
        <p:nvGrpSpPr>
          <p:cNvPr id="3" name="Group 2"/>
          <p:cNvGrpSpPr/>
          <p:nvPr/>
        </p:nvGrpSpPr>
        <p:grpSpPr>
          <a:xfrm>
            <a:off x="4706604" y="1213173"/>
            <a:ext cx="2879591" cy="1583775"/>
            <a:chOff x="6794301" y="1212849"/>
            <a:chExt cx="2880000" cy="1584000"/>
          </a:xfrm>
          <a:solidFill>
            <a:schemeClr val="tx2">
              <a:lumMod val="50000"/>
            </a:schemeClr>
          </a:solidFill>
        </p:grpSpPr>
        <p:sp>
          <p:nvSpPr>
            <p:cNvPr id="4" name="Rectangle 3"/>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5" name="Rectangle 4"/>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6" name="Rectangle 5"/>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7" name="Group 6"/>
          <p:cNvGrpSpPr/>
          <p:nvPr/>
        </p:nvGrpSpPr>
        <p:grpSpPr>
          <a:xfrm>
            <a:off x="4706604" y="2922506"/>
            <a:ext cx="2879591" cy="1583775"/>
            <a:chOff x="6794301" y="1212849"/>
            <a:chExt cx="2880000" cy="1584000"/>
          </a:xfrm>
          <a:solidFill>
            <a:schemeClr val="tx2">
              <a:lumMod val="50000"/>
            </a:schemeClr>
          </a:solidFill>
        </p:grpSpPr>
        <p:sp>
          <p:nvSpPr>
            <p:cNvPr id="8" name="Rectangle 7"/>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9" name="Rectangle 8"/>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0" name="Rectangle 9"/>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grpSp>
        <p:nvGrpSpPr>
          <p:cNvPr id="11" name="Group 10"/>
          <p:cNvGrpSpPr/>
          <p:nvPr/>
        </p:nvGrpSpPr>
        <p:grpSpPr>
          <a:xfrm>
            <a:off x="4706604" y="4631838"/>
            <a:ext cx="2879591" cy="1583775"/>
            <a:chOff x="6794301" y="1212849"/>
            <a:chExt cx="2880000" cy="1584000"/>
          </a:xfrm>
          <a:solidFill>
            <a:schemeClr val="tx2">
              <a:lumMod val="50000"/>
            </a:schemeClr>
          </a:solidFill>
        </p:grpSpPr>
        <p:sp>
          <p:nvSpPr>
            <p:cNvPr id="12" name="Rectangle 11"/>
            <p:cNvSpPr/>
            <p:nvPr/>
          </p:nvSpPr>
          <p:spPr bwMode="auto">
            <a:xfrm>
              <a:off x="6794301" y="1212849"/>
              <a:ext cx="2880000" cy="1584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Compute Node</a:t>
              </a:r>
            </a:p>
          </p:txBody>
        </p:sp>
        <p:sp>
          <p:nvSpPr>
            <p:cNvPr id="13" name="Rectangle 12"/>
            <p:cNvSpPr/>
            <p:nvPr/>
          </p:nvSpPr>
          <p:spPr bwMode="auto">
            <a:xfrm>
              <a:off x="6794301" y="1752849"/>
              <a:ext cx="2880000" cy="540000"/>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sp>
          <p:nvSpPr>
            <p:cNvPr id="14" name="Rectangle 13"/>
            <p:cNvSpPr/>
            <p:nvPr/>
          </p:nvSpPr>
          <p:spPr bwMode="auto">
            <a:xfrm>
              <a:off x="7823837" y="1842849"/>
              <a:ext cx="1850464" cy="360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Bridge</a:t>
              </a:r>
            </a:p>
          </p:txBody>
        </p:sp>
      </p:grpSp>
      <p:sp>
        <p:nvSpPr>
          <p:cNvPr id="15" name="Rectangle 14"/>
          <p:cNvSpPr/>
          <p:nvPr/>
        </p:nvSpPr>
        <p:spPr bwMode="auto">
          <a:xfrm>
            <a:off x="1657805" y="2917589"/>
            <a:ext cx="2375663" cy="1583775"/>
          </a:xfrm>
          <a:prstGeom prst="rect">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Control Node</a:t>
            </a:r>
          </a:p>
        </p:txBody>
      </p:sp>
      <p:sp>
        <p:nvSpPr>
          <p:cNvPr id="16" name="Rectangle 15"/>
          <p:cNvSpPr/>
          <p:nvPr/>
        </p:nvSpPr>
        <p:spPr bwMode="auto">
          <a:xfrm>
            <a:off x="1657805" y="3457512"/>
            <a:ext cx="2375663" cy="53992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391" fontAlgn="base">
              <a:lnSpc>
                <a:spcPct val="90000"/>
              </a:lnSpc>
              <a:spcBef>
                <a:spcPct val="0"/>
              </a:spcBef>
              <a:spcAft>
                <a:spcPct val="0"/>
              </a:spcAft>
            </a:pPr>
            <a:r>
              <a:rPr lang="en-GB" sz="2400" dirty="0">
                <a:solidFill>
                  <a:schemeClr val="tx1"/>
                </a:solidFill>
                <a:ea typeface="Segoe UI" pitchFamily="34" charset="0"/>
                <a:cs typeface="Segoe UI" pitchFamily="34" charset="0"/>
              </a:rPr>
              <a:t>DMS</a:t>
            </a:r>
          </a:p>
        </p:txBody>
      </p:sp>
      <p:cxnSp>
        <p:nvCxnSpPr>
          <p:cNvPr id="17" name="Elbow Connector 16"/>
          <p:cNvCxnSpPr>
            <a:stCxn id="16" idx="3"/>
            <a:endCxn id="5" idx="1"/>
          </p:cNvCxnSpPr>
          <p:nvPr/>
        </p:nvCxnSpPr>
        <p:spPr>
          <a:xfrm flipV="1">
            <a:off x="4033467" y="2023060"/>
            <a:ext cx="673137" cy="1704415"/>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6" idx="3"/>
            <a:endCxn id="9" idx="1"/>
          </p:cNvCxnSpPr>
          <p:nvPr/>
        </p:nvCxnSpPr>
        <p:spPr>
          <a:xfrm>
            <a:off x="4033467" y="3727475"/>
            <a:ext cx="673137" cy="4917"/>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6" idx="3"/>
            <a:endCxn id="13" idx="1"/>
          </p:cNvCxnSpPr>
          <p:nvPr/>
        </p:nvCxnSpPr>
        <p:spPr>
          <a:xfrm>
            <a:off x="4033467" y="3727474"/>
            <a:ext cx="673137" cy="1714250"/>
          </a:xfrm>
          <a:prstGeom prst="bentConnector3">
            <a:avLst>
              <a:gd name="adj1" fmla="val 5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9003697" y="1213173"/>
            <a:ext cx="1799745" cy="5003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4" tIns="146283" rIns="182854" bIns="146283" numCol="1" spcCol="0" rtlCol="0" fromWordArt="0" anchor="b" anchorCtr="0" forceAA="0" compatLnSpc="1">
            <a:prstTxWarp prst="textNoShape">
              <a:avLst/>
            </a:prstTxWarp>
            <a:noAutofit/>
          </a:bodyPr>
          <a:lstStyle/>
          <a:p>
            <a:pPr algn="ctr" defTabSz="932391" fontAlgn="base">
              <a:lnSpc>
                <a:spcPct val="90000"/>
              </a:lnSpc>
              <a:spcBef>
                <a:spcPct val="0"/>
              </a:spcBef>
              <a:spcAft>
                <a:spcPct val="0"/>
              </a:spcAft>
            </a:pPr>
            <a:r>
              <a:rPr lang="en-GB" sz="2400" dirty="0">
                <a:gradFill>
                  <a:gsLst>
                    <a:gs pos="0">
                      <a:srgbClr val="FFFFFF"/>
                    </a:gs>
                    <a:gs pos="100000">
                      <a:srgbClr val="FFFFFF"/>
                    </a:gs>
                  </a:gsLst>
                  <a:lin ang="5400000" scaled="0"/>
                </a:gradFill>
                <a:ea typeface="Segoe UI" pitchFamily="34" charset="0"/>
                <a:cs typeface="Segoe UI" pitchFamily="34" charset="0"/>
              </a:rPr>
              <a:t>Azure Storage Blob (ASB)</a:t>
            </a:r>
          </a:p>
        </p:txBody>
      </p:sp>
      <p:grpSp>
        <p:nvGrpSpPr>
          <p:cNvPr id="49" name="Group 48"/>
          <p:cNvGrpSpPr/>
          <p:nvPr/>
        </p:nvGrpSpPr>
        <p:grpSpPr>
          <a:xfrm>
            <a:off x="9228409" y="1319037"/>
            <a:ext cx="652565" cy="4790717"/>
            <a:chOff x="8000778" y="1302849"/>
            <a:chExt cx="652658" cy="4791397"/>
          </a:xfrm>
          <a:solidFill>
            <a:schemeClr val="tx1"/>
          </a:solidFill>
        </p:grpSpPr>
        <p:sp>
          <p:nvSpPr>
            <p:cNvPr id="24" name="Freeform 23"/>
            <p:cNvSpPr>
              <a:spLocks noEditPoints="1"/>
            </p:cNvSpPr>
            <p:nvPr/>
          </p:nvSpPr>
          <p:spPr bwMode="auto">
            <a:xfrm>
              <a:off x="8000778" y="4559965"/>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0" name="Freeform 29"/>
            <p:cNvSpPr>
              <a:spLocks noEditPoints="1"/>
            </p:cNvSpPr>
            <p:nvPr/>
          </p:nvSpPr>
          <p:spPr bwMode="auto">
            <a:xfrm>
              <a:off x="8000778" y="374568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36" name="Freeform 35"/>
            <p:cNvSpPr>
              <a:spLocks noEditPoints="1"/>
            </p:cNvSpPr>
            <p:nvPr/>
          </p:nvSpPr>
          <p:spPr bwMode="auto">
            <a:xfrm>
              <a:off x="8005436" y="2931407"/>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2" name="Freeform 41"/>
            <p:cNvSpPr>
              <a:spLocks noEditPoints="1"/>
            </p:cNvSpPr>
            <p:nvPr/>
          </p:nvSpPr>
          <p:spPr bwMode="auto">
            <a:xfrm>
              <a:off x="8000778" y="2117128"/>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7" name="Freeform 46"/>
            <p:cNvSpPr>
              <a:spLocks noEditPoints="1"/>
            </p:cNvSpPr>
            <p:nvPr/>
          </p:nvSpPr>
          <p:spPr bwMode="auto">
            <a:xfrm>
              <a:off x="8000778" y="1302849"/>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sp>
          <p:nvSpPr>
            <p:cNvPr id="48" name="Freeform 47"/>
            <p:cNvSpPr>
              <a:spLocks noEditPoints="1"/>
            </p:cNvSpPr>
            <p:nvPr/>
          </p:nvSpPr>
          <p:spPr bwMode="auto">
            <a:xfrm>
              <a:off x="8000778" y="5374246"/>
              <a:ext cx="648000" cy="7200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grpFill/>
            <a:ln>
              <a:noFill/>
            </a:ln>
            <a:extLst/>
          </p:spPr>
          <p:txBody>
            <a:bodyPr vert="horz" wrap="square" lIns="91427" tIns="45713" rIns="91427" bIns="45713" numCol="1" anchor="t" anchorCtr="0" compatLnSpc="1">
              <a:prstTxWarp prst="textNoShape">
                <a:avLst/>
              </a:prstTxWarp>
            </a:bodyPr>
            <a:lstStyle/>
            <a:p>
              <a:pPr defTabSz="914104"/>
              <a:endParaRPr lang="en-US" sz="1700" dirty="0">
                <a:solidFill>
                  <a:srgbClr val="000000"/>
                </a:solidFill>
              </a:endParaRPr>
            </a:p>
          </p:txBody>
        </p:sp>
      </p:grpSp>
      <p:cxnSp>
        <p:nvCxnSpPr>
          <p:cNvPr id="52" name="Straight Connector 51"/>
          <p:cNvCxnSpPr>
            <a:stCxn id="6" idx="3"/>
            <a:endCxn id="48" idx="0"/>
          </p:cNvCxnSpPr>
          <p:nvPr/>
        </p:nvCxnSpPr>
        <p:spPr>
          <a:xfrm>
            <a:off x="7586195" y="2023059"/>
            <a:ext cx="1769561" cy="3552137"/>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6" idx="3"/>
            <a:endCxn id="24" idx="3"/>
          </p:cNvCxnSpPr>
          <p:nvPr/>
        </p:nvCxnSpPr>
        <p:spPr>
          <a:xfrm>
            <a:off x="7586195" y="2023059"/>
            <a:ext cx="1769561" cy="276333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 idx="3"/>
            <a:endCxn id="30" idx="0"/>
          </p:cNvCxnSpPr>
          <p:nvPr/>
        </p:nvCxnSpPr>
        <p:spPr>
          <a:xfrm>
            <a:off x="7586195" y="2023058"/>
            <a:ext cx="1769561" cy="1923806"/>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6" idx="3"/>
            <a:endCxn id="36" idx="0"/>
          </p:cNvCxnSpPr>
          <p:nvPr/>
        </p:nvCxnSpPr>
        <p:spPr>
          <a:xfrm>
            <a:off x="7586196" y="2023059"/>
            <a:ext cx="1774218" cy="1109643"/>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6" idx="3"/>
            <a:endCxn id="42" idx="0"/>
          </p:cNvCxnSpPr>
          <p:nvPr/>
        </p:nvCxnSpPr>
        <p:spPr>
          <a:xfrm>
            <a:off x="7586195" y="2023058"/>
            <a:ext cx="1769561" cy="295479"/>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6" idx="3"/>
            <a:endCxn id="47" idx="0"/>
          </p:cNvCxnSpPr>
          <p:nvPr/>
        </p:nvCxnSpPr>
        <p:spPr>
          <a:xfrm flipV="1">
            <a:off x="7586195" y="1504375"/>
            <a:ext cx="1769561" cy="518684"/>
          </a:xfrm>
          <a:prstGeom prst="line">
            <a:avLst/>
          </a:prstGeom>
          <a:ln w="285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0" idx="3"/>
            <a:endCxn id="47" idx="13"/>
          </p:cNvCxnSpPr>
          <p:nvPr/>
        </p:nvCxnSpPr>
        <p:spPr>
          <a:xfrm flipV="1">
            <a:off x="7586195" y="1672157"/>
            <a:ext cx="1769561" cy="206023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0" idx="3"/>
          </p:cNvCxnSpPr>
          <p:nvPr/>
        </p:nvCxnSpPr>
        <p:spPr>
          <a:xfrm flipV="1">
            <a:off x="7586195" y="2505696"/>
            <a:ext cx="1769561" cy="1226696"/>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10" idx="3"/>
            <a:endCxn id="36" idx="13"/>
          </p:cNvCxnSpPr>
          <p:nvPr/>
        </p:nvCxnSpPr>
        <p:spPr>
          <a:xfrm flipV="1">
            <a:off x="7586196" y="3300483"/>
            <a:ext cx="1774218" cy="431908"/>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0" idx="3"/>
            <a:endCxn id="30" idx="13"/>
          </p:cNvCxnSpPr>
          <p:nvPr/>
        </p:nvCxnSpPr>
        <p:spPr>
          <a:xfrm>
            <a:off x="7586195" y="3732392"/>
            <a:ext cx="1769561" cy="38225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0" idx="3"/>
            <a:endCxn id="24" idx="13"/>
          </p:cNvCxnSpPr>
          <p:nvPr/>
        </p:nvCxnSpPr>
        <p:spPr>
          <a:xfrm>
            <a:off x="7586195" y="3732391"/>
            <a:ext cx="1769561" cy="1196419"/>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10" idx="3"/>
            <a:endCxn id="48" idx="13"/>
          </p:cNvCxnSpPr>
          <p:nvPr/>
        </p:nvCxnSpPr>
        <p:spPr>
          <a:xfrm>
            <a:off x="7586195" y="3732392"/>
            <a:ext cx="1769561" cy="2010584"/>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4" idx="3"/>
            <a:endCxn id="48" idx="15"/>
          </p:cNvCxnSpPr>
          <p:nvPr/>
        </p:nvCxnSpPr>
        <p:spPr>
          <a:xfrm>
            <a:off x="7586195" y="5441723"/>
            <a:ext cx="1769561" cy="40855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4" idx="3"/>
            <a:endCxn id="24" idx="15"/>
          </p:cNvCxnSpPr>
          <p:nvPr/>
        </p:nvCxnSpPr>
        <p:spPr>
          <a:xfrm flipV="1">
            <a:off x="7586195" y="5036113"/>
            <a:ext cx="1769561" cy="40561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4" idx="3"/>
            <a:endCxn id="30" idx="18"/>
          </p:cNvCxnSpPr>
          <p:nvPr/>
        </p:nvCxnSpPr>
        <p:spPr>
          <a:xfrm flipV="1">
            <a:off x="7586195" y="4196586"/>
            <a:ext cx="1769561" cy="1245138"/>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4" idx="3"/>
            <a:endCxn id="36" idx="18"/>
          </p:cNvCxnSpPr>
          <p:nvPr/>
        </p:nvCxnSpPr>
        <p:spPr>
          <a:xfrm flipV="1">
            <a:off x="7586196" y="3382423"/>
            <a:ext cx="1774218" cy="2059301"/>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14" idx="3"/>
            <a:endCxn id="42" idx="18"/>
          </p:cNvCxnSpPr>
          <p:nvPr/>
        </p:nvCxnSpPr>
        <p:spPr>
          <a:xfrm flipV="1">
            <a:off x="7586195" y="2568260"/>
            <a:ext cx="1769561" cy="2873465"/>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4" idx="3"/>
            <a:endCxn id="47" idx="18"/>
          </p:cNvCxnSpPr>
          <p:nvPr/>
        </p:nvCxnSpPr>
        <p:spPr>
          <a:xfrm flipV="1">
            <a:off x="7586195" y="1754097"/>
            <a:ext cx="1769561" cy="3687627"/>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a:biLevel thresh="25000"/>
          </a:blip>
          <a:stretch>
            <a:fillRect/>
          </a:stretch>
        </p:blipFill>
        <p:spPr>
          <a:xfrm>
            <a:off x="3554319" y="4042967"/>
            <a:ext cx="412863" cy="412863"/>
          </a:xfrm>
          <a:prstGeom prst="rect">
            <a:avLst/>
          </a:prstGeom>
        </p:spPr>
      </p:pic>
      <p:pic>
        <p:nvPicPr>
          <p:cNvPr id="50" name="Picture 49"/>
          <p:cNvPicPr>
            <a:picLocks noChangeAspect="1"/>
          </p:cNvPicPr>
          <p:nvPr/>
        </p:nvPicPr>
        <p:blipFill>
          <a:blip r:embed="rId3">
            <a:biLevel thresh="25000"/>
          </a:blip>
          <a:stretch>
            <a:fillRect/>
          </a:stretch>
        </p:blipFill>
        <p:spPr>
          <a:xfrm>
            <a:off x="7082211" y="5762144"/>
            <a:ext cx="412863" cy="412863"/>
          </a:xfrm>
          <a:prstGeom prst="rect">
            <a:avLst/>
          </a:prstGeom>
        </p:spPr>
      </p:pic>
      <p:pic>
        <p:nvPicPr>
          <p:cNvPr id="51" name="Picture 50"/>
          <p:cNvPicPr>
            <a:picLocks noChangeAspect="1"/>
          </p:cNvPicPr>
          <p:nvPr/>
        </p:nvPicPr>
        <p:blipFill>
          <a:blip r:embed="rId3">
            <a:biLevel thresh="25000"/>
          </a:blip>
          <a:stretch>
            <a:fillRect/>
          </a:stretch>
        </p:blipFill>
        <p:spPr>
          <a:xfrm>
            <a:off x="7082211" y="4052678"/>
            <a:ext cx="412863" cy="412863"/>
          </a:xfrm>
          <a:prstGeom prst="rect">
            <a:avLst/>
          </a:prstGeom>
        </p:spPr>
      </p:pic>
      <p:pic>
        <p:nvPicPr>
          <p:cNvPr id="54" name="Picture 53"/>
          <p:cNvPicPr>
            <a:picLocks noChangeAspect="1"/>
          </p:cNvPicPr>
          <p:nvPr/>
        </p:nvPicPr>
        <p:blipFill>
          <a:blip r:embed="rId3">
            <a:biLevel thresh="25000"/>
          </a:blip>
          <a:stretch>
            <a:fillRect/>
          </a:stretch>
        </p:blipFill>
        <p:spPr>
          <a:xfrm>
            <a:off x="7082211" y="2335310"/>
            <a:ext cx="412863" cy="412863"/>
          </a:xfrm>
          <a:prstGeom prst="rect">
            <a:avLst/>
          </a:prstGeom>
        </p:spPr>
      </p:pic>
    </p:spTree>
    <p:extLst>
      <p:ext uri="{BB962C8B-B14F-4D97-AF65-F5344CB8AC3E}">
        <p14:creationId xmlns:p14="http://schemas.microsoft.com/office/powerpoint/2010/main" val="198891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down)">
                                      <p:cBhvr>
                                        <p:cTn id="7" dur="500"/>
                                        <p:tgtEl>
                                          <p:spTgt spid="52"/>
                                        </p:tgtEl>
                                      </p:cBhvr>
                                    </p:animEffect>
                                  </p:childTnLst>
                                </p:cTn>
                              </p:par>
                              <p:par>
                                <p:cTn id="8" presetID="22" presetClass="entr" presetSubtype="4"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500"/>
                                        <p:tgtEl>
                                          <p:spTgt spid="58"/>
                                        </p:tgtEl>
                                      </p:cBhvr>
                                    </p:animEffect>
                                  </p:childTnLst>
                                </p:cTn>
                              </p:par>
                              <p:par>
                                <p:cTn id="14" presetID="22" presetClass="entr" presetSubtype="4"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down)">
                                      <p:cBhvr>
                                        <p:cTn id="16" dur="500"/>
                                        <p:tgtEl>
                                          <p:spTgt spid="61"/>
                                        </p:tgtEl>
                                      </p:cBhvr>
                                    </p:animEffect>
                                  </p:childTnLst>
                                </p:cTn>
                              </p:par>
                              <p:par>
                                <p:cTn id="17" presetID="22" presetClass="entr" presetSubtype="4"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wipe(down)">
                                      <p:cBhvr>
                                        <p:cTn id="19" dur="500"/>
                                        <p:tgtEl>
                                          <p:spTgt spid="64"/>
                                        </p:tgtEl>
                                      </p:cBhvr>
                                    </p:animEffect>
                                  </p:childTnLst>
                                </p:cTn>
                              </p:par>
                              <p:par>
                                <p:cTn id="20" presetID="22" presetClass="entr" presetSubtype="4"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down)">
                                      <p:cBhvr>
                                        <p:cTn id="22" dur="500"/>
                                        <p:tgtEl>
                                          <p:spTgt spid="67"/>
                                        </p:tgtEl>
                                      </p:cBhvr>
                                    </p:animEffect>
                                  </p:childTnLst>
                                </p:cTn>
                              </p:par>
                              <p:par>
                                <p:cTn id="23" presetID="22" presetClass="entr" presetSubtype="4"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wipe(down)">
                                      <p:cBhvr>
                                        <p:cTn id="25" dur="500"/>
                                        <p:tgtEl>
                                          <p:spTgt spid="70"/>
                                        </p:tgtEl>
                                      </p:cBhvr>
                                    </p:animEffect>
                                  </p:childTnLst>
                                </p:cTn>
                              </p:par>
                              <p:par>
                                <p:cTn id="26" presetID="22" presetClass="entr" presetSubtype="4"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down)">
                                      <p:cBhvr>
                                        <p:cTn id="28" dur="500"/>
                                        <p:tgtEl>
                                          <p:spTgt spid="73"/>
                                        </p:tgtEl>
                                      </p:cBhvr>
                                    </p:animEffect>
                                  </p:childTnLst>
                                </p:cTn>
                              </p:par>
                              <p:par>
                                <p:cTn id="29" presetID="22" presetClass="entr" presetSubtype="4"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wipe(down)">
                                      <p:cBhvr>
                                        <p:cTn id="31" dur="500"/>
                                        <p:tgtEl>
                                          <p:spTgt spid="76"/>
                                        </p:tgtEl>
                                      </p:cBhvr>
                                    </p:animEffect>
                                  </p:childTnLst>
                                </p:cTn>
                              </p:par>
                              <p:par>
                                <p:cTn id="32" presetID="22" presetClass="entr" presetSubtype="4" fill="hold" nodeType="with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500"/>
                                        <p:tgtEl>
                                          <p:spTgt spid="79"/>
                                        </p:tgtEl>
                                      </p:cBhvr>
                                    </p:animEffect>
                                  </p:childTnLst>
                                </p:cTn>
                              </p:par>
                              <p:par>
                                <p:cTn id="35" presetID="22" presetClass="entr" presetSubtype="4"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down)">
                                      <p:cBhvr>
                                        <p:cTn id="37" dur="500"/>
                                        <p:tgtEl>
                                          <p:spTgt spid="86"/>
                                        </p:tgtEl>
                                      </p:cBhvr>
                                    </p:animEffect>
                                  </p:childTnLst>
                                </p:cTn>
                              </p:par>
                              <p:par>
                                <p:cTn id="38" presetID="22" presetClass="entr" presetSubtype="4"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wipe(down)">
                                      <p:cBhvr>
                                        <p:cTn id="40" dur="500"/>
                                        <p:tgtEl>
                                          <p:spTgt spid="89"/>
                                        </p:tgtEl>
                                      </p:cBhvr>
                                    </p:animEffect>
                                  </p:childTnLst>
                                </p:cTn>
                              </p:par>
                              <p:par>
                                <p:cTn id="41" presetID="22" presetClass="entr" presetSubtype="4"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down)">
                                      <p:cBhvr>
                                        <p:cTn id="43" dur="500"/>
                                        <p:tgtEl>
                                          <p:spTgt spid="92"/>
                                        </p:tgtEl>
                                      </p:cBhvr>
                                    </p:animEffect>
                                  </p:childTnLst>
                                </p:cTn>
                              </p:par>
                              <p:par>
                                <p:cTn id="44" presetID="22" presetClass="entr" presetSubtype="4" fill="hold" nodeType="withEffect">
                                  <p:stCondLst>
                                    <p:cond delay="0"/>
                                  </p:stCondLst>
                                  <p:childTnLst>
                                    <p:set>
                                      <p:cBhvr>
                                        <p:cTn id="45" dur="1" fill="hold">
                                          <p:stCondLst>
                                            <p:cond delay="0"/>
                                          </p:stCondLst>
                                        </p:cTn>
                                        <p:tgtEl>
                                          <p:spTgt spid="95"/>
                                        </p:tgtEl>
                                        <p:attrNameLst>
                                          <p:attrName>style.visibility</p:attrName>
                                        </p:attrNameLst>
                                      </p:cBhvr>
                                      <p:to>
                                        <p:strVal val="visible"/>
                                      </p:to>
                                    </p:set>
                                    <p:animEffect transition="in" filter="wipe(down)">
                                      <p:cBhvr>
                                        <p:cTn id="46" dur="500"/>
                                        <p:tgtEl>
                                          <p:spTgt spid="95"/>
                                        </p:tgtEl>
                                      </p:cBhvr>
                                    </p:animEffect>
                                  </p:childTnLst>
                                </p:cTn>
                              </p:par>
                              <p:par>
                                <p:cTn id="47" presetID="22" presetClass="entr" presetSubtype="4"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animEffect transition="in" filter="wipe(down)">
                                      <p:cBhvr>
                                        <p:cTn id="49" dur="500"/>
                                        <p:tgtEl>
                                          <p:spTgt spid="107"/>
                                        </p:tgtEl>
                                      </p:cBhvr>
                                    </p:animEffect>
                                  </p:childTnLst>
                                </p:cTn>
                              </p:par>
                              <p:par>
                                <p:cTn id="50" presetID="22" presetClass="entr" presetSubtype="4" fill="hold" nodeType="withEffect">
                                  <p:stCondLst>
                                    <p:cond delay="0"/>
                                  </p:stCondLst>
                                  <p:childTnLst>
                                    <p:set>
                                      <p:cBhvr>
                                        <p:cTn id="51" dur="1" fill="hold">
                                          <p:stCondLst>
                                            <p:cond delay="0"/>
                                          </p:stCondLst>
                                        </p:cTn>
                                        <p:tgtEl>
                                          <p:spTgt spid="110"/>
                                        </p:tgtEl>
                                        <p:attrNameLst>
                                          <p:attrName>style.visibility</p:attrName>
                                        </p:attrNameLst>
                                      </p:cBhvr>
                                      <p:to>
                                        <p:strVal val="visible"/>
                                      </p:to>
                                    </p:set>
                                    <p:animEffect transition="in" filter="wipe(down)">
                                      <p:cBhvr>
                                        <p:cTn id="52" dur="500"/>
                                        <p:tgtEl>
                                          <p:spTgt spid="110"/>
                                        </p:tgtEl>
                                      </p:cBhvr>
                                    </p:animEffect>
                                  </p:childTnLst>
                                </p:cTn>
                              </p:par>
                              <p:par>
                                <p:cTn id="53" presetID="22" presetClass="entr" presetSubtype="4" fill="hold" nodeType="with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wipe(down)">
                                      <p:cBhvr>
                                        <p:cTn id="55" dur="500"/>
                                        <p:tgtEl>
                                          <p:spTgt spid="113"/>
                                        </p:tgtEl>
                                      </p:cBhvr>
                                    </p:animEffect>
                                  </p:childTnLst>
                                </p:cTn>
                              </p:par>
                              <p:par>
                                <p:cTn id="56" presetID="22" presetClass="entr" presetSubtype="4" fill="hold" nodeType="withEffect">
                                  <p:stCondLst>
                                    <p:cond delay="0"/>
                                  </p:stCondLst>
                                  <p:childTnLst>
                                    <p:set>
                                      <p:cBhvr>
                                        <p:cTn id="57" dur="1" fill="hold">
                                          <p:stCondLst>
                                            <p:cond delay="0"/>
                                          </p:stCondLst>
                                        </p:cTn>
                                        <p:tgtEl>
                                          <p:spTgt spid="116"/>
                                        </p:tgtEl>
                                        <p:attrNameLst>
                                          <p:attrName>style.visibility</p:attrName>
                                        </p:attrNameLst>
                                      </p:cBhvr>
                                      <p:to>
                                        <p:strVal val="visible"/>
                                      </p:to>
                                    </p:set>
                                    <p:animEffect transition="in" filter="wipe(down)">
                                      <p:cBhvr>
                                        <p:cTn id="58"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D31458-0811-4699-93AE-1D1C2D458CD7}"/>
              </a:ext>
            </a:extLst>
          </p:cNvPr>
          <p:cNvSpPr/>
          <p:nvPr/>
        </p:nvSpPr>
        <p:spPr>
          <a:xfrm>
            <a:off x="5780149" y="1142880"/>
            <a:ext cx="6217356" cy="3952831"/>
          </a:xfrm>
          <a:prstGeom prst="rect">
            <a:avLst/>
          </a:prstGeom>
        </p:spPr>
        <p:txBody>
          <a:bodyPr>
            <a:spAutoFit/>
          </a:bodyPr>
          <a:lstStyle/>
          <a:p>
            <a:pPr>
              <a:spcAft>
                <a:spcPts val="1020"/>
              </a:spcAft>
            </a:pPr>
            <a:r>
              <a:rPr lang="en-US" sz="1632">
                <a:solidFill>
                  <a:srgbClr val="008000"/>
                </a:solidFill>
                <a:latin typeface="Consolas" panose="020B0609020204030204" pitchFamily="49" charset="0"/>
              </a:rPr>
              <a:t>-- Create master key to encrypt credential secret</a:t>
            </a:r>
            <a:endParaRPr lang="en-US" sz="1632">
              <a:solidFill>
                <a:srgbClr val="000000"/>
              </a:solidFill>
              <a:latin typeface="Consolas" panose="020B0609020204030204" pitchFamily="49" charset="0"/>
            </a:endParaRPr>
          </a:p>
          <a:p>
            <a:pPr>
              <a:spcAft>
                <a:spcPts val="1020"/>
              </a:spcAft>
            </a:pPr>
            <a:r>
              <a:rPr lang="en-US" sz="1632">
                <a:solidFill>
                  <a:srgbClr val="0000FF"/>
                </a:solidFill>
                <a:latin typeface="Consolas" panose="020B0609020204030204" pitchFamily="49" charset="0"/>
              </a:rPr>
              <a:t>CREATE</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MASTER</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KEY</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ENCRYPTION</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BY</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PASSWORD</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FF0000"/>
                </a:solidFill>
                <a:latin typeface="Consolas" panose="020B0609020204030204" pitchFamily="49" charset="0"/>
              </a:rPr>
              <a:t>'S0me!nfo'</a:t>
            </a:r>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pPr>
              <a:spcAft>
                <a:spcPts val="1020"/>
              </a:spcAft>
            </a:pPr>
            <a:endParaRPr lang="en-US" sz="1632">
              <a:solidFill>
                <a:srgbClr val="000000"/>
              </a:solidFill>
              <a:latin typeface="Consolas" panose="020B0609020204030204" pitchFamily="49" charset="0"/>
            </a:endParaRPr>
          </a:p>
          <a:p>
            <a:pPr>
              <a:spcAft>
                <a:spcPts val="1020"/>
              </a:spcAft>
            </a:pPr>
            <a:r>
              <a:rPr lang="en-US" sz="1632">
                <a:solidFill>
                  <a:srgbClr val="008000"/>
                </a:solidFill>
                <a:latin typeface="Consolas" panose="020B0609020204030204" pitchFamily="49" charset="0"/>
              </a:rPr>
              <a:t>-- Create database scoped credential for Azure Data Lake Store Gen2 (required if not using managed service identity)</a:t>
            </a:r>
            <a:endParaRPr lang="en-US" sz="1632">
              <a:solidFill>
                <a:srgbClr val="000000"/>
              </a:solidFill>
              <a:latin typeface="Consolas" panose="020B0609020204030204" pitchFamily="49" charset="0"/>
            </a:endParaRPr>
          </a:p>
          <a:p>
            <a:pPr>
              <a:spcAft>
                <a:spcPts val="1020"/>
              </a:spcAft>
            </a:pPr>
            <a:r>
              <a:rPr lang="en-US" sz="1632">
                <a:solidFill>
                  <a:srgbClr val="0000FF"/>
                </a:solidFill>
                <a:latin typeface="Consolas" panose="020B0609020204030204" pitchFamily="49" charset="0"/>
              </a:rPr>
              <a:t>CREATE</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DATABASE</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SCOPED</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CREDENTIAL</a:t>
            </a:r>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AzureStorageCredential</a:t>
            </a:r>
            <a:endParaRPr lang="en-US" sz="1632">
              <a:solidFill>
                <a:srgbClr val="000000"/>
              </a:solidFill>
              <a:latin typeface="Consolas" panose="020B0609020204030204" pitchFamily="49" charset="0"/>
            </a:endParaRPr>
          </a:p>
          <a:p>
            <a:pPr>
              <a:spcAft>
                <a:spcPts val="1020"/>
              </a:spcAft>
            </a:pPr>
            <a:r>
              <a:rPr lang="en-US" sz="1632">
                <a:solidFill>
                  <a:srgbClr val="0000FF"/>
                </a:solidFill>
                <a:latin typeface="Consolas" panose="020B0609020204030204" pitchFamily="49" charset="0"/>
              </a:rPr>
              <a:t>WITH</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IDENTITY</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FF0000"/>
                </a:solidFill>
                <a:latin typeface="Consolas" panose="020B0609020204030204" pitchFamily="49" charset="0"/>
              </a:rPr>
              <a:t>'user'</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Secret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FF0000"/>
                </a:solidFill>
                <a:latin typeface="Consolas" panose="020B0609020204030204" pitchFamily="49" charset="0"/>
              </a:rPr>
              <a:t>'&lt;</a:t>
            </a:r>
            <a:r>
              <a:rPr lang="en-US" sz="1632" err="1">
                <a:solidFill>
                  <a:srgbClr val="FF0000"/>
                </a:solidFill>
                <a:latin typeface="Consolas" panose="020B0609020204030204" pitchFamily="49" charset="0"/>
              </a:rPr>
              <a:t>storage_account_key</a:t>
            </a:r>
            <a:r>
              <a:rPr lang="en-US" sz="1632">
                <a:solidFill>
                  <a:srgbClr val="FF0000"/>
                </a:solidFill>
                <a:latin typeface="Consolas" panose="020B0609020204030204" pitchFamily="49" charset="0"/>
              </a:rPr>
              <a:t>&gt;’</a:t>
            </a:r>
            <a:r>
              <a:rPr lang="en-US" sz="1632">
                <a:solidFill>
                  <a:srgbClr val="808080"/>
                </a:solidFill>
                <a:latin typeface="Consolas" panose="020B0609020204030204" pitchFamily="49" charset="0"/>
              </a:rPr>
              <a:t>;</a:t>
            </a:r>
          </a:p>
          <a:p>
            <a:pPr>
              <a:spcAft>
                <a:spcPts val="1020"/>
              </a:spcAft>
            </a:pPr>
            <a:endParaRPr lang="en-US" sz="1632"/>
          </a:p>
        </p:txBody>
      </p:sp>
      <p:sp>
        <p:nvSpPr>
          <p:cNvPr id="8" name="Text Placeholder 7">
            <a:extLst>
              <a:ext uri="{FF2B5EF4-FFF2-40B4-BE49-F238E27FC236}">
                <a16:creationId xmlns:a16="http://schemas.microsoft.com/office/drawing/2014/main" id="{57596812-CE8D-4E5F-8847-F4E7B72F0BBF}"/>
              </a:ext>
            </a:extLst>
          </p:cNvPr>
          <p:cNvSpPr>
            <a:spLocks noGrp="1"/>
          </p:cNvSpPr>
          <p:nvPr>
            <p:ph type="body" sz="quarter" idx="10"/>
          </p:nvPr>
        </p:nvSpPr>
        <p:spPr>
          <a:xfrm>
            <a:off x="435795" y="1142881"/>
            <a:ext cx="4115741" cy="1551011"/>
          </a:xfrm>
        </p:spPr>
        <p:txBody>
          <a:bodyPr/>
          <a:lstStyle/>
          <a:p>
            <a:pPr lvl="0"/>
            <a:r>
              <a:rPr lang="en-US">
                <a:solidFill>
                  <a:srgbClr val="0078D4"/>
                </a:solidFill>
              </a:rPr>
              <a:t>Overview</a:t>
            </a:r>
          </a:p>
          <a:p>
            <a:pPr lvl="1"/>
            <a:r>
              <a:rPr lang="en-US"/>
              <a:t>The credentials used for </a:t>
            </a:r>
            <a:r>
              <a:rPr lang="en-US" err="1"/>
              <a:t>Polybase</a:t>
            </a:r>
            <a:r>
              <a:rPr lang="en-US"/>
              <a:t> queries are stored in the data warehouse </a:t>
            </a:r>
          </a:p>
          <a:p>
            <a:pPr lvl="1"/>
            <a:r>
              <a:rPr lang="en-US"/>
              <a:t>Credentials encrypted with a symmetric key entered by the user during setup.</a:t>
            </a:r>
          </a:p>
        </p:txBody>
      </p:sp>
      <p:sp>
        <p:nvSpPr>
          <p:cNvPr id="7" name="Title 6">
            <a:extLst>
              <a:ext uri="{FF2B5EF4-FFF2-40B4-BE49-F238E27FC236}">
                <a16:creationId xmlns:a16="http://schemas.microsoft.com/office/drawing/2014/main" id="{B91F0653-54EB-416D-9692-8871498DA80E}"/>
              </a:ext>
            </a:extLst>
          </p:cNvPr>
          <p:cNvSpPr>
            <a:spLocks noGrp="1"/>
          </p:cNvSpPr>
          <p:nvPr>
            <p:ph type="title"/>
          </p:nvPr>
        </p:nvSpPr>
        <p:spPr/>
        <p:txBody>
          <a:bodyPr/>
          <a:lstStyle/>
          <a:p>
            <a:r>
              <a:rPr lang="en-US" err="1"/>
              <a:t>Polybase</a:t>
            </a:r>
            <a:r>
              <a:rPr lang="en-US"/>
              <a:t> – authentication</a:t>
            </a:r>
          </a:p>
        </p:txBody>
      </p:sp>
    </p:spTree>
    <p:extLst>
      <p:ext uri="{BB962C8B-B14F-4D97-AF65-F5344CB8AC3E}">
        <p14:creationId xmlns:p14="http://schemas.microsoft.com/office/powerpoint/2010/main" val="21744180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D31458-0811-4699-93AE-1D1C2D458CD7}"/>
              </a:ext>
            </a:extLst>
          </p:cNvPr>
          <p:cNvSpPr/>
          <p:nvPr/>
        </p:nvSpPr>
        <p:spPr>
          <a:xfrm>
            <a:off x="5530264" y="1142881"/>
            <a:ext cx="6217356" cy="5697024"/>
          </a:xfrm>
          <a:prstGeom prst="rect">
            <a:avLst/>
          </a:prstGeom>
        </p:spPr>
        <p:txBody>
          <a:bodyPr>
            <a:spAutoFit/>
          </a:bodyPr>
          <a:lstStyle/>
          <a:p>
            <a:r>
              <a:rPr lang="en-US" sz="1428">
                <a:solidFill>
                  <a:srgbClr val="008000"/>
                </a:solidFill>
                <a:latin typeface="Consolas" panose="020B0609020204030204" pitchFamily="49" charset="0"/>
              </a:rPr>
              <a:t>-- Create Azure </a:t>
            </a:r>
            <a:r>
              <a:rPr lang="en-US" sz="1428" err="1">
                <a:solidFill>
                  <a:srgbClr val="008000"/>
                </a:solidFill>
                <a:latin typeface="Consolas" panose="020B0609020204030204" pitchFamily="49" charset="0"/>
              </a:rPr>
              <a:t>DataLake</a:t>
            </a:r>
            <a:r>
              <a:rPr lang="en-US" sz="1428">
                <a:solidFill>
                  <a:srgbClr val="008000"/>
                </a:solidFill>
                <a:latin typeface="Consolas" panose="020B0609020204030204" pitchFamily="49" charset="0"/>
              </a:rPr>
              <a:t> Gen2 Storage reference  </a:t>
            </a:r>
            <a:endParaRPr lang="en-US" sz="1428">
              <a:solidFill>
                <a:srgbClr val="000000"/>
              </a:solidFill>
              <a:latin typeface="Consolas" panose="020B0609020204030204" pitchFamily="49" charset="0"/>
            </a:endParaRPr>
          </a:p>
          <a:p>
            <a:r>
              <a:rPr lang="en-US" sz="1428">
                <a:solidFill>
                  <a:srgbClr val="0000FF"/>
                </a:solidFill>
                <a:latin typeface="Consolas" panose="020B0609020204030204" pitchFamily="49" charset="0"/>
              </a:rPr>
              <a:t>CREATE</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EXTERNAL</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DATA</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SOURCE</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AzureStorage</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with </a:t>
            </a:r>
          </a:p>
          <a:p>
            <a:r>
              <a:rPr lang="en-US" sz="1428">
                <a:solidFill>
                  <a:srgbClr val="808080"/>
                </a:solidFill>
                <a:latin typeface="Consolas" panose="020B0609020204030204" pitchFamily="49" charset="0"/>
              </a:rPr>
              <a:t>(</a:t>
            </a:r>
          </a:p>
          <a:p>
            <a:r>
              <a:rPr lang="en-US" sz="1428">
                <a:solidFill>
                  <a:srgbClr val="0000FF"/>
                </a:solidFill>
                <a:latin typeface="Consolas" panose="020B0609020204030204" pitchFamily="49" charset="0"/>
              </a:rPr>
              <a:t>TYPE</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HADOOP</a:t>
            </a:r>
            <a:r>
              <a:rPr lang="en-US" sz="1428">
                <a:solidFill>
                  <a:srgbClr val="808080"/>
                </a:solidFill>
                <a:latin typeface="Consolas" panose="020B0609020204030204" pitchFamily="49" charset="0"/>
              </a:rPr>
              <a:t>,          </a:t>
            </a:r>
            <a:r>
              <a:rPr lang="fr-FR" sz="1428">
                <a:solidFill>
                  <a:srgbClr val="0000FF"/>
                </a:solidFill>
                <a:latin typeface="Consolas" panose="020B0609020204030204" pitchFamily="49" charset="0"/>
              </a:rPr>
              <a:t>LOCATION</a:t>
            </a:r>
            <a:r>
              <a:rPr lang="fr-FR" sz="1428">
                <a:solidFill>
                  <a:srgbClr val="808080"/>
                </a:solidFill>
                <a:latin typeface="Consolas" panose="020B0609020204030204" pitchFamily="49" charset="0"/>
              </a:rPr>
              <a:t>=</a:t>
            </a:r>
            <a:r>
              <a:rPr lang="fr-FR" sz="1428">
                <a:solidFill>
                  <a:srgbClr val="FF0000"/>
                </a:solidFill>
                <a:latin typeface="Consolas" panose="020B0609020204030204" pitchFamily="49" charset="0"/>
              </a:rPr>
              <a:t>‘</a:t>
            </a:r>
            <a:r>
              <a:rPr lang="fr-FR" sz="1428" err="1">
                <a:solidFill>
                  <a:srgbClr val="FF0000"/>
                </a:solidFill>
                <a:latin typeface="Consolas" panose="020B0609020204030204" pitchFamily="49" charset="0"/>
              </a:rPr>
              <a:t>abfss</a:t>
            </a:r>
            <a:r>
              <a:rPr lang="fr-FR" sz="1428">
                <a:solidFill>
                  <a:srgbClr val="FF0000"/>
                </a:solidFill>
                <a:latin typeface="Consolas" panose="020B0609020204030204" pitchFamily="49" charset="0"/>
              </a:rPr>
              <a:t>://&lt;</a:t>
            </a:r>
            <a:r>
              <a:rPr lang="fr-FR" sz="1428" err="1">
                <a:solidFill>
                  <a:srgbClr val="FF0000"/>
                </a:solidFill>
                <a:latin typeface="Consolas" panose="020B0609020204030204" pitchFamily="49" charset="0"/>
              </a:rPr>
              <a:t>containername</a:t>
            </a:r>
            <a:r>
              <a:rPr lang="fr-FR" sz="1428">
                <a:solidFill>
                  <a:srgbClr val="FF0000"/>
                </a:solidFill>
                <a:latin typeface="Consolas" panose="020B0609020204030204" pitchFamily="49" charset="0"/>
              </a:rPr>
              <a:t>&gt;@&lt;</a:t>
            </a:r>
            <a:r>
              <a:rPr lang="fr-FR" sz="1428" err="1">
                <a:solidFill>
                  <a:srgbClr val="FF0000"/>
                </a:solidFill>
                <a:latin typeface="Consolas" panose="020B0609020204030204" pitchFamily="49" charset="0"/>
              </a:rPr>
              <a:t>storageaccount</a:t>
            </a:r>
            <a:r>
              <a:rPr lang="fr-FR" sz="1428">
                <a:solidFill>
                  <a:srgbClr val="FF0000"/>
                </a:solidFill>
                <a:latin typeface="Consolas" panose="020B0609020204030204" pitchFamily="49" charset="0"/>
              </a:rPr>
              <a:t>&gt;.blob.core.windows.net'</a:t>
            </a:r>
            <a:r>
              <a:rPr lang="fr-FR" sz="1428">
                <a:solidFill>
                  <a:srgbClr val="808080"/>
                </a:solidFill>
                <a:latin typeface="Consolas" panose="020B0609020204030204" pitchFamily="49" charset="0"/>
              </a:rPr>
              <a:t>,</a:t>
            </a:r>
            <a:r>
              <a:rPr lang="fr-FR" sz="1428">
                <a:solidFill>
                  <a:srgbClr val="000000"/>
                </a:solidFill>
                <a:latin typeface="Consolas" panose="020B0609020204030204" pitchFamily="49" charset="0"/>
              </a:rPr>
              <a:t>  </a:t>
            </a:r>
          </a:p>
          <a:p>
            <a:r>
              <a:rPr lang="en-US" sz="1428">
                <a:solidFill>
                  <a:srgbClr val="0000FF"/>
                </a:solidFill>
                <a:latin typeface="Consolas" panose="020B0609020204030204" pitchFamily="49" charset="0"/>
              </a:rPr>
              <a:t>CREDENTIAL</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AzureStorageCredential</a:t>
            </a:r>
            <a:r>
              <a:rPr lang="en-US" sz="1428">
                <a:solidFill>
                  <a:srgbClr val="000000"/>
                </a:solidFill>
                <a:latin typeface="Consolas" panose="020B0609020204030204" pitchFamily="49" charset="0"/>
              </a:rPr>
              <a:t>  </a:t>
            </a:r>
          </a:p>
          <a:p>
            <a:r>
              <a:rPr lang="en-US" sz="1428">
                <a:solidFill>
                  <a:srgbClr val="808080"/>
                </a:solidFill>
                <a:latin typeface="Consolas" panose="020B0609020204030204" pitchFamily="49" charset="0"/>
              </a:rPr>
              <a:t>);</a:t>
            </a:r>
            <a:endParaRPr lang="en-US" sz="1428">
              <a:solidFill>
                <a:srgbClr val="008000"/>
              </a:solidFill>
              <a:latin typeface="Consolas" panose="020B0609020204030204" pitchFamily="49" charset="0"/>
            </a:endParaRPr>
          </a:p>
          <a:p>
            <a:r>
              <a:rPr lang="en-US" sz="1428">
                <a:solidFill>
                  <a:srgbClr val="008000"/>
                </a:solidFill>
                <a:latin typeface="Consolas" panose="020B0609020204030204" pitchFamily="49" charset="0"/>
              </a:rPr>
              <a:t>-- Type of format in Hadoop (CSV, RCFILE , ORC, PARQUET).</a:t>
            </a:r>
            <a:endParaRPr lang="en-US" sz="1428">
              <a:solidFill>
                <a:srgbClr val="000000"/>
              </a:solidFill>
              <a:latin typeface="Consolas" panose="020B0609020204030204" pitchFamily="49" charset="0"/>
            </a:endParaRPr>
          </a:p>
          <a:p>
            <a:r>
              <a:rPr lang="en-US" sz="1428">
                <a:solidFill>
                  <a:srgbClr val="0000FF"/>
                </a:solidFill>
                <a:latin typeface="Consolas" panose="020B0609020204030204" pitchFamily="49" charset="0"/>
              </a:rPr>
              <a:t>CREATE</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EXTERNAL</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FILE</a:t>
            </a:r>
            <a:r>
              <a:rPr lang="en-US" sz="1428">
                <a:solidFill>
                  <a:srgbClr val="000000"/>
                </a:solidFill>
                <a:latin typeface="Consolas" panose="020B0609020204030204" pitchFamily="49" charset="0"/>
              </a:rPr>
              <a:t> </a:t>
            </a:r>
            <a:r>
              <a:rPr lang="en-US" sz="1428">
                <a:solidFill>
                  <a:srgbClr val="FF00FF"/>
                </a:solidFill>
                <a:latin typeface="Consolas" panose="020B0609020204030204" pitchFamily="49" charset="0"/>
              </a:rPr>
              <a:t>FORMAT</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TextFileFormat</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WITH</a:t>
            </a:r>
            <a:r>
              <a:rPr lang="en-US" sz="1428">
                <a:solidFill>
                  <a:srgbClr val="000000"/>
                </a:solidFill>
                <a:latin typeface="Consolas" panose="020B0609020204030204" pitchFamily="49" charset="0"/>
              </a:rPr>
              <a:t> </a:t>
            </a:r>
          </a:p>
          <a:p>
            <a:r>
              <a:rPr lang="en-US" sz="1428">
                <a:solidFill>
                  <a:srgbClr val="808080"/>
                </a:solidFill>
                <a:latin typeface="Consolas" panose="020B0609020204030204" pitchFamily="49" charset="0"/>
              </a:rPr>
              <a:t>(</a:t>
            </a:r>
          </a:p>
          <a:p>
            <a:r>
              <a:rPr lang="en-US" sz="1428">
                <a:solidFill>
                  <a:srgbClr val="0000FF"/>
                </a:solidFill>
                <a:latin typeface="Consolas" panose="020B0609020204030204" pitchFamily="49" charset="0"/>
              </a:rPr>
              <a:t>FORMAT_TYPE</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DELIMITEDTEXT</a:t>
            </a:r>
            <a:r>
              <a:rPr lang="en-US" sz="1428">
                <a:solidFill>
                  <a:srgbClr val="808080"/>
                </a:solidFill>
                <a:latin typeface="Consolas" panose="020B0609020204030204" pitchFamily="49" charset="0"/>
              </a:rPr>
              <a:t>,</a:t>
            </a:r>
          </a:p>
          <a:p>
            <a:r>
              <a:rPr lang="en-US" sz="1428">
                <a:solidFill>
                  <a:srgbClr val="0000FF"/>
                </a:solidFill>
                <a:latin typeface="Consolas" panose="020B0609020204030204" pitchFamily="49" charset="0"/>
              </a:rPr>
              <a:t>FORMAT_OPTIONS </a:t>
            </a:r>
            <a:r>
              <a:rPr lang="en-US" sz="1428">
                <a:solidFill>
                  <a:srgbClr val="808080"/>
                </a:solidFill>
                <a:latin typeface="Consolas" panose="020B0609020204030204" pitchFamily="49" charset="0"/>
              </a:rPr>
              <a:t>(</a:t>
            </a:r>
            <a:r>
              <a:rPr lang="en-US" sz="1428">
                <a:solidFill>
                  <a:srgbClr val="0000FF"/>
                </a:solidFill>
                <a:latin typeface="Consolas" panose="020B0609020204030204" pitchFamily="49" charset="0"/>
              </a:rPr>
              <a:t>FIELD_TERMINATOR</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FF0000"/>
                </a:solidFill>
                <a:latin typeface="Consolas" panose="020B0609020204030204" pitchFamily="49" charset="0"/>
              </a:rPr>
              <a: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USE_TYPE_DEFAULT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TRUE</a:t>
            </a:r>
            <a:r>
              <a:rPr lang="en-US" sz="1428">
                <a:solidFill>
                  <a:srgbClr val="808080"/>
                </a:solidFill>
                <a:latin typeface="Consolas" panose="020B0609020204030204" pitchFamily="49" charset="0"/>
              </a:rPr>
              <a:t>)</a:t>
            </a:r>
          </a:p>
          <a:p>
            <a:r>
              <a:rPr lang="en-US" sz="1428">
                <a:solidFill>
                  <a:srgbClr val="808080"/>
                </a:solidFill>
                <a:latin typeface="Consolas" panose="020B0609020204030204" pitchFamily="49" charset="0"/>
              </a:rPr>
              <a:t>)</a:t>
            </a:r>
            <a:endParaRPr lang="en-US" sz="1428">
              <a:solidFill>
                <a:srgbClr val="000000"/>
              </a:solidFill>
              <a:latin typeface="Consolas" panose="020B0609020204030204" pitchFamily="49" charset="0"/>
            </a:endParaRPr>
          </a:p>
          <a:p>
            <a:r>
              <a:rPr lang="en-US" sz="1428">
                <a:solidFill>
                  <a:srgbClr val="008000"/>
                </a:solidFill>
                <a:latin typeface="Consolas" panose="020B0609020204030204" pitchFamily="49" charset="0"/>
              </a:rPr>
              <a:t>-- LOCATION: path to file or directory that contains data</a:t>
            </a:r>
            <a:endParaRPr lang="en-US" sz="1428">
              <a:solidFill>
                <a:srgbClr val="000000"/>
              </a:solidFill>
              <a:latin typeface="Consolas" panose="020B0609020204030204" pitchFamily="49" charset="0"/>
            </a:endParaRPr>
          </a:p>
          <a:p>
            <a:r>
              <a:rPr lang="en-US" sz="1428">
                <a:solidFill>
                  <a:srgbClr val="0000FF"/>
                </a:solidFill>
                <a:latin typeface="Consolas" panose="020B0609020204030204" pitchFamily="49" charset="0"/>
              </a:rPr>
              <a:t>CREATE</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EXTERNAL</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TABLE</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dbo</a:t>
            </a:r>
            <a:r>
              <a:rPr lang="en-US" sz="1428">
                <a:solidFill>
                  <a:srgbClr val="000000"/>
                </a:solidFill>
                <a:latin typeface="Consolas" panose="020B0609020204030204" pitchFamily="49" charset="0"/>
              </a:rPr>
              <a: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a:t>
            </a:r>
            <a:r>
              <a:rPr lang="en-US" sz="1428" err="1">
                <a:solidFill>
                  <a:srgbClr val="000000"/>
                </a:solidFill>
                <a:latin typeface="Consolas" panose="020B0609020204030204" pitchFamily="49" charset="0"/>
              </a:rPr>
              <a:t>CarSensor_Data</a:t>
            </a:r>
            <a:r>
              <a:rPr lang="en-US" sz="1428">
                <a:solidFill>
                  <a:srgbClr val="000000"/>
                </a:solidFill>
                <a:latin typeface="Consolas" panose="020B0609020204030204" pitchFamily="49" charset="0"/>
              </a:rPr>
              <a:t>]</a:t>
            </a:r>
          </a:p>
          <a:p>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p>
          <a:p>
            <a:r>
              <a:rPr lang="en-US" sz="1428">
                <a:solidFill>
                  <a:srgbClr val="000000"/>
                </a:solidFill>
                <a:latin typeface="Consolas" panose="020B0609020204030204" pitchFamily="49" charset="0"/>
              </a:rPr>
              <a:t>[</a:t>
            </a:r>
            <a:r>
              <a:rPr lang="en-US" sz="1428" err="1">
                <a:solidFill>
                  <a:srgbClr val="000000"/>
                </a:solidFill>
                <a:latin typeface="Consolas" panose="020B0609020204030204" pitchFamily="49" charset="0"/>
              </a:rPr>
              <a:t>SensorKey</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int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NOT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NULL,</a:t>
            </a:r>
            <a:endParaRPr lang="en-US" sz="1428">
              <a:solidFill>
                <a:srgbClr val="000000"/>
              </a:solidFill>
              <a:latin typeface="Consolas" panose="020B0609020204030204" pitchFamily="49" charset="0"/>
            </a:endParaRPr>
          </a:p>
          <a:p>
            <a:r>
              <a:rPr lang="en-US" sz="1428">
                <a:solidFill>
                  <a:srgbClr val="000000"/>
                </a:solidFill>
                <a:latin typeface="Consolas" panose="020B0609020204030204" pitchFamily="49" charset="0"/>
              </a:rPr>
              <a:t>[Speed] </a:t>
            </a:r>
            <a:r>
              <a:rPr lang="en-US" sz="1428">
                <a:solidFill>
                  <a:srgbClr val="0000FF"/>
                </a:solidFill>
                <a:latin typeface="Consolas" panose="020B0609020204030204" pitchFamily="49" charset="0"/>
              </a:rPr>
              <a:t>float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NOT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NULL,</a:t>
            </a:r>
            <a:endParaRPr lang="en-US" sz="1428">
              <a:solidFill>
                <a:srgbClr val="000000"/>
              </a:solidFill>
              <a:latin typeface="Consolas" panose="020B0609020204030204" pitchFamily="49" charset="0"/>
            </a:endParaRPr>
          </a:p>
          <a:p>
            <a:r>
              <a:rPr lang="en-US" sz="1428">
                <a:solidFill>
                  <a:srgbClr val="000000"/>
                </a:solidFill>
                <a:latin typeface="Consolas" panose="020B0609020204030204" pitchFamily="49" charset="0"/>
              </a:rPr>
              <a:t>[</a:t>
            </a:r>
            <a:r>
              <a:rPr lang="en-US" sz="1428" err="1">
                <a:solidFill>
                  <a:srgbClr val="000000"/>
                </a:solidFill>
                <a:latin typeface="Consolas" panose="020B0609020204030204" pitchFamily="49" charset="0"/>
              </a:rPr>
              <a:t>YearMeasured</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int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NOT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NULL</a:t>
            </a:r>
            <a:r>
              <a:rPr lang="en-US" sz="1428">
                <a:solidFill>
                  <a:srgbClr val="000000"/>
                </a:solidFill>
                <a:latin typeface="Consolas" panose="020B0609020204030204" pitchFamily="49" charset="0"/>
              </a:rPr>
              <a:t>  </a:t>
            </a:r>
          </a:p>
          <a:p>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p>
          <a:p>
            <a:r>
              <a:rPr lang="en-US" sz="1428">
                <a:solidFill>
                  <a:srgbClr val="0000FF"/>
                </a:solidFill>
                <a:latin typeface="Consolas" panose="020B0609020204030204" pitchFamily="49" charset="0"/>
              </a:rPr>
              <a:t>WITH </a:t>
            </a:r>
            <a:r>
              <a:rPr lang="en-US" sz="1428">
                <a:solidFill>
                  <a:srgbClr val="808080"/>
                </a:solidFill>
                <a:latin typeface="Consolas" panose="020B0609020204030204" pitchFamily="49" charset="0"/>
              </a:rPr>
              <a:t>(</a:t>
            </a:r>
            <a:r>
              <a:rPr lang="en-US" sz="1428">
                <a:solidFill>
                  <a:srgbClr val="0000FF"/>
                </a:solidFill>
                <a:latin typeface="Consolas" panose="020B0609020204030204" pitchFamily="49" charset="0"/>
              </a:rPr>
              <a:t>LOCATION</a:t>
            </a:r>
            <a:r>
              <a:rPr lang="en-US" sz="1428">
                <a:solidFill>
                  <a:srgbClr val="808080"/>
                </a:solidFill>
                <a:latin typeface="Consolas" panose="020B0609020204030204" pitchFamily="49" charset="0"/>
              </a:rPr>
              <a:t>=</a:t>
            </a:r>
            <a:r>
              <a:rPr lang="en-US" sz="1428">
                <a:solidFill>
                  <a:srgbClr val="FF0000"/>
                </a:solidFill>
                <a:latin typeface="Consolas" panose="020B0609020204030204" pitchFamily="49" charset="0"/>
              </a:rPr>
              <a:t>'/Demo/’</a:t>
            </a:r>
            <a:r>
              <a:rPr lang="en-US" sz="1428">
                <a:solidFill>
                  <a:srgbClr val="808080"/>
                </a:solidFill>
                <a:latin typeface="Consolas" panose="020B0609020204030204" pitchFamily="49" charset="0"/>
              </a:rPr>
              <a:t>, </a:t>
            </a:r>
            <a:r>
              <a:rPr lang="en-US" sz="1428">
                <a:solidFill>
                  <a:srgbClr val="0000FF"/>
                </a:solidFill>
                <a:latin typeface="Consolas" panose="020B0609020204030204" pitchFamily="49" charset="0"/>
              </a:rPr>
              <a:t>DATA_SOURCE</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AzureStorage</a:t>
            </a:r>
            <a:r>
              <a:rPr lang="en-US" sz="1428">
                <a:solidFill>
                  <a:srgbClr val="808080"/>
                </a:solidFill>
                <a:latin typeface="Consolas" panose="020B0609020204030204" pitchFamily="49" charset="0"/>
              </a:rPr>
              <a:t>, </a:t>
            </a:r>
            <a:r>
              <a:rPr lang="en-US" sz="1428">
                <a:solidFill>
                  <a:srgbClr val="0000FF"/>
                </a:solidFill>
                <a:latin typeface="Consolas" panose="020B0609020204030204" pitchFamily="49" charset="0"/>
              </a:rPr>
              <a:t>FILE_FORMAT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TextFileFormat</a:t>
            </a:r>
            <a:endParaRPr lang="en-US" sz="1428">
              <a:solidFill>
                <a:srgbClr val="000000"/>
              </a:solidFill>
              <a:latin typeface="Consolas" panose="020B0609020204030204" pitchFamily="49" charset="0"/>
            </a:endParaRPr>
          </a:p>
          <a:p>
            <a:r>
              <a:rPr lang="en-US" sz="1428">
                <a:solidFill>
                  <a:srgbClr val="808080"/>
                </a:solidFill>
                <a:latin typeface="Consolas" panose="020B0609020204030204" pitchFamily="49" charset="0"/>
              </a:rPr>
              <a:t>);</a:t>
            </a:r>
            <a:endParaRPr lang="en-US" sz="1428"/>
          </a:p>
        </p:txBody>
      </p:sp>
      <p:sp>
        <p:nvSpPr>
          <p:cNvPr id="9" name="Text Placeholder 8">
            <a:extLst>
              <a:ext uri="{FF2B5EF4-FFF2-40B4-BE49-F238E27FC236}">
                <a16:creationId xmlns:a16="http://schemas.microsoft.com/office/drawing/2014/main" id="{75EF0277-AC85-4417-92DB-DB263CB09DEA}"/>
              </a:ext>
            </a:extLst>
          </p:cNvPr>
          <p:cNvSpPr>
            <a:spLocks noGrp="1"/>
          </p:cNvSpPr>
          <p:nvPr>
            <p:ph type="body" sz="quarter" idx="10"/>
          </p:nvPr>
        </p:nvSpPr>
        <p:spPr>
          <a:xfrm>
            <a:off x="435795" y="1142880"/>
            <a:ext cx="4273048" cy="2181957"/>
          </a:xfrm>
        </p:spPr>
        <p:txBody>
          <a:bodyPr/>
          <a:lstStyle/>
          <a:p>
            <a:r>
              <a:rPr lang="en-US">
                <a:solidFill>
                  <a:schemeClr val="tx2"/>
                </a:solidFill>
              </a:rPr>
              <a:t>Overview</a:t>
            </a:r>
          </a:p>
          <a:p>
            <a:pPr lvl="1"/>
            <a:r>
              <a:rPr lang="en-US" err="1">
                <a:solidFill>
                  <a:schemeClr val="tx1"/>
                </a:solidFill>
              </a:rPr>
              <a:t>Polybase</a:t>
            </a:r>
            <a:r>
              <a:rPr lang="en-US">
                <a:solidFill>
                  <a:schemeClr val="tx1"/>
                </a:solidFill>
              </a:rPr>
              <a:t> supports querying files stored in a Hadoop File System (HDFS), Azure Blob storage, or Azure Data Lake Store.</a:t>
            </a:r>
          </a:p>
          <a:p>
            <a:pPr lvl="1"/>
            <a:r>
              <a:rPr lang="en-US">
                <a:solidFill>
                  <a:schemeClr val="tx1"/>
                </a:solidFill>
              </a:rPr>
              <a:t>To query files, users create three objects: External data source, external file format, external table.</a:t>
            </a:r>
          </a:p>
        </p:txBody>
      </p:sp>
      <p:sp>
        <p:nvSpPr>
          <p:cNvPr id="8" name="Title 7">
            <a:extLst>
              <a:ext uri="{FF2B5EF4-FFF2-40B4-BE49-F238E27FC236}">
                <a16:creationId xmlns:a16="http://schemas.microsoft.com/office/drawing/2014/main" id="{A0E1BF21-68CA-4B4E-99DD-E5CF85545415}"/>
              </a:ext>
            </a:extLst>
          </p:cNvPr>
          <p:cNvSpPr>
            <a:spLocks noGrp="1"/>
          </p:cNvSpPr>
          <p:nvPr>
            <p:ph type="title"/>
          </p:nvPr>
        </p:nvSpPr>
        <p:spPr/>
        <p:txBody>
          <a:bodyPr/>
          <a:lstStyle/>
          <a:p>
            <a:r>
              <a:rPr lang="en-US" err="1"/>
              <a:t>Polybase</a:t>
            </a:r>
            <a:r>
              <a:rPr lang="en-US"/>
              <a:t> – external file access</a:t>
            </a:r>
          </a:p>
        </p:txBody>
      </p:sp>
    </p:spTree>
    <p:extLst>
      <p:ext uri="{BB962C8B-B14F-4D97-AF65-F5344CB8AC3E}">
        <p14:creationId xmlns:p14="http://schemas.microsoft.com/office/powerpoint/2010/main" val="8224064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D3A61A-B216-4124-922A-BDD1E1B7E225}"/>
              </a:ext>
            </a:extLst>
          </p:cNvPr>
          <p:cNvSpPr/>
          <p:nvPr/>
        </p:nvSpPr>
        <p:spPr>
          <a:xfrm>
            <a:off x="6397221" y="1495530"/>
            <a:ext cx="6217356" cy="3696673"/>
          </a:xfrm>
          <a:prstGeom prst="rect">
            <a:avLst/>
          </a:prstGeom>
        </p:spPr>
        <p:txBody>
          <a:bodyPr>
            <a:spAutoFit/>
          </a:bodyPr>
          <a:lstStyle/>
          <a:p>
            <a:pPr>
              <a:spcAft>
                <a:spcPts val="612"/>
              </a:spcAft>
            </a:pPr>
            <a:r>
              <a:rPr lang="en-US" sz="1632">
                <a:solidFill>
                  <a:srgbClr val="008000"/>
                </a:solidFill>
                <a:latin typeface="Consolas" panose="020B0609020204030204" pitchFamily="49" charset="0"/>
              </a:rPr>
              <a:t>-- Ingest external table data into data warehouse</a:t>
            </a:r>
            <a:endParaRPr lang="en-US" sz="1632">
              <a:solidFill>
                <a:srgbClr val="000000"/>
              </a:solidFill>
              <a:latin typeface="Consolas" panose="020B0609020204030204" pitchFamily="49" charset="0"/>
            </a:endParaRPr>
          </a:p>
          <a:p>
            <a:pPr>
              <a:spcAft>
                <a:spcPts val="612"/>
              </a:spcAft>
            </a:pPr>
            <a:r>
              <a:rPr lang="en-US" sz="1632">
                <a:solidFill>
                  <a:srgbClr val="0000FF"/>
                </a:solidFill>
                <a:latin typeface="Consolas" panose="020B0609020204030204" pitchFamily="49" charset="0"/>
              </a:rPr>
              <a:t>CREATE</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TABLE</a:t>
            </a:r>
            <a:r>
              <a:rPr lang="en-US" sz="1632">
                <a:solidFill>
                  <a:srgbClr val="000000"/>
                </a:solidFill>
                <a:latin typeface="Consolas" panose="020B0609020204030204" pitchFamily="49" charset="0"/>
              </a:rPr>
              <a:t> [</a:t>
            </a:r>
            <a:r>
              <a:rPr lang="en-US" sz="1632" err="1">
                <a:solidFill>
                  <a:srgbClr val="000000"/>
                </a:solidFill>
                <a:latin typeface="Consolas" panose="020B0609020204030204" pitchFamily="49" charset="0"/>
              </a:rPr>
              <a:t>dbo</a:t>
            </a:r>
            <a:r>
              <a:rPr lang="en-US" sz="1632">
                <a:solidFill>
                  <a:srgbClr val="000000"/>
                </a:solidFill>
                <a:latin typeface="Consolas" panose="020B0609020204030204" pitchFamily="49" charset="0"/>
              </a:rPr>
              <a:t>]</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a:t>
            </a:r>
            <a:r>
              <a:rPr lang="en-US" sz="1632" err="1">
                <a:solidFill>
                  <a:srgbClr val="000000"/>
                </a:solidFill>
                <a:latin typeface="Consolas" panose="020B0609020204030204" pitchFamily="49" charset="0"/>
              </a:rPr>
              <a:t>FactInternetSales</a:t>
            </a:r>
            <a:r>
              <a:rPr lang="en-US" sz="1632">
                <a:solidFill>
                  <a:srgbClr val="000000"/>
                </a:solidFill>
                <a:latin typeface="Consolas" panose="020B0609020204030204" pitchFamily="49" charset="0"/>
              </a:rPr>
              <a:t>]</a:t>
            </a:r>
          </a:p>
          <a:p>
            <a:pPr>
              <a:spcAft>
                <a:spcPts val="612"/>
              </a:spcAft>
            </a:pPr>
            <a:r>
              <a:rPr lang="en-US" sz="1632">
                <a:solidFill>
                  <a:srgbClr val="0000FF"/>
                </a:solidFill>
                <a:latin typeface="Consolas" panose="020B0609020204030204" pitchFamily="49" charset="0"/>
              </a:rPr>
              <a:t>WITH</a:t>
            </a:r>
            <a:endParaRPr lang="en-US" sz="1632">
              <a:solidFill>
                <a:srgbClr val="000000"/>
              </a:solidFill>
              <a:latin typeface="Consolas" panose="020B0609020204030204" pitchFamily="49" charset="0"/>
            </a:endParaRPr>
          </a:p>
          <a:p>
            <a:pPr>
              <a:spcAft>
                <a:spcPts val="612"/>
              </a:spcAft>
            </a:pPr>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pPr>
              <a:spcAft>
                <a:spcPts val="612"/>
              </a:spcAft>
            </a:pP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DISTRIBUTION</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ROUND_ROBIN</a:t>
            </a:r>
            <a:endParaRPr lang="en-US" sz="1632">
              <a:solidFill>
                <a:srgbClr val="000000"/>
              </a:solidFill>
              <a:latin typeface="Consolas" panose="020B0609020204030204" pitchFamily="49" charset="0"/>
            </a:endParaRPr>
          </a:p>
          <a:p>
            <a:pPr>
              <a:spcAft>
                <a:spcPts val="612"/>
              </a:spcAft>
            </a:pP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CLUSTERED</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COLUMNSTORE</a:t>
            </a:r>
            <a:r>
              <a:rPr lang="en-US" sz="1632">
                <a:solidFill>
                  <a:srgbClr val="000000"/>
                </a:solidFill>
                <a:latin typeface="Consolas" panose="020B0609020204030204" pitchFamily="49" charset="0"/>
              </a:rPr>
              <a:t> </a:t>
            </a:r>
            <a:r>
              <a:rPr lang="en-US" sz="1632">
                <a:solidFill>
                  <a:srgbClr val="0000FF"/>
                </a:solidFill>
                <a:latin typeface="Consolas" panose="020B0609020204030204" pitchFamily="49" charset="0"/>
              </a:rPr>
              <a:t>INDEX</a:t>
            </a:r>
            <a:endParaRPr lang="en-US" sz="1632">
              <a:solidFill>
                <a:srgbClr val="000000"/>
              </a:solidFill>
              <a:latin typeface="Consolas" panose="020B0609020204030204" pitchFamily="49" charset="0"/>
            </a:endParaRPr>
          </a:p>
          <a:p>
            <a:pPr>
              <a:spcAft>
                <a:spcPts val="612"/>
              </a:spcAft>
            </a:pPr>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pPr>
              <a:spcAft>
                <a:spcPts val="612"/>
              </a:spcAft>
            </a:pPr>
            <a:r>
              <a:rPr lang="en-US" sz="1632">
                <a:solidFill>
                  <a:srgbClr val="0000FF"/>
                </a:solidFill>
                <a:latin typeface="Consolas" panose="020B0609020204030204" pitchFamily="49" charset="0"/>
              </a:rPr>
              <a:t>AS</a:t>
            </a:r>
            <a:endParaRPr lang="en-US" sz="1632">
              <a:solidFill>
                <a:srgbClr val="000000"/>
              </a:solidFill>
              <a:latin typeface="Consolas" panose="020B0609020204030204" pitchFamily="49" charset="0"/>
            </a:endParaRPr>
          </a:p>
          <a:p>
            <a:pPr>
              <a:spcAft>
                <a:spcPts val="612"/>
              </a:spcAft>
            </a:pPr>
            <a:r>
              <a:rPr lang="en-US" sz="1632">
                <a:solidFill>
                  <a:srgbClr val="0000FF"/>
                </a:solidFill>
                <a:latin typeface="Consolas" panose="020B0609020204030204" pitchFamily="49" charset="0"/>
              </a:rPr>
              <a:t>SELECT</a:t>
            </a:r>
            <a:r>
              <a:rPr lang="en-US" sz="1632">
                <a:solidFill>
                  <a:srgbClr val="000000"/>
                </a:solidFill>
                <a:latin typeface="Consolas" panose="020B0609020204030204" pitchFamily="49" charset="0"/>
              </a:rPr>
              <a:t>  </a:t>
            </a:r>
            <a:r>
              <a:rPr lang="en-US" sz="1632">
                <a:solidFill>
                  <a:srgbClr val="808080"/>
                </a:solidFill>
                <a:latin typeface="Consolas" panose="020B0609020204030204" pitchFamily="49" charset="0"/>
              </a:rPr>
              <a:t>*</a:t>
            </a:r>
            <a:endParaRPr lang="en-US" sz="1632">
              <a:solidFill>
                <a:srgbClr val="000000"/>
              </a:solidFill>
              <a:latin typeface="Consolas" panose="020B0609020204030204" pitchFamily="49" charset="0"/>
            </a:endParaRPr>
          </a:p>
          <a:p>
            <a:pPr>
              <a:spcAft>
                <a:spcPts val="612"/>
              </a:spcAft>
            </a:pPr>
            <a:r>
              <a:rPr lang="en-US" sz="1632">
                <a:solidFill>
                  <a:srgbClr val="0000FF"/>
                </a:solidFill>
                <a:latin typeface="Consolas" panose="020B0609020204030204" pitchFamily="49" charset="0"/>
              </a:rPr>
              <a:t>FROM</a:t>
            </a:r>
            <a:r>
              <a:rPr lang="en-US" sz="1632">
                <a:solidFill>
                  <a:srgbClr val="000000"/>
                </a:solidFill>
                <a:latin typeface="Consolas" panose="020B0609020204030204" pitchFamily="49" charset="0"/>
              </a:rPr>
              <a:t>    [staging]</a:t>
            </a:r>
            <a:r>
              <a:rPr lang="en-US" sz="1632">
                <a:solidFill>
                  <a:srgbClr val="808080"/>
                </a:solidFill>
                <a:latin typeface="Consolas" panose="020B0609020204030204" pitchFamily="49" charset="0"/>
              </a:rPr>
              <a:t>.</a:t>
            </a:r>
            <a:r>
              <a:rPr lang="en-US" sz="1632">
                <a:solidFill>
                  <a:srgbClr val="000000"/>
                </a:solidFill>
                <a:latin typeface="Consolas" panose="020B0609020204030204" pitchFamily="49" charset="0"/>
              </a:rPr>
              <a:t>[</a:t>
            </a:r>
            <a:r>
              <a:rPr lang="en-US" sz="1632" err="1">
                <a:solidFill>
                  <a:srgbClr val="000000"/>
                </a:solidFill>
                <a:latin typeface="Consolas" panose="020B0609020204030204" pitchFamily="49" charset="0"/>
              </a:rPr>
              <a:t>FactInternetSales</a:t>
            </a:r>
            <a:r>
              <a:rPr lang="en-US" sz="1632">
                <a:solidFill>
                  <a:srgbClr val="000000"/>
                </a:solidFill>
                <a:latin typeface="Consolas" panose="020B0609020204030204" pitchFamily="49" charset="0"/>
              </a:rPr>
              <a:t>]</a:t>
            </a:r>
          </a:p>
          <a:p>
            <a:pPr>
              <a:spcAft>
                <a:spcPts val="612"/>
              </a:spcAft>
            </a:pPr>
            <a:r>
              <a:rPr lang="en-US" sz="1632">
                <a:solidFill>
                  <a:srgbClr val="808080"/>
                </a:solidFill>
                <a:latin typeface="Consolas" panose="020B0609020204030204" pitchFamily="49" charset="0"/>
              </a:rPr>
              <a:t>;</a:t>
            </a:r>
            <a:endParaRPr lang="en-US" sz="1632"/>
          </a:p>
        </p:txBody>
      </p:sp>
      <p:sp>
        <p:nvSpPr>
          <p:cNvPr id="3" name="Title 2">
            <a:extLst>
              <a:ext uri="{FF2B5EF4-FFF2-40B4-BE49-F238E27FC236}">
                <a16:creationId xmlns:a16="http://schemas.microsoft.com/office/drawing/2014/main" id="{BF51F0D0-DD9B-499A-9B24-A8956B07B6B4}"/>
              </a:ext>
            </a:extLst>
          </p:cNvPr>
          <p:cNvSpPr>
            <a:spLocks noGrp="1"/>
          </p:cNvSpPr>
          <p:nvPr>
            <p:ph type="title"/>
          </p:nvPr>
        </p:nvSpPr>
        <p:spPr/>
        <p:txBody>
          <a:bodyPr/>
          <a:lstStyle/>
          <a:p>
            <a:r>
              <a:rPr lang="en-US"/>
              <a:t>Create table as select (CTAS)</a:t>
            </a:r>
          </a:p>
        </p:txBody>
      </p:sp>
      <p:sp>
        <p:nvSpPr>
          <p:cNvPr id="6" name="Text Placeholder 5">
            <a:extLst>
              <a:ext uri="{FF2B5EF4-FFF2-40B4-BE49-F238E27FC236}">
                <a16:creationId xmlns:a16="http://schemas.microsoft.com/office/drawing/2014/main" id="{2A2B4DE6-5986-4BF7-9438-94C8C8268CB9}"/>
              </a:ext>
            </a:extLst>
          </p:cNvPr>
          <p:cNvSpPr>
            <a:spLocks noGrp="1"/>
          </p:cNvSpPr>
          <p:nvPr>
            <p:ph type="body" sz="quarter" idx="10"/>
          </p:nvPr>
        </p:nvSpPr>
        <p:spPr>
          <a:xfrm>
            <a:off x="435795" y="1142879"/>
            <a:ext cx="5239360" cy="4057597"/>
          </a:xfrm>
        </p:spPr>
        <p:txBody>
          <a:bodyPr/>
          <a:lstStyle/>
          <a:p>
            <a:pPr lvl="0"/>
            <a:r>
              <a:rPr lang="en-US">
                <a:solidFill>
                  <a:srgbClr val="0078D4"/>
                </a:solidFill>
              </a:rPr>
              <a:t>Overview</a:t>
            </a:r>
          </a:p>
          <a:p>
            <a:pPr lvl="1"/>
            <a:r>
              <a:rPr lang="en-US"/>
              <a:t>The CTAS statement is a parallel operation that creates a new table based on the output of a SELECT statement. </a:t>
            </a:r>
          </a:p>
          <a:p>
            <a:pPr lvl="1"/>
            <a:r>
              <a:rPr lang="en-US"/>
              <a:t>Can also be used for column transformation </a:t>
            </a:r>
          </a:p>
          <a:p>
            <a:pPr lvl="1"/>
            <a:r>
              <a:rPr lang="en-US"/>
              <a:t>     Ex: Change varchar size or transform datetime</a:t>
            </a:r>
          </a:p>
          <a:p>
            <a:pPr lvl="1"/>
            <a:endParaRPr lang="en-US"/>
          </a:p>
          <a:p>
            <a:pPr lvl="1"/>
            <a:r>
              <a:rPr lang="en-US" sz="1836">
                <a:solidFill>
                  <a:srgbClr val="0078D4"/>
                </a:solidFill>
                <a:latin typeface="+mj-lt"/>
              </a:rPr>
              <a:t>Benefit</a:t>
            </a:r>
            <a:endParaRPr lang="en-US" sz="1836">
              <a:latin typeface="+mj-lt"/>
            </a:endParaRPr>
          </a:p>
          <a:p>
            <a:pPr lvl="1"/>
            <a:r>
              <a:rPr lang="en-US"/>
              <a:t>Simplest and fastest way to create a copy of a table.</a:t>
            </a:r>
          </a:p>
          <a:p>
            <a:pPr lvl="1"/>
            <a:r>
              <a:rPr lang="en-US"/>
              <a:t>Allows for ingesting data stored in an external source into managed data warehouse tables.</a:t>
            </a:r>
          </a:p>
          <a:p>
            <a:pPr lvl="1"/>
            <a:r>
              <a:rPr lang="en-US"/>
              <a:t>Redistribute tables for optimal performance (create hash-distributed or replicated tables)</a:t>
            </a:r>
          </a:p>
        </p:txBody>
      </p:sp>
    </p:spTree>
    <p:extLst>
      <p:ext uri="{BB962C8B-B14F-4D97-AF65-F5344CB8AC3E}">
        <p14:creationId xmlns:p14="http://schemas.microsoft.com/office/powerpoint/2010/main" val="18722005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Changes in Data Warehouse space</a:t>
            </a:r>
            <a:br>
              <a:rPr lang="en-GB" dirty="0"/>
            </a:br>
            <a:endParaRPr lang="en-US" dirty="0"/>
          </a:p>
        </p:txBody>
      </p:sp>
      <p:sp>
        <p:nvSpPr>
          <p:cNvPr id="2" name="Text Placeholder 1"/>
          <p:cNvSpPr>
            <a:spLocks noGrp="1"/>
          </p:cNvSpPr>
          <p:nvPr>
            <p:ph type="body" sz="quarter" idx="10"/>
          </p:nvPr>
        </p:nvSpPr>
        <p:spPr>
          <a:xfrm>
            <a:off x="275481" y="1212850"/>
            <a:ext cx="11885514" cy="2769989"/>
          </a:xfrm>
        </p:spPr>
        <p:txBody>
          <a:bodyPr/>
          <a:lstStyle/>
          <a:p>
            <a:r>
              <a:rPr lang="en-GB" dirty="0"/>
              <a:t>Integration with unstructured data</a:t>
            </a:r>
          </a:p>
          <a:p>
            <a:r>
              <a:rPr lang="en-GB" dirty="0"/>
              <a:t>Drive to the cloud</a:t>
            </a:r>
          </a:p>
          <a:p>
            <a:r>
              <a:rPr lang="en-GB" dirty="0"/>
              <a:t>Hardware renewal</a:t>
            </a:r>
          </a:p>
          <a:p>
            <a:r>
              <a:rPr lang="en-GB" dirty="0"/>
              <a:t>Support costs</a:t>
            </a:r>
          </a:p>
        </p:txBody>
      </p:sp>
      <p:grpSp>
        <p:nvGrpSpPr>
          <p:cNvPr id="49" name="Group 48"/>
          <p:cNvGrpSpPr>
            <a:grpSpLocks noChangeAspect="1"/>
          </p:cNvGrpSpPr>
          <p:nvPr/>
        </p:nvGrpSpPr>
        <p:grpSpPr>
          <a:xfrm>
            <a:off x="8120481" y="2192434"/>
            <a:ext cx="2904574" cy="2818552"/>
            <a:chOff x="7961114" y="2149640"/>
            <a:chExt cx="2847880" cy="2763537"/>
          </a:xfrm>
        </p:grpSpPr>
        <p:grpSp>
          <p:nvGrpSpPr>
            <p:cNvPr id="10" name="Group 9"/>
            <p:cNvGrpSpPr/>
            <p:nvPr/>
          </p:nvGrpSpPr>
          <p:grpSpPr>
            <a:xfrm>
              <a:off x="9583553" y="3290523"/>
              <a:ext cx="1225441" cy="1622654"/>
              <a:chOff x="5933635" y="4575515"/>
              <a:chExt cx="304757" cy="403541"/>
            </a:xfrm>
          </p:grpSpPr>
          <p:grpSp>
            <p:nvGrpSpPr>
              <p:cNvPr id="11" name="Group 10"/>
              <p:cNvGrpSpPr>
                <a:grpSpLocks noChangeAspect="1"/>
              </p:cNvGrpSpPr>
              <p:nvPr/>
            </p:nvGrpSpPr>
            <p:grpSpPr>
              <a:xfrm>
                <a:off x="5933635" y="4575515"/>
                <a:ext cx="304757" cy="403541"/>
                <a:chOff x="784223" y="4300538"/>
                <a:chExt cx="460378" cy="609600"/>
              </a:xfrm>
            </p:grpSpPr>
            <p:sp>
              <p:nvSpPr>
                <p:cNvPr id="13"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dirty="0">
                    <a:solidFill>
                      <a:prstClr val="black"/>
                    </a:solidFill>
                  </a:endParaRPr>
                </a:p>
              </p:txBody>
            </p:sp>
            <p:sp>
              <p:nvSpPr>
                <p:cNvPr id="14"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5"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6"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sp>
              <p:nvSpPr>
                <p:cNvPr id="17"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731">
                    <a:solidFill>
                      <a:prstClr val="black"/>
                    </a:solidFill>
                  </a:endParaRPr>
                </a:p>
              </p:txBody>
            </p:sp>
          </p:grpSp>
          <p:sp>
            <p:nvSpPr>
              <p:cNvPr id="12" name="Rectangle 11"/>
              <p:cNvSpPr/>
              <p:nvPr/>
            </p:nvSpPr>
            <p:spPr>
              <a:xfrm>
                <a:off x="5998859" y="4729347"/>
                <a:ext cx="175711" cy="124922"/>
              </a:xfrm>
              <a:prstGeom prst="rect">
                <a:avLst/>
              </a:prstGeom>
            </p:spPr>
            <p:txBody>
              <a:bodyPr wrap="none" lIns="0" tIns="0" rIns="0" bIns="0" anchor="ctr">
                <a:spAutoFit/>
              </a:bodyPr>
              <a:lstStyle/>
              <a:p>
                <a:r>
                  <a:rPr lang="en-US" sz="3264" b="1" spc="-51" dirty="0">
                    <a:solidFill>
                      <a:prstClr val="white"/>
                    </a:solidFill>
                  </a:rPr>
                  <a:t>SQL</a:t>
                </a:r>
                <a:endParaRPr lang="en-US" sz="4080" b="1" spc="-51" dirty="0">
                  <a:solidFill>
                    <a:prstClr val="white"/>
                  </a:solidFill>
                </a:endParaRPr>
              </a:p>
            </p:txBody>
          </p:sp>
        </p:grpSp>
        <p:sp>
          <p:nvSpPr>
            <p:cNvPr id="48" name="Freeform: Shape 47"/>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8621630" y="3025541"/>
              <a:ext cx="294478" cy="295175"/>
              <a:chOff x="8642442" y="3025541"/>
              <a:chExt cx="294478" cy="295175"/>
            </a:xfrm>
          </p:grpSpPr>
          <p:sp>
            <p:nvSpPr>
              <p:cNvPr id="23" name="Rectangle 2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ight Triangle 24"/>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a:off x="8426775" y="3393792"/>
              <a:ext cx="294478" cy="295175"/>
              <a:chOff x="8642442" y="3025541"/>
              <a:chExt cx="294478" cy="295175"/>
            </a:xfrm>
          </p:grpSpPr>
          <p:sp>
            <p:nvSpPr>
              <p:cNvPr id="29" name="Rectangle 2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ight Triangle 3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8816486" y="3393792"/>
              <a:ext cx="294478" cy="295175"/>
              <a:chOff x="8642442" y="3025541"/>
              <a:chExt cx="294478" cy="295175"/>
            </a:xfrm>
          </p:grpSpPr>
          <p:sp>
            <p:nvSpPr>
              <p:cNvPr id="33" name="Rectangle 32"/>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ight Triangle 33"/>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ight Triangle 34"/>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p:cNvGrpSpPr/>
            <p:nvPr/>
          </p:nvGrpSpPr>
          <p:grpSpPr>
            <a:xfrm>
              <a:off x="8426775" y="3766437"/>
              <a:ext cx="294478" cy="295175"/>
              <a:chOff x="8642442" y="3025541"/>
              <a:chExt cx="294478" cy="295175"/>
            </a:xfrm>
          </p:grpSpPr>
          <p:sp>
            <p:nvSpPr>
              <p:cNvPr id="37" name="Rectangle 36"/>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ight Triangle 37"/>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ight Triangle 38"/>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39"/>
            <p:cNvGrpSpPr/>
            <p:nvPr/>
          </p:nvGrpSpPr>
          <p:grpSpPr>
            <a:xfrm>
              <a:off x="9206198" y="3766437"/>
              <a:ext cx="294478" cy="295175"/>
              <a:chOff x="8642442" y="3025541"/>
              <a:chExt cx="294478" cy="295175"/>
            </a:xfrm>
          </p:grpSpPr>
          <p:sp>
            <p:nvSpPr>
              <p:cNvPr id="41" name="Rectangle 4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ight Triangle 4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ight Triangle 4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p:cNvGrpSpPr/>
            <p:nvPr/>
          </p:nvGrpSpPr>
          <p:grpSpPr>
            <a:xfrm>
              <a:off x="8816486" y="3766436"/>
              <a:ext cx="294478" cy="295175"/>
              <a:chOff x="8642442" y="3025541"/>
              <a:chExt cx="294478" cy="295175"/>
            </a:xfrm>
          </p:grpSpPr>
          <p:sp>
            <p:nvSpPr>
              <p:cNvPr id="45" name="Rectangle 4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ight Triangle 4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ight Triangle 4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54760787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529267D-D218-441F-8DA8-3C8E3D1DFD32}"/>
              </a:ext>
            </a:extLst>
          </p:cNvPr>
          <p:cNvSpPr/>
          <p:nvPr/>
        </p:nvSpPr>
        <p:spPr>
          <a:xfrm>
            <a:off x="5394902" y="1370281"/>
            <a:ext cx="7107992" cy="5159726"/>
          </a:xfrm>
          <a:prstGeom prst="rect">
            <a:avLst/>
          </a:prstGeom>
        </p:spPr>
        <p:txBody>
          <a:bodyPr wrap="square">
            <a:spAutoFit/>
          </a:bodyPr>
          <a:lstStyle/>
          <a:p>
            <a:pPr>
              <a:spcAft>
                <a:spcPts val="612"/>
              </a:spcAft>
            </a:pPr>
            <a:r>
              <a:rPr lang="en-US" sz="1428">
                <a:solidFill>
                  <a:srgbClr val="008000"/>
                </a:solidFill>
                <a:latin typeface="Consolas" panose="020B0609020204030204" pitchFamily="49" charset="0"/>
              </a:rPr>
              <a:t>--Create destination table in SQL DW</a:t>
            </a:r>
            <a:endParaRPr lang="en-US" sz="1428">
              <a:solidFill>
                <a:srgbClr val="000000"/>
              </a:solidFill>
              <a:latin typeface="Consolas" panose="020B0609020204030204" pitchFamily="49" charset="0"/>
            </a:endParaRPr>
          </a:p>
          <a:p>
            <a:pPr>
              <a:spcAft>
                <a:spcPts val="612"/>
              </a:spcAft>
            </a:pPr>
            <a:r>
              <a:rPr lang="en-US" sz="1428">
                <a:solidFill>
                  <a:srgbClr val="0000FF"/>
                </a:solidFill>
                <a:latin typeface="Consolas" panose="020B0609020204030204" pitchFamily="49" charset="0"/>
              </a:rPr>
              <a:t>CREATE</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TABLE</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dbo</a:t>
            </a:r>
            <a:r>
              <a:rPr lang="en-US" sz="1428">
                <a:solidFill>
                  <a:srgbClr val="000000"/>
                </a:solidFill>
                <a:latin typeface="Consolas" panose="020B0609020204030204" pitchFamily="49" charset="0"/>
              </a:rPr>
              <a: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a:t>
            </a:r>
            <a:r>
              <a:rPr lang="en-US" sz="1428" err="1">
                <a:solidFill>
                  <a:srgbClr val="000000"/>
                </a:solidFill>
                <a:latin typeface="Consolas" panose="020B0609020204030204" pitchFamily="49" charset="0"/>
              </a:rPr>
              <a:t>weatherTable</a:t>
            </a:r>
            <a:r>
              <a:rPr lang="en-US" sz="1428">
                <a:solidFill>
                  <a:srgbClr val="000000"/>
                </a:solidFill>
                <a:latin typeface="Consolas" panose="020B0609020204030204" pitchFamily="49" charset="0"/>
              </a:rPr>
              <a:t>]</a:t>
            </a:r>
          </a:p>
          <a:p>
            <a:pPr>
              <a:spcAft>
                <a:spcPts val="612"/>
              </a:spcAft>
            </a:pPr>
            <a:r>
              <a:rPr lang="en-US" sz="1428">
                <a:solidFill>
                  <a:srgbClr val="808080"/>
                </a:solidFill>
                <a:latin typeface="Consolas" panose="020B0609020204030204" pitchFamily="49" charset="0"/>
              </a:rPr>
              <a:t>(</a:t>
            </a:r>
            <a:endParaRPr lang="en-US" sz="1428">
              <a:solidFill>
                <a:srgbClr val="000000"/>
              </a:solidFill>
              <a:latin typeface="Consolas" panose="020B0609020204030204" pitchFamily="49" charset="0"/>
            </a:endParaRPr>
          </a:p>
          <a:p>
            <a:pPr>
              <a:spcAft>
                <a:spcPts val="612"/>
              </a:spcAft>
            </a:pP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ObservationTypeCode</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nvarchar</a:t>
            </a:r>
            <a:r>
              <a:rPr lang="en-US" sz="1428">
                <a:solidFill>
                  <a:srgbClr val="000000"/>
                </a:solidFill>
                <a:latin typeface="Consolas" panose="020B0609020204030204" pitchFamily="49" charset="0"/>
              </a:rPr>
              <a: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5</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NOT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NULL,</a:t>
            </a:r>
            <a:endParaRPr lang="en-US" sz="1428">
              <a:solidFill>
                <a:srgbClr val="000000"/>
              </a:solidFill>
              <a:latin typeface="Consolas" panose="020B0609020204030204" pitchFamily="49" charset="0"/>
            </a:endParaRPr>
          </a:p>
          <a:p>
            <a:pPr>
              <a:spcAft>
                <a:spcPts val="612"/>
              </a:spcAft>
            </a:pP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ObservationTypeName</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nvarchar</a:t>
            </a:r>
            <a:r>
              <a:rPr lang="en-US" sz="1428">
                <a:solidFill>
                  <a:srgbClr val="000000"/>
                </a:solidFill>
                <a:latin typeface="Consolas" panose="020B0609020204030204" pitchFamily="49" charset="0"/>
              </a:rPr>
              <a: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100</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NOT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NULL,</a:t>
            </a:r>
            <a:endParaRPr lang="en-US" sz="1428">
              <a:solidFill>
                <a:srgbClr val="000000"/>
              </a:solidFill>
              <a:latin typeface="Consolas" panose="020B0609020204030204" pitchFamily="49" charset="0"/>
            </a:endParaRPr>
          </a:p>
          <a:p>
            <a:pPr>
              <a:spcAft>
                <a:spcPts val="612"/>
              </a:spcAft>
            </a:pP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ObservationUnits</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nvarchar</a:t>
            </a:r>
            <a:r>
              <a:rPr lang="en-US" sz="1428">
                <a:solidFill>
                  <a:srgbClr val="000000"/>
                </a:solidFill>
                <a:latin typeface="Consolas" panose="020B0609020204030204" pitchFamily="49" charset="0"/>
              </a:rPr>
              <a: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5</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NULL</a:t>
            </a:r>
            <a:endParaRPr lang="en-US" sz="1428">
              <a:solidFill>
                <a:srgbClr val="000000"/>
              </a:solidFill>
              <a:latin typeface="Consolas" panose="020B0609020204030204" pitchFamily="49" charset="0"/>
            </a:endParaRPr>
          </a:p>
          <a:p>
            <a:pPr>
              <a:spcAft>
                <a:spcPts val="612"/>
              </a:spcAft>
            </a:pPr>
            <a:r>
              <a:rPr lang="en-US" sz="1428">
                <a:solidFill>
                  <a:srgbClr val="808080"/>
                </a:solidFill>
                <a:latin typeface="Consolas" panose="020B0609020204030204" pitchFamily="49" charset="0"/>
              </a:rPr>
              <a:t>)</a:t>
            </a:r>
            <a:endParaRPr lang="en-US" sz="1428">
              <a:solidFill>
                <a:srgbClr val="000000"/>
              </a:solidFill>
              <a:latin typeface="Consolas" panose="020B0609020204030204" pitchFamily="49" charset="0"/>
            </a:endParaRPr>
          </a:p>
          <a:p>
            <a:pPr>
              <a:spcAft>
                <a:spcPts val="612"/>
              </a:spcAft>
            </a:pPr>
            <a:r>
              <a:rPr lang="en-US" sz="1428">
                <a:solidFill>
                  <a:srgbClr val="0000FF"/>
                </a:solidFill>
                <a:latin typeface="Consolas" panose="020B0609020204030204" pitchFamily="49" charset="0"/>
              </a:rPr>
              <a:t>WITH</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p>
          <a:p>
            <a:pPr>
              <a:spcAft>
                <a:spcPts val="612"/>
              </a:spcAft>
            </a:pPr>
            <a:r>
              <a:rPr lang="en-US" sz="1428">
                <a:solidFill>
                  <a:srgbClr val="0000FF"/>
                </a:solidFill>
                <a:latin typeface="Consolas" panose="020B0609020204030204" pitchFamily="49" charset="0"/>
              </a:rPr>
              <a:t>DISTRIBUTION</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ROUND_ROBIN</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HEAP</a:t>
            </a:r>
            <a:r>
              <a:rPr lang="en-US" sz="1428">
                <a:solidFill>
                  <a:srgbClr val="808080"/>
                </a:solidFill>
                <a:latin typeface="Consolas" panose="020B0609020204030204" pitchFamily="49" charset="0"/>
              </a:rPr>
              <a:t>);</a:t>
            </a:r>
            <a:endParaRPr lang="en-US" sz="1428">
              <a:solidFill>
                <a:srgbClr val="000000"/>
              </a:solidFill>
              <a:latin typeface="Consolas" panose="020B0609020204030204" pitchFamily="49" charset="0"/>
            </a:endParaRPr>
          </a:p>
          <a:p>
            <a:pPr>
              <a:spcAft>
                <a:spcPts val="612"/>
              </a:spcAft>
            </a:pPr>
            <a:endParaRPr lang="en-US" sz="1428">
              <a:solidFill>
                <a:srgbClr val="000000"/>
              </a:solidFill>
              <a:latin typeface="Consolas" panose="020B0609020204030204" pitchFamily="49" charset="0"/>
            </a:endParaRPr>
          </a:p>
          <a:p>
            <a:pPr>
              <a:spcAft>
                <a:spcPts val="612"/>
              </a:spcAft>
            </a:pPr>
            <a:endParaRPr lang="en-US" sz="1428">
              <a:solidFill>
                <a:srgbClr val="008000"/>
              </a:solidFill>
              <a:latin typeface="Consolas" panose="020B0609020204030204" pitchFamily="49" charset="0"/>
            </a:endParaRPr>
          </a:p>
          <a:p>
            <a:pPr>
              <a:spcAft>
                <a:spcPts val="612"/>
              </a:spcAft>
            </a:pPr>
            <a:r>
              <a:rPr lang="en-US" sz="1428">
                <a:solidFill>
                  <a:srgbClr val="008000"/>
                </a:solidFill>
                <a:latin typeface="Consolas" panose="020B0609020204030204" pitchFamily="49" charset="0"/>
              </a:rPr>
              <a:t>--Copy files in parallel directly into </a:t>
            </a:r>
            <a:r>
              <a:rPr lang="en-US" sz="1428" err="1">
                <a:solidFill>
                  <a:srgbClr val="008000"/>
                </a:solidFill>
                <a:latin typeface="Consolas" panose="020B0609020204030204" pitchFamily="49" charset="0"/>
              </a:rPr>
              <a:t>datawarehouse</a:t>
            </a:r>
            <a:r>
              <a:rPr lang="en-US" sz="1428">
                <a:solidFill>
                  <a:srgbClr val="008000"/>
                </a:solidFill>
                <a:latin typeface="Consolas" panose="020B0609020204030204" pitchFamily="49" charset="0"/>
              </a:rPr>
              <a:t> table</a:t>
            </a:r>
            <a:endParaRPr lang="en-US" sz="1428">
              <a:solidFill>
                <a:srgbClr val="000000"/>
              </a:solidFill>
              <a:latin typeface="Consolas" panose="020B0609020204030204" pitchFamily="49" charset="0"/>
            </a:endParaRPr>
          </a:p>
          <a:p>
            <a:pPr>
              <a:spcAft>
                <a:spcPts val="612"/>
              </a:spcAft>
            </a:pPr>
            <a:r>
              <a:rPr lang="en-US" sz="1428">
                <a:solidFill>
                  <a:srgbClr val="0000FF"/>
                </a:solidFill>
                <a:latin typeface="Consolas" panose="020B0609020204030204" pitchFamily="49" charset="0"/>
              </a:rPr>
              <a:t>COPY</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INTO</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dbo</a:t>
            </a:r>
            <a:r>
              <a:rPr lang="en-US" sz="1428">
                <a:solidFill>
                  <a:srgbClr val="000000"/>
                </a:solidFill>
                <a:latin typeface="Consolas" panose="020B0609020204030204" pitchFamily="49" charset="0"/>
              </a:rPr>
              <a: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a:t>
            </a:r>
            <a:r>
              <a:rPr lang="en-US" sz="1428" err="1">
                <a:solidFill>
                  <a:srgbClr val="000000"/>
                </a:solidFill>
                <a:latin typeface="Consolas" panose="020B0609020204030204" pitchFamily="49" charset="0"/>
              </a:rPr>
              <a:t>weatherTable</a:t>
            </a:r>
            <a:r>
              <a:rPr lang="en-US" sz="1428">
                <a:solidFill>
                  <a:srgbClr val="000000"/>
                </a:solidFill>
                <a:latin typeface="Consolas" panose="020B0609020204030204" pitchFamily="49" charset="0"/>
              </a:rPr>
              <a:t>]</a:t>
            </a:r>
          </a:p>
          <a:p>
            <a:pPr>
              <a:spcAft>
                <a:spcPts val="612"/>
              </a:spcAft>
            </a:pPr>
            <a:r>
              <a:rPr lang="en-US" sz="1428">
                <a:solidFill>
                  <a:srgbClr val="0000FF"/>
                </a:solidFill>
                <a:latin typeface="Consolas" panose="020B0609020204030204" pitchFamily="49" charset="0"/>
              </a:rPr>
              <a:t>FROM</a:t>
            </a:r>
            <a:r>
              <a:rPr lang="en-US" sz="1428">
                <a:solidFill>
                  <a:srgbClr val="000000"/>
                </a:solidFill>
                <a:latin typeface="Consolas" panose="020B0609020204030204" pitchFamily="49" charset="0"/>
              </a:rPr>
              <a:t> </a:t>
            </a:r>
            <a:r>
              <a:rPr lang="en-US" sz="1428">
                <a:solidFill>
                  <a:srgbClr val="FF0000"/>
                </a:solidFill>
                <a:latin typeface="Consolas" panose="020B0609020204030204" pitchFamily="49" charset="0"/>
              </a:rPr>
              <a:t>'</a:t>
            </a:r>
            <a:r>
              <a:rPr lang="en-US" sz="1428" err="1">
                <a:solidFill>
                  <a:srgbClr val="FF0000"/>
                </a:solidFill>
                <a:latin typeface="Consolas" panose="020B0609020204030204" pitchFamily="49" charset="0"/>
              </a:rPr>
              <a:t>abfss</a:t>
            </a:r>
            <a:r>
              <a:rPr lang="en-US" sz="1428">
                <a:solidFill>
                  <a:srgbClr val="FF0000"/>
                </a:solidFill>
                <a:latin typeface="Consolas" panose="020B0609020204030204" pitchFamily="49" charset="0"/>
              </a:rPr>
              <a:t>://&lt;</a:t>
            </a:r>
            <a:r>
              <a:rPr lang="en-US" sz="1428" err="1">
                <a:solidFill>
                  <a:srgbClr val="FF0000"/>
                </a:solidFill>
                <a:latin typeface="Consolas" panose="020B0609020204030204" pitchFamily="49" charset="0"/>
              </a:rPr>
              <a:t>storageaccount</a:t>
            </a:r>
            <a:r>
              <a:rPr lang="en-US" sz="1428">
                <a:solidFill>
                  <a:srgbClr val="FF0000"/>
                </a:solidFill>
                <a:latin typeface="Consolas" panose="020B0609020204030204" pitchFamily="49" charset="0"/>
              </a:rPr>
              <a:t>&gt;.blob.core.windows.net/&lt;</a:t>
            </a:r>
            <a:r>
              <a:rPr lang="en-US" sz="1428" err="1">
                <a:solidFill>
                  <a:srgbClr val="FF0000"/>
                </a:solidFill>
                <a:latin typeface="Consolas" panose="020B0609020204030204" pitchFamily="49" charset="0"/>
              </a:rPr>
              <a:t>filepath</a:t>
            </a:r>
            <a:r>
              <a:rPr lang="en-US" sz="1428">
                <a:solidFill>
                  <a:srgbClr val="FF0000"/>
                </a:solidFill>
                <a:latin typeface="Consolas" panose="020B0609020204030204" pitchFamily="49" charset="0"/>
              </a:rPr>
              <a:t>&gt;'</a:t>
            </a:r>
            <a:endParaRPr lang="en-US" sz="1428">
              <a:solidFill>
                <a:srgbClr val="000000"/>
              </a:solidFill>
              <a:latin typeface="Consolas" panose="020B0609020204030204" pitchFamily="49" charset="0"/>
            </a:endParaRPr>
          </a:p>
          <a:p>
            <a:pPr>
              <a:spcAft>
                <a:spcPts val="612"/>
              </a:spcAft>
            </a:pPr>
            <a:r>
              <a:rPr lang="en-US" sz="1428">
                <a:solidFill>
                  <a:srgbClr val="0000FF"/>
                </a:solidFill>
                <a:latin typeface="Consolas" panose="020B0609020204030204" pitchFamily="49" charset="0"/>
              </a:rPr>
              <a:t>WITH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p>
          <a:p>
            <a:pPr>
              <a:spcAft>
                <a:spcPts val="612"/>
              </a:spcAft>
            </a:pPr>
            <a:r>
              <a:rPr lang="en-US" sz="1428">
                <a:solidFill>
                  <a:srgbClr val="0000FF"/>
                </a:solidFill>
                <a:latin typeface="Consolas" panose="020B0609020204030204" pitchFamily="49" charset="0"/>
              </a:rPr>
              <a:t>FILE_FORMAT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FF0000"/>
                </a:solidFill>
                <a:latin typeface="Consolas" panose="020B0609020204030204" pitchFamily="49" charset="0"/>
              </a:rPr>
              <a:t>'DELIMITEDTEXT’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p>
          <a:p>
            <a:pPr>
              <a:spcAft>
                <a:spcPts val="612"/>
              </a:spcAft>
            </a:pPr>
            <a:r>
              <a:rPr lang="en-US" sz="1428">
                <a:solidFill>
                  <a:srgbClr val="0000FF"/>
                </a:solidFill>
                <a:latin typeface="Consolas" panose="020B0609020204030204" pitchFamily="49" charset="0"/>
              </a:rPr>
              <a:t>SECRET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err="1">
                <a:solidFill>
                  <a:srgbClr val="000000"/>
                </a:solidFill>
                <a:latin typeface="Consolas" panose="020B0609020204030204" pitchFamily="49" charset="0"/>
              </a:rPr>
              <a:t>CredentialObject</a:t>
            </a:r>
            <a:r>
              <a:rPr lang="en-US" sz="1428">
                <a:solidFill>
                  <a:srgbClr val="808080"/>
                </a:solidFill>
                <a:latin typeface="Consolas" panose="020B0609020204030204" pitchFamily="49" charset="0"/>
              </a:rPr>
              <a:t>);</a:t>
            </a:r>
            <a:endParaRPr lang="en-US" sz="1428"/>
          </a:p>
        </p:txBody>
      </p:sp>
      <p:sp>
        <p:nvSpPr>
          <p:cNvPr id="2" name="Title 1">
            <a:extLst>
              <a:ext uri="{FF2B5EF4-FFF2-40B4-BE49-F238E27FC236}">
                <a16:creationId xmlns:a16="http://schemas.microsoft.com/office/drawing/2014/main" id="{EA6C0B10-74E6-466C-B3C5-CB84E7103907}"/>
              </a:ext>
            </a:extLst>
          </p:cNvPr>
          <p:cNvSpPr>
            <a:spLocks noGrp="1"/>
          </p:cNvSpPr>
          <p:nvPr>
            <p:ph type="title"/>
          </p:nvPr>
        </p:nvSpPr>
        <p:spPr/>
        <p:txBody>
          <a:bodyPr/>
          <a:lstStyle/>
          <a:p>
            <a:r>
              <a:rPr lang="en-US"/>
              <a:t>Copy command</a:t>
            </a:r>
          </a:p>
        </p:txBody>
      </p:sp>
      <p:sp>
        <p:nvSpPr>
          <p:cNvPr id="3" name="Text Placeholder 2">
            <a:extLst>
              <a:ext uri="{FF2B5EF4-FFF2-40B4-BE49-F238E27FC236}">
                <a16:creationId xmlns:a16="http://schemas.microsoft.com/office/drawing/2014/main" id="{81FD119F-A0CD-48C8-91E5-AC38EB39F558}"/>
              </a:ext>
            </a:extLst>
          </p:cNvPr>
          <p:cNvSpPr>
            <a:spLocks noGrp="1"/>
          </p:cNvSpPr>
          <p:nvPr>
            <p:ph type="body" sz="quarter" idx="10"/>
          </p:nvPr>
        </p:nvSpPr>
        <p:spPr>
          <a:xfrm>
            <a:off x="435794" y="1142880"/>
            <a:ext cx="4420393" cy="2667788"/>
          </a:xfrm>
        </p:spPr>
        <p:txBody>
          <a:bodyPr/>
          <a:lstStyle/>
          <a:p>
            <a:pPr lvl="0"/>
            <a:r>
              <a:rPr lang="en-US">
                <a:solidFill>
                  <a:srgbClr val="0078D4"/>
                </a:solidFill>
              </a:rPr>
              <a:t>Overview</a:t>
            </a:r>
          </a:p>
          <a:p>
            <a:pPr lvl="1"/>
            <a:r>
              <a:rPr lang="en-US"/>
              <a:t>Simplifies loading data into data warehouse.</a:t>
            </a:r>
          </a:p>
          <a:p>
            <a:pPr lvl="1"/>
            <a:r>
              <a:rPr lang="en-US"/>
              <a:t>Accesses directly from external sources</a:t>
            </a:r>
          </a:p>
          <a:p>
            <a:pPr marL="291436" lvl="1" indent="-291436">
              <a:buFont typeface="Arial" panose="020B0604020202020204" pitchFamily="34" charset="0"/>
              <a:buChar char="•"/>
            </a:pPr>
            <a:r>
              <a:rPr lang="en-US" sz="1428"/>
              <a:t>Data Lake Store Gen 2</a:t>
            </a:r>
          </a:p>
          <a:p>
            <a:pPr marL="291436" lvl="1" indent="-291436">
              <a:buFont typeface="Arial" panose="020B0604020202020204" pitchFamily="34" charset="0"/>
              <a:buChar char="•"/>
            </a:pPr>
            <a:r>
              <a:rPr lang="en-US" sz="1428"/>
              <a:t>Blob Storage</a:t>
            </a:r>
          </a:p>
          <a:p>
            <a:pPr lvl="1"/>
            <a:r>
              <a:rPr lang="en-US"/>
              <a:t>Highly parallelized, scales with cluster compute.</a:t>
            </a:r>
          </a:p>
          <a:p>
            <a:pPr lvl="1"/>
            <a:r>
              <a:rPr lang="en-US"/>
              <a:t>No dependency on managed objects such as external tables.</a:t>
            </a:r>
          </a:p>
        </p:txBody>
      </p:sp>
    </p:spTree>
    <p:extLst>
      <p:ext uri="{BB962C8B-B14F-4D97-AF65-F5344CB8AC3E}">
        <p14:creationId xmlns:p14="http://schemas.microsoft.com/office/powerpoint/2010/main" val="32548650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operties page">
            <a:extLst>
              <a:ext uri="{FF2B5EF4-FFF2-40B4-BE49-F238E27FC236}">
                <a16:creationId xmlns:a16="http://schemas.microsoft.com/office/drawing/2014/main" id="{BAE926C2-6877-4F7F-8EA4-E6F5082D5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2496" y="1142879"/>
            <a:ext cx="4135958" cy="33642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nfigure Azure SQL DB">
            <a:extLst>
              <a:ext uri="{FF2B5EF4-FFF2-40B4-BE49-F238E27FC236}">
                <a16:creationId xmlns:a16="http://schemas.microsoft.com/office/drawing/2014/main" id="{04454BC1-07A7-4084-A34F-D19207594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0779" y="3649584"/>
            <a:ext cx="3861822" cy="29981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224555D-92F0-471B-8999-FD50D6693102}"/>
              </a:ext>
            </a:extLst>
          </p:cNvPr>
          <p:cNvSpPr>
            <a:spLocks noGrp="1"/>
          </p:cNvSpPr>
          <p:nvPr>
            <p:ph type="title"/>
          </p:nvPr>
        </p:nvSpPr>
        <p:spPr/>
        <p:txBody>
          <a:bodyPr/>
          <a:lstStyle/>
          <a:p>
            <a:r>
              <a:rPr lang="en-US"/>
              <a:t>Azure Data Factory Copy Data tool</a:t>
            </a:r>
          </a:p>
        </p:txBody>
      </p:sp>
      <p:sp>
        <p:nvSpPr>
          <p:cNvPr id="3" name="Text Placeholder 2">
            <a:extLst>
              <a:ext uri="{FF2B5EF4-FFF2-40B4-BE49-F238E27FC236}">
                <a16:creationId xmlns:a16="http://schemas.microsoft.com/office/drawing/2014/main" id="{2A595C5D-F893-4905-9F3C-84A348F04514}"/>
              </a:ext>
            </a:extLst>
          </p:cNvPr>
          <p:cNvSpPr>
            <a:spLocks noGrp="1"/>
          </p:cNvSpPr>
          <p:nvPr>
            <p:ph type="body" sz="quarter" idx="10"/>
          </p:nvPr>
        </p:nvSpPr>
        <p:spPr>
          <a:xfrm>
            <a:off x="435794" y="1142880"/>
            <a:ext cx="3795453" cy="1472535"/>
          </a:xfrm>
        </p:spPr>
        <p:txBody>
          <a:bodyPr/>
          <a:lstStyle/>
          <a:p>
            <a:pPr lvl="0"/>
            <a:r>
              <a:rPr lang="en-US">
                <a:solidFill>
                  <a:srgbClr val="0078D4"/>
                </a:solidFill>
              </a:rPr>
              <a:t>Overview</a:t>
            </a:r>
          </a:p>
          <a:p>
            <a:pPr lvl="1"/>
            <a:r>
              <a:rPr lang="en-US"/>
              <a:t>The Azure Data Factory Copy Data tool provides an intuitive wizard that allows you to copy data from a variety of data sources into Azure SQL Data Warehouse.</a:t>
            </a:r>
          </a:p>
        </p:txBody>
      </p:sp>
    </p:spTree>
    <p:extLst>
      <p:ext uri="{BB962C8B-B14F-4D97-AF65-F5344CB8AC3E}">
        <p14:creationId xmlns:p14="http://schemas.microsoft.com/office/powerpoint/2010/main" val="2299908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AF05D55-E431-4A37-A530-DB9247A04D67}"/>
              </a:ext>
            </a:extLst>
          </p:cNvPr>
          <p:cNvGrpSpPr/>
          <p:nvPr/>
        </p:nvGrpSpPr>
        <p:grpSpPr>
          <a:xfrm>
            <a:off x="5083450" y="1142881"/>
            <a:ext cx="7441290" cy="5241126"/>
            <a:chOff x="4606290" y="1120573"/>
            <a:chExt cx="7296045" cy="5138825"/>
          </a:xfrm>
        </p:grpSpPr>
        <p:pic>
          <p:nvPicPr>
            <p:cNvPr id="11" name="Picture 10">
              <a:extLst>
                <a:ext uri="{FF2B5EF4-FFF2-40B4-BE49-F238E27FC236}">
                  <a16:creationId xmlns:a16="http://schemas.microsoft.com/office/drawing/2014/main" id="{121E7754-3AF4-429C-A081-7D49A68F3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6290" y="1120573"/>
              <a:ext cx="7296045" cy="5138825"/>
            </a:xfrm>
            <a:prstGeom prst="rect">
              <a:avLst/>
            </a:prstGeom>
          </p:spPr>
        </p:pic>
        <p:pic>
          <p:nvPicPr>
            <p:cNvPr id="1026" name="Picture 2" descr="Monitor activity run details">
              <a:extLst>
                <a:ext uri="{FF2B5EF4-FFF2-40B4-BE49-F238E27FC236}">
                  <a16:creationId xmlns:a16="http://schemas.microsoft.com/office/drawing/2014/main" id="{2206A913-DAFA-4F52-A191-2A4C43B56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4731" y="2098671"/>
              <a:ext cx="6104074" cy="3386648"/>
            </a:xfrm>
            <a:prstGeom prst="rect">
              <a:avLst/>
            </a:prstGeom>
            <a:noFill/>
            <a:ln w="15875">
              <a:solidFill>
                <a:schemeClr val="tx1">
                  <a:lumMod val="20000"/>
                  <a:lumOff val="80000"/>
                </a:schemeClr>
              </a:solidFill>
            </a:ln>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18955283-3DD3-44DD-8048-616AB86C68F6}"/>
              </a:ext>
            </a:extLst>
          </p:cNvPr>
          <p:cNvSpPr>
            <a:spLocks noGrp="1"/>
          </p:cNvSpPr>
          <p:nvPr>
            <p:ph type="title"/>
          </p:nvPr>
        </p:nvSpPr>
        <p:spPr/>
        <p:txBody>
          <a:bodyPr/>
          <a:lstStyle/>
          <a:p>
            <a:r>
              <a:rPr lang="en-US"/>
              <a:t>Azure Data Factory Copy activity</a:t>
            </a:r>
          </a:p>
        </p:txBody>
      </p:sp>
      <p:sp>
        <p:nvSpPr>
          <p:cNvPr id="3" name="Text Placeholder 2">
            <a:extLst>
              <a:ext uri="{FF2B5EF4-FFF2-40B4-BE49-F238E27FC236}">
                <a16:creationId xmlns:a16="http://schemas.microsoft.com/office/drawing/2014/main" id="{9BA500FD-D461-431E-BA6B-AD0E75C18A82}"/>
              </a:ext>
            </a:extLst>
          </p:cNvPr>
          <p:cNvSpPr>
            <a:spLocks noGrp="1"/>
          </p:cNvSpPr>
          <p:nvPr>
            <p:ph type="body" sz="quarter" idx="10"/>
          </p:nvPr>
        </p:nvSpPr>
        <p:spPr>
          <a:xfrm>
            <a:off x="435795" y="1142881"/>
            <a:ext cx="4632265" cy="3167615"/>
          </a:xfrm>
        </p:spPr>
        <p:txBody>
          <a:bodyPr/>
          <a:lstStyle/>
          <a:p>
            <a:pPr lvl="0"/>
            <a:r>
              <a:rPr lang="en-US">
                <a:solidFill>
                  <a:srgbClr val="0078D4"/>
                </a:solidFill>
              </a:rPr>
              <a:t>Overview</a:t>
            </a:r>
          </a:p>
          <a:p>
            <a:pPr lvl="1"/>
            <a:r>
              <a:rPr lang="en-US"/>
              <a:t>The Azure Data Factory Copy activity allows copying to and from Azure SQL Data Warehouse from any supported data store.</a:t>
            </a:r>
          </a:p>
          <a:p>
            <a:pPr lvl="1"/>
            <a:r>
              <a:rPr lang="en-US"/>
              <a:t>The Copy activity also supports retrieving data from a SQL source by using a SQL query or stored procedure. Authentication can be via:</a:t>
            </a:r>
          </a:p>
          <a:p>
            <a:pPr marL="291436" lvl="2" indent="-291436">
              <a:buFont typeface="Arial" panose="020B0604020202020204" pitchFamily="34" charset="0"/>
              <a:buChar char="•"/>
            </a:pPr>
            <a:r>
              <a:rPr lang="en-US"/>
              <a:t>SQL Authentication</a:t>
            </a:r>
          </a:p>
          <a:p>
            <a:pPr marL="291436" lvl="2" indent="-291436">
              <a:buFont typeface="Arial" panose="020B0604020202020204" pitchFamily="34" charset="0"/>
              <a:buChar char="•"/>
            </a:pPr>
            <a:r>
              <a:rPr lang="en-US"/>
              <a:t>Service principal token authentication</a:t>
            </a:r>
          </a:p>
          <a:p>
            <a:pPr marL="291436" lvl="2" indent="-291436">
              <a:buFont typeface="Arial" panose="020B0604020202020204" pitchFamily="34" charset="0"/>
              <a:buChar char="•"/>
            </a:pPr>
            <a:r>
              <a:rPr lang="en-US"/>
              <a:t>Managed identity token authentication</a:t>
            </a:r>
          </a:p>
        </p:txBody>
      </p:sp>
    </p:spTree>
    <p:extLst>
      <p:ext uri="{BB962C8B-B14F-4D97-AF65-F5344CB8AC3E}">
        <p14:creationId xmlns:p14="http://schemas.microsoft.com/office/powerpoint/2010/main" val="21539959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57B6A8-18F4-474F-8995-60C03428F1D0}"/>
              </a:ext>
            </a:extLst>
          </p:cNvPr>
          <p:cNvSpPr/>
          <p:nvPr/>
        </p:nvSpPr>
        <p:spPr>
          <a:xfrm>
            <a:off x="5743819" y="1142880"/>
            <a:ext cx="6217356" cy="5729656"/>
          </a:xfrm>
          <a:prstGeom prst="rect">
            <a:avLst/>
          </a:prstGeom>
        </p:spPr>
        <p:txBody>
          <a:bodyPr>
            <a:spAutoFit/>
          </a:bodyPr>
          <a:lstStyle/>
          <a:p>
            <a:r>
              <a:rPr lang="en-US" sz="1632">
                <a:solidFill>
                  <a:srgbClr val="008000"/>
                </a:solidFill>
                <a:latin typeface="Consolas" panose="020B0609020204030204" pitchFamily="49" charset="0"/>
              </a:rPr>
              <a:t># Prepare streaming source; this could be Kafka, Kinesis, or a simple rate stream.</a:t>
            </a:r>
          </a:p>
          <a:p>
            <a:r>
              <a:rPr lang="en-US" sz="1632">
                <a:latin typeface="Consolas" panose="020B0609020204030204" pitchFamily="49" charset="0"/>
              </a:rPr>
              <a:t>df = </a:t>
            </a:r>
            <a:r>
              <a:rPr lang="en-US" sz="1632" err="1">
                <a:latin typeface="Consolas" panose="020B0609020204030204" pitchFamily="49" charset="0"/>
              </a:rPr>
              <a:t>spark.readStream</a:t>
            </a:r>
            <a:r>
              <a:rPr lang="en-US" sz="1632">
                <a:latin typeface="Consolas" panose="020B0609020204030204" pitchFamily="49" charset="0"/>
              </a:rPr>
              <a:t> \</a:t>
            </a:r>
          </a:p>
          <a:p>
            <a:r>
              <a:rPr lang="en-US" sz="1632">
                <a:latin typeface="Consolas" panose="020B0609020204030204" pitchFamily="49" charset="0"/>
              </a:rPr>
              <a:t>  .format(</a:t>
            </a:r>
            <a:r>
              <a:rPr lang="en-US" sz="1632">
                <a:solidFill>
                  <a:srgbClr val="0000FF"/>
                </a:solidFill>
                <a:latin typeface="Consolas" panose="020B0609020204030204" pitchFamily="49" charset="0"/>
              </a:rPr>
              <a:t>"rate"</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rowsPerSecond</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"100000"</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numPartitions</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"16"</a:t>
            </a:r>
            <a:r>
              <a:rPr lang="en-US" sz="1632">
                <a:latin typeface="Consolas" panose="020B0609020204030204" pitchFamily="49" charset="0"/>
              </a:rPr>
              <a:t>) \</a:t>
            </a:r>
          </a:p>
          <a:p>
            <a:r>
              <a:rPr lang="en-US" sz="1632">
                <a:latin typeface="Consolas" panose="020B0609020204030204" pitchFamily="49" charset="0"/>
              </a:rPr>
              <a:t>  .load()</a:t>
            </a:r>
          </a:p>
          <a:p>
            <a:endParaRPr lang="en-US" sz="1632">
              <a:latin typeface="Consolas" panose="020B0609020204030204" pitchFamily="49" charset="0"/>
            </a:endParaRPr>
          </a:p>
          <a:p>
            <a:r>
              <a:rPr lang="en-US" sz="1632">
                <a:solidFill>
                  <a:srgbClr val="008000"/>
                </a:solidFill>
                <a:latin typeface="Consolas" panose="020B0609020204030204" pitchFamily="49" charset="0"/>
              </a:rPr>
              <a:t># Apply some transformations to the data then use</a:t>
            </a:r>
          </a:p>
          <a:p>
            <a:r>
              <a:rPr lang="en-US" sz="1632">
                <a:solidFill>
                  <a:srgbClr val="008000"/>
                </a:solidFill>
                <a:latin typeface="Consolas" panose="020B0609020204030204" pitchFamily="49" charset="0"/>
              </a:rPr>
              <a:t># Structured Streaming API to continuously write the data to a table in SQL DW.</a:t>
            </a:r>
          </a:p>
          <a:p>
            <a:r>
              <a:rPr lang="en-US" sz="1632" err="1">
                <a:latin typeface="Consolas" panose="020B0609020204030204" pitchFamily="49" charset="0"/>
              </a:rPr>
              <a:t>df.writeStream</a:t>
            </a:r>
            <a:r>
              <a:rPr lang="en-US" sz="1632">
                <a:latin typeface="Consolas" panose="020B0609020204030204" pitchFamily="49" charset="0"/>
              </a:rPr>
              <a:t> \</a:t>
            </a:r>
          </a:p>
          <a:p>
            <a:r>
              <a:rPr lang="en-US" sz="1632">
                <a:latin typeface="Consolas" panose="020B0609020204030204" pitchFamily="49" charset="0"/>
              </a:rPr>
              <a:t>  .format(</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com.databricks.spark.sqldw</a:t>
            </a:r>
            <a:r>
              <a:rPr lang="en-US" sz="1632">
                <a:solidFill>
                  <a:srgbClr val="0000FF"/>
                </a:solidFill>
                <a:latin typeface="Consolas" panose="020B0609020204030204" pitchFamily="49" charset="0"/>
              </a:rPr>
              <a:t>"</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url</a:t>
            </a:r>
            <a:r>
              <a:rPr lang="en-US" sz="1632">
                <a:solidFill>
                  <a:srgbClr val="0000FF"/>
                </a:solidFill>
                <a:latin typeface="Consolas" panose="020B0609020204030204" pitchFamily="49" charset="0"/>
              </a:rPr>
              <a:t>"</a:t>
            </a:r>
            <a:r>
              <a:rPr lang="en-US" sz="1632">
                <a:latin typeface="Consolas" panose="020B0609020204030204" pitchFamily="49" charset="0"/>
              </a:rPr>
              <a:t>, &lt;azure-</a:t>
            </a:r>
            <a:r>
              <a:rPr lang="en-US" sz="1632" err="1">
                <a:latin typeface="Consolas" panose="020B0609020204030204" pitchFamily="49" charset="0"/>
              </a:rPr>
              <a:t>sqldw</a:t>
            </a:r>
            <a:r>
              <a:rPr lang="en-US" sz="1632">
                <a:latin typeface="Consolas" panose="020B0609020204030204" pitchFamily="49" charset="0"/>
              </a:rPr>
              <a:t>-</a:t>
            </a:r>
            <a:r>
              <a:rPr lang="en-US" sz="1632" err="1">
                <a:latin typeface="Consolas" panose="020B0609020204030204" pitchFamily="49" charset="0"/>
              </a:rPr>
              <a:t>jdbc-url</a:t>
            </a:r>
            <a:r>
              <a:rPr lang="en-US" sz="1632">
                <a:latin typeface="Consolas" panose="020B0609020204030204" pitchFamily="49" charset="0"/>
              </a:rPr>
              <a:t>&gt;)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tempDir</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wasbs</a:t>
            </a:r>
            <a:r>
              <a:rPr lang="en-US" sz="1632">
                <a:solidFill>
                  <a:srgbClr val="0000FF"/>
                </a:solidFill>
                <a:latin typeface="Consolas" panose="020B0609020204030204" pitchFamily="49" charset="0"/>
              </a:rPr>
              <a:t>://&lt;</a:t>
            </a:r>
            <a:r>
              <a:rPr lang="en-US" sz="1632" err="1">
                <a:solidFill>
                  <a:srgbClr val="0000FF"/>
                </a:solidFill>
                <a:latin typeface="Consolas" panose="020B0609020204030204" pitchFamily="49" charset="0"/>
              </a:rPr>
              <a:t>containername</a:t>
            </a:r>
            <a:r>
              <a:rPr lang="en-US" sz="1632">
                <a:solidFill>
                  <a:srgbClr val="0000FF"/>
                </a:solidFill>
                <a:latin typeface="Consolas" panose="020B0609020204030204" pitchFamily="49" charset="0"/>
              </a:rPr>
              <a:t>&gt;@&lt;</a:t>
            </a:r>
            <a:r>
              <a:rPr lang="en-US" sz="1632" err="1">
                <a:solidFill>
                  <a:srgbClr val="0000FF"/>
                </a:solidFill>
                <a:latin typeface="Consolas" panose="020B0609020204030204" pitchFamily="49" charset="0"/>
              </a:rPr>
              <a:t>storageaccount</a:t>
            </a:r>
            <a:r>
              <a:rPr lang="en-US" sz="1632">
                <a:solidFill>
                  <a:srgbClr val="0000FF"/>
                </a:solidFill>
                <a:latin typeface="Consolas" panose="020B0609020204030204" pitchFamily="49" charset="0"/>
              </a:rPr>
              <a:t>&gt;.blob.core.windows.net/&lt;directory&gt;"</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forwardSparkAzureStorageCredentials</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"true"</a:t>
            </a:r>
            <a:r>
              <a:rPr lang="en-US" sz="1632">
                <a:latin typeface="Consolas" panose="020B0609020204030204" pitchFamily="49" charset="0"/>
              </a:rPr>
              <a: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dbTable</a:t>
            </a:r>
            <a:r>
              <a:rPr lang="en-US" sz="1632">
                <a:solidFill>
                  <a:srgbClr val="0000FF"/>
                </a:solidFill>
                <a:latin typeface="Consolas" panose="020B0609020204030204" pitchFamily="49" charset="0"/>
              </a:rPr>
              <a:t>"</a:t>
            </a:r>
            <a:r>
              <a:rPr lang="en-US" sz="1632">
                <a:latin typeface="Consolas" panose="020B0609020204030204" pitchFamily="49" charset="0"/>
              </a:rPr>
              <a:t>, &lt;table-name&gt;) \</a:t>
            </a:r>
          </a:p>
          <a:p>
            <a:r>
              <a:rPr lang="en-US" sz="1632">
                <a:latin typeface="Consolas" panose="020B0609020204030204" pitchFamily="49" charset="0"/>
              </a:rPr>
              <a:t>  .option(</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checkpointLocation</a:t>
            </a:r>
            <a:r>
              <a:rPr lang="en-US" sz="1632">
                <a:solidFill>
                  <a:srgbClr val="0000FF"/>
                </a:solidFill>
                <a:latin typeface="Consolas" panose="020B0609020204030204" pitchFamily="49" charset="0"/>
              </a:rPr>
              <a:t>"</a:t>
            </a:r>
            <a:r>
              <a:rPr lang="en-US" sz="1632">
                <a:latin typeface="Consolas" panose="020B0609020204030204" pitchFamily="49" charset="0"/>
              </a:rPr>
              <a:t>, </a:t>
            </a:r>
            <a:r>
              <a:rPr lang="en-US" sz="1632">
                <a:solidFill>
                  <a:srgbClr val="0000FF"/>
                </a:solidFill>
                <a:latin typeface="Consolas" panose="020B0609020204030204" pitchFamily="49" charset="0"/>
              </a:rPr>
              <a:t>"/</a:t>
            </a:r>
            <a:r>
              <a:rPr lang="en-US" sz="1632" err="1">
                <a:solidFill>
                  <a:srgbClr val="0000FF"/>
                </a:solidFill>
                <a:latin typeface="Consolas" panose="020B0609020204030204" pitchFamily="49" charset="0"/>
              </a:rPr>
              <a:t>tmp_location</a:t>
            </a:r>
            <a:r>
              <a:rPr lang="en-US" sz="1632">
                <a:solidFill>
                  <a:srgbClr val="0000FF"/>
                </a:solidFill>
                <a:latin typeface="Consolas" panose="020B0609020204030204" pitchFamily="49" charset="0"/>
              </a:rPr>
              <a:t>"</a:t>
            </a:r>
            <a:r>
              <a:rPr lang="en-US" sz="1632">
                <a:latin typeface="Consolas" panose="020B0609020204030204" pitchFamily="49" charset="0"/>
              </a:rPr>
              <a:t>) \</a:t>
            </a:r>
          </a:p>
          <a:p>
            <a:r>
              <a:rPr lang="en-US" sz="1632">
                <a:latin typeface="Consolas" panose="020B0609020204030204" pitchFamily="49" charset="0"/>
              </a:rPr>
              <a:t>  .start()</a:t>
            </a:r>
          </a:p>
        </p:txBody>
      </p:sp>
      <p:sp>
        <p:nvSpPr>
          <p:cNvPr id="9" name="Rectangle 8">
            <a:extLst>
              <a:ext uri="{FF2B5EF4-FFF2-40B4-BE49-F238E27FC236}">
                <a16:creationId xmlns:a16="http://schemas.microsoft.com/office/drawing/2014/main" id="{8EAA5194-17B5-46D4-8A0B-662D61ECFE75}"/>
              </a:ext>
            </a:extLst>
          </p:cNvPr>
          <p:cNvSpPr/>
          <p:nvPr/>
        </p:nvSpPr>
        <p:spPr>
          <a:xfrm>
            <a:off x="435794" y="4040132"/>
            <a:ext cx="5322432" cy="414353"/>
          </a:xfrm>
          <a:prstGeom prst="rect">
            <a:avLst/>
          </a:prstGeom>
        </p:spPr>
        <p:txBody>
          <a:bodyPr wrap="square" lIns="0">
            <a:spAutoFit/>
          </a:bodyPr>
          <a:lstStyle/>
          <a:p>
            <a:r>
              <a:rPr lang="en-US" sz="1020">
                <a:hlinkClick r:id="rId3"/>
              </a:rPr>
              <a:t>Source: https://docs.azuredatabricks.net/spark/latest/data-sources/azure/sql-data-warehouse.html#streaming-support</a:t>
            </a:r>
            <a:endParaRPr lang="en-US" sz="1020"/>
          </a:p>
        </p:txBody>
      </p:sp>
      <p:sp>
        <p:nvSpPr>
          <p:cNvPr id="6" name="Text Placeholder 5">
            <a:extLst>
              <a:ext uri="{FF2B5EF4-FFF2-40B4-BE49-F238E27FC236}">
                <a16:creationId xmlns:a16="http://schemas.microsoft.com/office/drawing/2014/main" id="{94505EA9-C055-437D-92DF-D8D8B765C805}"/>
              </a:ext>
            </a:extLst>
          </p:cNvPr>
          <p:cNvSpPr>
            <a:spLocks noGrp="1"/>
          </p:cNvSpPr>
          <p:nvPr>
            <p:ph type="body" sz="quarter" idx="10"/>
          </p:nvPr>
        </p:nvSpPr>
        <p:spPr>
          <a:xfrm>
            <a:off x="435794" y="1142881"/>
            <a:ext cx="4391550" cy="2655952"/>
          </a:xfrm>
        </p:spPr>
        <p:txBody>
          <a:bodyPr/>
          <a:lstStyle/>
          <a:p>
            <a:pPr lvl="0"/>
            <a:r>
              <a:rPr lang="en-US">
                <a:solidFill>
                  <a:srgbClr val="0078D4"/>
                </a:solidFill>
              </a:rPr>
              <a:t>Overview</a:t>
            </a:r>
          </a:p>
          <a:p>
            <a:pPr lvl="1"/>
            <a:r>
              <a:rPr lang="en-US"/>
              <a:t>The Databricks SQL DW connector supports  batch and structured streaming support for writing real-time data into Azure SQL Data Warehouse.</a:t>
            </a:r>
          </a:p>
          <a:p>
            <a:pPr lvl="1"/>
            <a:r>
              <a:rPr lang="en-US"/>
              <a:t>It uses </a:t>
            </a:r>
            <a:r>
              <a:rPr lang="en-US" err="1"/>
              <a:t>Polybase</a:t>
            </a:r>
            <a:r>
              <a:rPr lang="en-US"/>
              <a:t> and the Databricks structured streaming API to stream data from Kafka or Kinesis sources directly into SQL Data Warehouse at a user-configurable rate.</a:t>
            </a:r>
          </a:p>
        </p:txBody>
      </p:sp>
      <p:sp>
        <p:nvSpPr>
          <p:cNvPr id="5" name="Title 4">
            <a:extLst>
              <a:ext uri="{FF2B5EF4-FFF2-40B4-BE49-F238E27FC236}">
                <a16:creationId xmlns:a16="http://schemas.microsoft.com/office/drawing/2014/main" id="{BE19783A-426F-4F58-91D6-B84E25AB4BC7}"/>
              </a:ext>
            </a:extLst>
          </p:cNvPr>
          <p:cNvSpPr>
            <a:spLocks noGrp="1"/>
          </p:cNvSpPr>
          <p:nvPr>
            <p:ph type="title"/>
          </p:nvPr>
        </p:nvSpPr>
        <p:spPr/>
        <p:txBody>
          <a:bodyPr/>
          <a:lstStyle/>
          <a:p>
            <a:r>
              <a:rPr lang="en-US"/>
              <a:t>Databricks – structured streaming</a:t>
            </a:r>
          </a:p>
        </p:txBody>
      </p:sp>
    </p:spTree>
    <p:extLst>
      <p:ext uri="{BB962C8B-B14F-4D97-AF65-F5344CB8AC3E}">
        <p14:creationId xmlns:p14="http://schemas.microsoft.com/office/powerpoint/2010/main" val="8578222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9276B5-93D4-434E-8DFD-0D85DBCDE9B5}"/>
              </a:ext>
            </a:extLst>
          </p:cNvPr>
          <p:cNvPicPr>
            <a:picLocks noChangeAspect="1"/>
          </p:cNvPicPr>
          <p:nvPr/>
        </p:nvPicPr>
        <p:blipFill>
          <a:blip r:embed="rId3"/>
          <a:stretch>
            <a:fillRect/>
          </a:stretch>
        </p:blipFill>
        <p:spPr>
          <a:xfrm>
            <a:off x="8374928" y="1142881"/>
            <a:ext cx="3460673" cy="2963756"/>
          </a:xfrm>
          <a:prstGeom prst="rect">
            <a:avLst/>
          </a:prstGeom>
          <a:ln w="12700">
            <a:solidFill>
              <a:schemeClr val="bg1">
                <a:lumMod val="50000"/>
              </a:schemeClr>
            </a:solidFill>
          </a:ln>
        </p:spPr>
      </p:pic>
      <p:pic>
        <p:nvPicPr>
          <p:cNvPr id="9" name="Picture 8">
            <a:extLst>
              <a:ext uri="{FF2B5EF4-FFF2-40B4-BE49-F238E27FC236}">
                <a16:creationId xmlns:a16="http://schemas.microsoft.com/office/drawing/2014/main" id="{5E524DD9-45E1-46BC-94C2-DDCA348048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2261" y="3494854"/>
            <a:ext cx="3202594" cy="3007870"/>
          </a:xfrm>
          <a:prstGeom prst="rect">
            <a:avLst/>
          </a:prstGeom>
        </p:spPr>
      </p:pic>
      <p:sp>
        <p:nvSpPr>
          <p:cNvPr id="2" name="Title 1">
            <a:extLst>
              <a:ext uri="{FF2B5EF4-FFF2-40B4-BE49-F238E27FC236}">
                <a16:creationId xmlns:a16="http://schemas.microsoft.com/office/drawing/2014/main" id="{DC35A4AA-7C7A-4729-A017-EAA40E5AA34C}"/>
              </a:ext>
            </a:extLst>
          </p:cNvPr>
          <p:cNvSpPr>
            <a:spLocks noGrp="1"/>
          </p:cNvSpPr>
          <p:nvPr>
            <p:ph type="title"/>
          </p:nvPr>
        </p:nvSpPr>
        <p:spPr/>
        <p:txBody>
          <a:bodyPr/>
          <a:lstStyle/>
          <a:p>
            <a:r>
              <a:rPr lang="en-US"/>
              <a:t>SQL Server Integration Services (SSIS)</a:t>
            </a:r>
          </a:p>
        </p:txBody>
      </p:sp>
      <p:sp>
        <p:nvSpPr>
          <p:cNvPr id="3" name="Text Placeholder 2">
            <a:extLst>
              <a:ext uri="{FF2B5EF4-FFF2-40B4-BE49-F238E27FC236}">
                <a16:creationId xmlns:a16="http://schemas.microsoft.com/office/drawing/2014/main" id="{36FD8802-70F9-4AB5-93FF-34C2B4036F73}"/>
              </a:ext>
            </a:extLst>
          </p:cNvPr>
          <p:cNvSpPr>
            <a:spLocks noGrp="1"/>
          </p:cNvSpPr>
          <p:nvPr>
            <p:ph type="body" sz="quarter" idx="10"/>
          </p:nvPr>
        </p:nvSpPr>
        <p:spPr>
          <a:xfrm>
            <a:off x="435795" y="1142880"/>
            <a:ext cx="5142943" cy="3253284"/>
          </a:xfrm>
        </p:spPr>
        <p:txBody>
          <a:bodyPr/>
          <a:lstStyle/>
          <a:p>
            <a:pPr lvl="0"/>
            <a:r>
              <a:rPr lang="en-US">
                <a:solidFill>
                  <a:srgbClr val="0078D4"/>
                </a:solidFill>
              </a:rPr>
              <a:t>Overview</a:t>
            </a:r>
          </a:p>
          <a:p>
            <a:pPr lvl="1"/>
            <a:r>
              <a:rPr lang="en-US"/>
              <a:t>SQL Server Integration Services is used to extract, transform data and load data from a variety of sources into Azure SQL Data Warehouse.</a:t>
            </a:r>
          </a:p>
          <a:p>
            <a:pPr lvl="1"/>
            <a:r>
              <a:rPr lang="en-US"/>
              <a:t>There are  two options for loading data into SQL Data Warehouse with SSIS:</a:t>
            </a:r>
          </a:p>
          <a:p>
            <a:pPr marL="291436" lvl="1" indent="-291436">
              <a:buFont typeface="Arial" panose="020B0604020202020204" pitchFamily="34" charset="0"/>
              <a:buChar char="•"/>
            </a:pPr>
            <a:r>
              <a:rPr lang="en-US" sz="1428">
                <a:latin typeface="+mj-lt"/>
              </a:rPr>
              <a:t>Azure SQL Data Warehouse Upload Task: </a:t>
            </a:r>
            <a:r>
              <a:rPr lang="en-US" sz="1428"/>
              <a:t>provides best performance but assumes source data is in delimited text file format.</a:t>
            </a:r>
          </a:p>
          <a:p>
            <a:pPr marL="291436" lvl="1" indent="-291436">
              <a:buFont typeface="Arial" panose="020B0604020202020204" pitchFamily="34" charset="0"/>
              <a:buChar char="•"/>
            </a:pPr>
            <a:r>
              <a:rPr lang="en-US" sz="1428">
                <a:latin typeface="+mj-lt"/>
              </a:rPr>
              <a:t>Data Flow Task: </a:t>
            </a:r>
            <a:r>
              <a:rPr lang="en-US" sz="1428"/>
              <a:t>slower than SQL Data Warehouse Upload Task but supports a wider range of data sources.</a:t>
            </a:r>
          </a:p>
        </p:txBody>
      </p:sp>
    </p:spTree>
    <p:extLst>
      <p:ext uri="{BB962C8B-B14F-4D97-AF65-F5344CB8AC3E}">
        <p14:creationId xmlns:p14="http://schemas.microsoft.com/office/powerpoint/2010/main" val="228979078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Workload Management</a:t>
            </a:r>
          </a:p>
        </p:txBody>
      </p:sp>
    </p:spTree>
    <p:extLst>
      <p:ext uri="{BB962C8B-B14F-4D97-AF65-F5344CB8AC3E}">
        <p14:creationId xmlns:p14="http://schemas.microsoft.com/office/powerpoint/2010/main" val="28178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8DE4702-708F-429F-8663-63FDEDF13239}"/>
              </a:ext>
            </a:extLst>
          </p:cNvPr>
          <p:cNvSpPr>
            <a:spLocks noGrp="1"/>
          </p:cNvSpPr>
          <p:nvPr>
            <p:ph type="body" sz="quarter" idx="10"/>
          </p:nvPr>
        </p:nvSpPr>
        <p:spPr>
          <a:xfrm>
            <a:off x="435795" y="1142880"/>
            <a:ext cx="6007704" cy="4747334"/>
          </a:xfrm>
        </p:spPr>
        <p:txBody>
          <a:bodyPr/>
          <a:lstStyle/>
          <a:p>
            <a:pPr lvl="0"/>
            <a:r>
              <a:rPr lang="en-US" dirty="0">
                <a:solidFill>
                  <a:srgbClr val="0078D7"/>
                </a:solidFill>
              </a:rPr>
              <a:t>Overview</a:t>
            </a:r>
          </a:p>
          <a:p>
            <a:pPr lvl="0"/>
            <a:r>
              <a:rPr lang="en-US" sz="1632" dirty="0">
                <a:latin typeface="Segoe UI"/>
              </a:rPr>
              <a:t>Pre-determined resource limits defined for a user or role.</a:t>
            </a:r>
          </a:p>
          <a:p>
            <a:pPr>
              <a:spcAft>
                <a:spcPts val="1224"/>
              </a:spcAft>
            </a:pPr>
            <a:r>
              <a:rPr lang="en-US" sz="1632" dirty="0">
                <a:latin typeface="Segoe UI"/>
              </a:rPr>
              <a:t>Govern the system memory assigned to each query.</a:t>
            </a:r>
          </a:p>
          <a:p>
            <a:pPr>
              <a:spcAft>
                <a:spcPts val="1224"/>
              </a:spcAft>
            </a:pPr>
            <a:r>
              <a:rPr lang="en-US" sz="1632" dirty="0">
                <a:latin typeface="Segoe UI"/>
              </a:rPr>
              <a:t>Effectively used to control the number of concurrent queries that can run on a data warehouse. </a:t>
            </a:r>
          </a:p>
          <a:p>
            <a:pPr>
              <a:spcAft>
                <a:spcPts val="1224"/>
              </a:spcAft>
            </a:pPr>
            <a:endParaRPr lang="en-US" sz="1632" dirty="0">
              <a:latin typeface="Segoe UI"/>
            </a:endParaRPr>
          </a:p>
          <a:p>
            <a:pPr lvl="0"/>
            <a:endParaRPr lang="en-US" dirty="0">
              <a:solidFill>
                <a:srgbClr val="0078D7"/>
              </a:solidFill>
            </a:endParaRPr>
          </a:p>
          <a:p>
            <a:pPr lvl="0"/>
            <a:r>
              <a:rPr lang="en-US" dirty="0">
                <a:solidFill>
                  <a:srgbClr val="0078D7"/>
                </a:solidFill>
              </a:rPr>
              <a:t>Exemptions to concurrency limit:</a:t>
            </a:r>
          </a:p>
          <a:p>
            <a:pPr defTabSz="932597">
              <a:spcAft>
                <a:spcPts val="408"/>
              </a:spcAft>
              <a:buSzTx/>
            </a:pPr>
            <a:r>
              <a:rPr lang="en-US" sz="1632" dirty="0">
                <a:solidFill>
                  <a:srgbClr val="505050"/>
                </a:solidFill>
                <a:latin typeface="Consolas" panose="020B0609020204030204" pitchFamily="49" charset="0"/>
              </a:rPr>
              <a:t>CREATE|ALTER|DROP (TABLE|USER|PROCEDURE|VIEW|LOGIN)</a:t>
            </a:r>
          </a:p>
          <a:p>
            <a:pPr defTabSz="932597">
              <a:spcAft>
                <a:spcPts val="408"/>
              </a:spcAft>
              <a:buSzTx/>
            </a:pPr>
            <a:r>
              <a:rPr lang="en-US" sz="1632" dirty="0">
                <a:solidFill>
                  <a:srgbClr val="505050"/>
                </a:solidFill>
                <a:latin typeface="Consolas" panose="020B0609020204030204" pitchFamily="49" charset="0"/>
              </a:rPr>
              <a:t>CREATE|UPDATE|DROP (STATISTICS|INDEX)</a:t>
            </a:r>
          </a:p>
          <a:p>
            <a:pPr defTabSz="932597">
              <a:spcAft>
                <a:spcPts val="408"/>
              </a:spcAft>
              <a:buSzTx/>
            </a:pPr>
            <a:r>
              <a:rPr lang="en-US" sz="1632" dirty="0">
                <a:solidFill>
                  <a:srgbClr val="505050"/>
                </a:solidFill>
                <a:latin typeface="Consolas" panose="020B0609020204030204" pitchFamily="49" charset="0"/>
              </a:rPr>
              <a:t>INSERT VALUES</a:t>
            </a:r>
          </a:p>
          <a:p>
            <a:pPr defTabSz="932597">
              <a:spcAft>
                <a:spcPts val="408"/>
              </a:spcAft>
              <a:buSzTx/>
            </a:pPr>
            <a:r>
              <a:rPr lang="en-US" sz="1632" dirty="0">
                <a:solidFill>
                  <a:srgbClr val="505050"/>
                </a:solidFill>
                <a:latin typeface="Consolas" panose="020B0609020204030204" pitchFamily="49" charset="0"/>
              </a:rPr>
              <a:t>SELECT from system views and DMVs</a:t>
            </a:r>
          </a:p>
          <a:p>
            <a:pPr defTabSz="932597">
              <a:spcAft>
                <a:spcPts val="408"/>
              </a:spcAft>
              <a:buSzTx/>
            </a:pPr>
            <a:r>
              <a:rPr lang="en-US" sz="1632" dirty="0">
                <a:solidFill>
                  <a:srgbClr val="505050"/>
                </a:solidFill>
                <a:latin typeface="Consolas" panose="020B0609020204030204" pitchFamily="49" charset="0"/>
              </a:rPr>
              <a:t>EXPLAIN</a:t>
            </a:r>
          </a:p>
        </p:txBody>
      </p:sp>
      <p:sp>
        <p:nvSpPr>
          <p:cNvPr id="5" name="Title 4">
            <a:extLst>
              <a:ext uri="{FF2B5EF4-FFF2-40B4-BE49-F238E27FC236}">
                <a16:creationId xmlns:a16="http://schemas.microsoft.com/office/drawing/2014/main" id="{1AA84767-3113-48F9-B615-446FC66E22DD}"/>
              </a:ext>
            </a:extLst>
          </p:cNvPr>
          <p:cNvSpPr>
            <a:spLocks noGrp="1"/>
          </p:cNvSpPr>
          <p:nvPr>
            <p:ph type="title"/>
          </p:nvPr>
        </p:nvSpPr>
        <p:spPr/>
        <p:txBody>
          <a:bodyPr/>
          <a:lstStyle/>
          <a:p>
            <a:r>
              <a:rPr lang="en-US"/>
              <a:t>Resource classes</a:t>
            </a:r>
            <a:br>
              <a:rPr lang="en-US"/>
            </a:br>
            <a:endParaRPr lang="en-US"/>
          </a:p>
        </p:txBody>
      </p:sp>
      <p:sp>
        <p:nvSpPr>
          <p:cNvPr id="12" name="TextBox 11">
            <a:extLst>
              <a:ext uri="{FF2B5EF4-FFF2-40B4-BE49-F238E27FC236}">
                <a16:creationId xmlns:a16="http://schemas.microsoft.com/office/drawing/2014/main" id="{17F4386A-6729-4557-AB98-89B7E7D29846}"/>
              </a:ext>
            </a:extLst>
          </p:cNvPr>
          <p:cNvSpPr txBox="1"/>
          <p:nvPr/>
        </p:nvSpPr>
        <p:spPr>
          <a:xfrm>
            <a:off x="6443499" y="1437030"/>
            <a:ext cx="6235563" cy="2542448"/>
          </a:xfrm>
          <a:prstGeom prst="rect">
            <a:avLst/>
          </a:prstGeom>
          <a:noFill/>
          <a:ln>
            <a:noFill/>
          </a:ln>
        </p:spPr>
        <p:txBody>
          <a:bodyPr wrap="square" lIns="186494" tIns="149196" rIns="186494" bIns="149196" rtlCol="0">
            <a:spAutoFit/>
          </a:bodyPr>
          <a:lstStyle/>
          <a:p>
            <a:r>
              <a:rPr lang="en-US" sz="1428">
                <a:solidFill>
                  <a:srgbClr val="008000"/>
                </a:solidFill>
                <a:latin typeface="Consolas" panose="020B0609020204030204" pitchFamily="49" charset="0"/>
              </a:rPr>
              <a:t>/* View resource classes in the data warehouse */</a:t>
            </a:r>
            <a:endParaRPr lang="en-US" sz="1428">
              <a:solidFill>
                <a:srgbClr val="000000"/>
              </a:solidFill>
              <a:latin typeface="Consolas" panose="020B0609020204030204" pitchFamily="49" charset="0"/>
            </a:endParaRPr>
          </a:p>
          <a:p>
            <a:r>
              <a:rPr lang="en-US" sz="1428">
                <a:solidFill>
                  <a:srgbClr val="0000FF"/>
                </a:solidFill>
                <a:latin typeface="Consolas" panose="020B0609020204030204" pitchFamily="49" charset="0"/>
              </a:rPr>
              <a:t>SELECT</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name</a:t>
            </a:r>
            <a:r>
              <a:rPr lang="en-US" sz="1428">
                <a:solidFill>
                  <a:srgbClr val="000000"/>
                </a:solidFill>
                <a:latin typeface="Consolas" panose="020B0609020204030204" pitchFamily="49" charset="0"/>
              </a:rPr>
              <a:t> </a:t>
            </a:r>
          </a:p>
          <a:p>
            <a:r>
              <a:rPr lang="en-US" sz="1428">
                <a:solidFill>
                  <a:srgbClr val="0000FF"/>
                </a:solidFill>
                <a:latin typeface="Consolas" panose="020B0609020204030204" pitchFamily="49" charset="0"/>
              </a:rPr>
              <a:t>FROM</a:t>
            </a:r>
            <a:r>
              <a:rPr lang="en-US" sz="1428">
                <a:solidFill>
                  <a:srgbClr val="000000"/>
                </a:solidFill>
                <a:latin typeface="Consolas" panose="020B0609020204030204" pitchFamily="49" charset="0"/>
              </a:rPr>
              <a:t>   </a:t>
            </a:r>
            <a:r>
              <a:rPr lang="en-US" sz="1428" err="1">
                <a:solidFill>
                  <a:srgbClr val="00FF00"/>
                </a:solidFill>
                <a:latin typeface="Consolas" panose="020B0609020204030204" pitchFamily="49" charset="0"/>
              </a:rPr>
              <a:t>sys</a:t>
            </a:r>
            <a:r>
              <a:rPr lang="en-US" sz="1428" err="1">
                <a:solidFill>
                  <a:srgbClr val="808080"/>
                </a:solidFill>
                <a:latin typeface="Consolas" panose="020B0609020204030204" pitchFamily="49" charset="0"/>
              </a:rPr>
              <a:t>.</a:t>
            </a:r>
            <a:r>
              <a:rPr lang="en-US" sz="1428" err="1">
                <a:solidFill>
                  <a:srgbClr val="00FF00"/>
                </a:solidFill>
                <a:latin typeface="Consolas" panose="020B0609020204030204" pitchFamily="49" charset="0"/>
              </a:rPr>
              <a:t>database_principals</a:t>
            </a:r>
            <a:endParaRPr lang="en-US" sz="1428">
              <a:solidFill>
                <a:srgbClr val="000000"/>
              </a:solidFill>
              <a:latin typeface="Consolas" panose="020B0609020204030204" pitchFamily="49" charset="0"/>
            </a:endParaRPr>
          </a:p>
          <a:p>
            <a:r>
              <a:rPr lang="en-US" sz="1428">
                <a:solidFill>
                  <a:srgbClr val="0000FF"/>
                </a:solidFill>
                <a:latin typeface="Consolas" panose="020B0609020204030204" pitchFamily="49" charset="0"/>
              </a:rPr>
              <a:t>WHERE</a:t>
            </a:r>
            <a:r>
              <a:rPr lang="en-US" sz="1428">
                <a:solidFill>
                  <a:srgbClr val="000000"/>
                </a:solidFill>
                <a:latin typeface="Consolas" panose="020B0609020204030204" pitchFamily="49" charset="0"/>
              </a:rPr>
              <a:t>  </a:t>
            </a:r>
            <a:r>
              <a:rPr lang="en-US" sz="1428">
                <a:solidFill>
                  <a:srgbClr val="0000FF"/>
                </a:solidFill>
                <a:latin typeface="Consolas" panose="020B0609020204030204" pitchFamily="49" charset="0"/>
              </a:rPr>
              <a:t>name</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LIKE</a:t>
            </a:r>
            <a:r>
              <a:rPr lang="en-US" sz="1428">
                <a:solidFill>
                  <a:srgbClr val="000000"/>
                </a:solidFill>
                <a:latin typeface="Consolas" panose="020B0609020204030204" pitchFamily="49" charset="0"/>
              </a:rPr>
              <a:t> </a:t>
            </a:r>
            <a:r>
              <a:rPr lang="en-US" sz="1428">
                <a:solidFill>
                  <a:srgbClr val="FF0000"/>
                </a:solidFill>
                <a:latin typeface="Consolas" panose="020B0609020204030204" pitchFamily="49" charset="0"/>
              </a:rPr>
              <a:t>'%</a:t>
            </a:r>
            <a:r>
              <a:rPr lang="en-US" sz="1428" err="1">
                <a:solidFill>
                  <a:srgbClr val="FF0000"/>
                </a:solidFill>
                <a:latin typeface="Consolas" panose="020B0609020204030204" pitchFamily="49" charset="0"/>
              </a:rPr>
              <a:t>rc</a:t>
            </a:r>
            <a:r>
              <a:rPr lang="en-US" sz="1428">
                <a:solidFill>
                  <a:srgbClr val="FF000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AND</a:t>
            </a:r>
            <a:r>
              <a:rPr lang="en-US" sz="1428">
                <a:solidFill>
                  <a:srgbClr val="000000"/>
                </a:solidFill>
                <a:latin typeface="Consolas" panose="020B0609020204030204" pitchFamily="49" charset="0"/>
              </a:rPr>
              <a:t> </a:t>
            </a:r>
            <a:r>
              <a:rPr lang="en-US" sz="1428" err="1">
                <a:solidFill>
                  <a:srgbClr val="0000FF"/>
                </a:solidFill>
                <a:latin typeface="Consolas" panose="020B0609020204030204" pitchFamily="49" charset="0"/>
              </a:rPr>
              <a:t>type_desc</a:t>
            </a:r>
            <a:r>
              <a:rPr lang="en-US" sz="1428">
                <a:solidFill>
                  <a:srgbClr val="000000"/>
                </a:solidFill>
                <a:latin typeface="Consolas" panose="020B0609020204030204" pitchFamily="49" charset="0"/>
              </a:rPr>
              <a:t> </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FF0000"/>
                </a:solidFill>
                <a:latin typeface="Consolas" panose="020B0609020204030204" pitchFamily="49" charset="0"/>
              </a:rPr>
              <a:t>'DATABASE_ROLE'</a:t>
            </a:r>
            <a:r>
              <a:rPr lang="en-US" sz="1428">
                <a:solidFill>
                  <a:srgbClr val="808080"/>
                </a:solidFill>
                <a:latin typeface="Consolas" panose="020B0609020204030204" pitchFamily="49" charset="0"/>
              </a:rPr>
              <a:t>;</a:t>
            </a:r>
            <a:endParaRPr lang="en-US" sz="1428">
              <a:solidFill>
                <a:srgbClr val="000000"/>
              </a:solidFill>
              <a:latin typeface="Consolas" panose="020B0609020204030204" pitchFamily="49" charset="0"/>
            </a:endParaRPr>
          </a:p>
          <a:p>
            <a:endParaRPr lang="en-US" sz="1428">
              <a:solidFill>
                <a:srgbClr val="000000"/>
              </a:solidFill>
              <a:latin typeface="Consolas" panose="020B0609020204030204" pitchFamily="49" charset="0"/>
            </a:endParaRPr>
          </a:p>
          <a:p>
            <a:r>
              <a:rPr lang="en-US" sz="1428">
                <a:solidFill>
                  <a:srgbClr val="008000"/>
                </a:solidFill>
                <a:latin typeface="Consolas" panose="020B0609020204030204" pitchFamily="49" charset="0"/>
              </a:rPr>
              <a:t>/* Change user’s resource class to '</a:t>
            </a:r>
            <a:r>
              <a:rPr lang="en-US" sz="1428" err="1">
                <a:solidFill>
                  <a:srgbClr val="008000"/>
                </a:solidFill>
                <a:latin typeface="Consolas" panose="020B0609020204030204" pitchFamily="49" charset="0"/>
              </a:rPr>
              <a:t>largerc</a:t>
            </a:r>
            <a:r>
              <a:rPr lang="en-US" sz="1428">
                <a:solidFill>
                  <a:srgbClr val="008000"/>
                </a:solidFill>
                <a:latin typeface="Consolas" panose="020B0609020204030204" pitchFamily="49" charset="0"/>
              </a:rPr>
              <a:t>' */</a:t>
            </a:r>
            <a:endParaRPr lang="en-US" sz="1428">
              <a:solidFill>
                <a:srgbClr val="000000"/>
              </a:solidFill>
              <a:latin typeface="Consolas" panose="020B0609020204030204" pitchFamily="49" charset="0"/>
            </a:endParaRPr>
          </a:p>
          <a:p>
            <a:r>
              <a:rPr lang="en-US" sz="1428">
                <a:solidFill>
                  <a:srgbClr val="0000FF"/>
                </a:solidFill>
                <a:latin typeface="Consolas" panose="020B0609020204030204" pitchFamily="49" charset="0"/>
              </a:rPr>
              <a:t>EXEC</a:t>
            </a:r>
            <a:r>
              <a:rPr lang="en-US" sz="1428">
                <a:solidFill>
                  <a:srgbClr val="000000"/>
                </a:solidFill>
                <a:latin typeface="Consolas" panose="020B0609020204030204" pitchFamily="49" charset="0"/>
              </a:rPr>
              <a:t> </a:t>
            </a:r>
            <a:r>
              <a:rPr lang="en-US" sz="1428" err="1">
                <a:solidFill>
                  <a:srgbClr val="800000"/>
                </a:solidFill>
                <a:latin typeface="Consolas" panose="020B0609020204030204" pitchFamily="49" charset="0"/>
              </a:rPr>
              <a:t>sp_addrolemember</a:t>
            </a:r>
            <a:r>
              <a:rPr lang="en-US" sz="1428">
                <a:solidFill>
                  <a:srgbClr val="0000FF"/>
                </a:solidFill>
                <a:latin typeface="Consolas" panose="020B0609020204030204" pitchFamily="49" charset="0"/>
              </a:rPr>
              <a:t> </a:t>
            </a:r>
            <a:r>
              <a:rPr lang="en-US" sz="1428">
                <a:solidFill>
                  <a:srgbClr val="FF0000"/>
                </a:solidFill>
                <a:latin typeface="Consolas" panose="020B0609020204030204" pitchFamily="49" charset="0"/>
              </a:rPr>
              <a:t>'</a:t>
            </a:r>
            <a:r>
              <a:rPr lang="en-US" sz="1428" err="1">
                <a:solidFill>
                  <a:srgbClr val="FF0000"/>
                </a:solidFill>
                <a:latin typeface="Consolas" panose="020B0609020204030204" pitchFamily="49" charset="0"/>
              </a:rPr>
              <a:t>largerc</a:t>
            </a:r>
            <a:r>
              <a:rPr lang="en-US" sz="1428">
                <a:solidFill>
                  <a:srgbClr val="FF0000"/>
                </a:solidFill>
                <a:latin typeface="Consolas" panose="020B0609020204030204" pitchFamily="49" charset="0"/>
              </a:rPr>
              <a: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FF0000"/>
                </a:solidFill>
                <a:latin typeface="Consolas" panose="020B0609020204030204" pitchFamily="49" charset="0"/>
              </a:rPr>
              <a:t>'</a:t>
            </a:r>
            <a:r>
              <a:rPr lang="en-US" sz="1428" err="1">
                <a:solidFill>
                  <a:srgbClr val="FF0000"/>
                </a:solidFill>
                <a:latin typeface="Consolas" panose="020B0609020204030204" pitchFamily="49" charset="0"/>
              </a:rPr>
              <a:t>loaduser</a:t>
            </a:r>
            <a:r>
              <a:rPr lang="en-US" sz="1428">
                <a:solidFill>
                  <a:srgbClr val="FF0000"/>
                </a:solidFill>
                <a:latin typeface="Consolas" panose="020B0609020204030204" pitchFamily="49" charset="0"/>
              </a:rPr>
              <a:t>’</a:t>
            </a:r>
            <a:r>
              <a:rPr lang="en-US" sz="1428">
                <a:solidFill>
                  <a:srgbClr val="808080"/>
                </a:solidFill>
                <a:latin typeface="Consolas" panose="020B0609020204030204" pitchFamily="49" charset="0"/>
              </a:rPr>
              <a:t>;</a:t>
            </a:r>
          </a:p>
          <a:p>
            <a:endParaRPr lang="en-US" sz="1428">
              <a:solidFill>
                <a:srgbClr val="808080"/>
              </a:solidFill>
              <a:latin typeface="Consolas" panose="020B0609020204030204" pitchFamily="49" charset="0"/>
            </a:endParaRPr>
          </a:p>
          <a:p>
            <a:r>
              <a:rPr lang="en-US" sz="1428">
                <a:solidFill>
                  <a:srgbClr val="008000"/>
                </a:solidFill>
                <a:latin typeface="Consolas" panose="020B0609020204030204" pitchFamily="49" charset="0"/>
              </a:rPr>
              <a:t>/* Decrease the loading user's resource class */</a:t>
            </a:r>
            <a:endParaRPr lang="en-US" sz="1428">
              <a:solidFill>
                <a:srgbClr val="000000"/>
              </a:solidFill>
              <a:latin typeface="Consolas" panose="020B0609020204030204" pitchFamily="49" charset="0"/>
            </a:endParaRPr>
          </a:p>
          <a:p>
            <a:r>
              <a:rPr lang="en-US" sz="1428">
                <a:solidFill>
                  <a:srgbClr val="0000FF"/>
                </a:solidFill>
                <a:latin typeface="Consolas" panose="020B0609020204030204" pitchFamily="49" charset="0"/>
              </a:rPr>
              <a:t>EXEC</a:t>
            </a:r>
            <a:r>
              <a:rPr lang="en-US" sz="1428">
                <a:solidFill>
                  <a:srgbClr val="000000"/>
                </a:solidFill>
                <a:latin typeface="Consolas" panose="020B0609020204030204" pitchFamily="49" charset="0"/>
              </a:rPr>
              <a:t> </a:t>
            </a:r>
            <a:r>
              <a:rPr lang="en-US" sz="1428" err="1">
                <a:solidFill>
                  <a:srgbClr val="800000"/>
                </a:solidFill>
                <a:latin typeface="Consolas" panose="020B0609020204030204" pitchFamily="49" charset="0"/>
              </a:rPr>
              <a:t>sp_droprolemember</a:t>
            </a:r>
            <a:r>
              <a:rPr lang="en-US" sz="1428">
                <a:solidFill>
                  <a:srgbClr val="0000FF"/>
                </a:solidFill>
                <a:latin typeface="Consolas" panose="020B0609020204030204" pitchFamily="49" charset="0"/>
              </a:rPr>
              <a:t> </a:t>
            </a:r>
            <a:r>
              <a:rPr lang="en-US" sz="1428">
                <a:solidFill>
                  <a:srgbClr val="FF0000"/>
                </a:solidFill>
                <a:latin typeface="Consolas" panose="020B0609020204030204" pitchFamily="49" charset="0"/>
              </a:rPr>
              <a:t>'</a:t>
            </a:r>
            <a:r>
              <a:rPr lang="en-US" sz="1428" err="1">
                <a:solidFill>
                  <a:srgbClr val="FF0000"/>
                </a:solidFill>
                <a:latin typeface="Consolas" panose="020B0609020204030204" pitchFamily="49" charset="0"/>
              </a:rPr>
              <a:t>largerc</a:t>
            </a:r>
            <a:r>
              <a:rPr lang="en-US" sz="1428">
                <a:solidFill>
                  <a:srgbClr val="FF0000"/>
                </a:solidFill>
                <a:latin typeface="Consolas" panose="020B0609020204030204" pitchFamily="49" charset="0"/>
              </a:rPr>
              <a:t>'</a:t>
            </a:r>
            <a:r>
              <a:rPr lang="en-US" sz="1428">
                <a:solidFill>
                  <a:srgbClr val="808080"/>
                </a:solidFill>
                <a:latin typeface="Consolas" panose="020B0609020204030204" pitchFamily="49" charset="0"/>
              </a:rPr>
              <a:t>,</a:t>
            </a:r>
            <a:r>
              <a:rPr lang="en-US" sz="1428">
                <a:solidFill>
                  <a:srgbClr val="000000"/>
                </a:solidFill>
                <a:latin typeface="Consolas" panose="020B0609020204030204" pitchFamily="49" charset="0"/>
              </a:rPr>
              <a:t> </a:t>
            </a:r>
            <a:r>
              <a:rPr lang="en-US" sz="1428">
                <a:solidFill>
                  <a:srgbClr val="FF0000"/>
                </a:solidFill>
                <a:latin typeface="Consolas" panose="020B0609020204030204" pitchFamily="49" charset="0"/>
              </a:rPr>
              <a:t>'</a:t>
            </a:r>
            <a:r>
              <a:rPr lang="en-US" sz="1428" err="1">
                <a:solidFill>
                  <a:srgbClr val="FF0000"/>
                </a:solidFill>
                <a:latin typeface="Consolas" panose="020B0609020204030204" pitchFamily="49" charset="0"/>
              </a:rPr>
              <a:t>loaduser</a:t>
            </a:r>
            <a:r>
              <a:rPr lang="en-US" sz="1428">
                <a:solidFill>
                  <a:srgbClr val="FF0000"/>
                </a:solidFill>
                <a:latin typeface="Consolas" panose="020B0609020204030204" pitchFamily="49" charset="0"/>
              </a:rPr>
              <a:t>'</a:t>
            </a:r>
            <a:r>
              <a:rPr lang="en-US" sz="1428">
                <a:solidFill>
                  <a:srgbClr val="808080"/>
                </a:solidFill>
                <a:latin typeface="Consolas" panose="020B0609020204030204" pitchFamily="49" charset="0"/>
              </a:rPr>
              <a:t>;</a:t>
            </a:r>
            <a:endParaRPr lang="en-US" sz="1224" kern="0">
              <a:solidFill>
                <a:prstClr val="black"/>
              </a:solidFill>
              <a:latin typeface="Consolas" panose="020B0609020204030204" pitchFamily="49" charset="0"/>
            </a:endParaRPr>
          </a:p>
        </p:txBody>
      </p:sp>
    </p:spTree>
    <p:extLst>
      <p:ext uri="{BB962C8B-B14F-4D97-AF65-F5344CB8AC3E}">
        <p14:creationId xmlns:p14="http://schemas.microsoft.com/office/powerpoint/2010/main" val="401249257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Concurrent queries</a:t>
            </a:r>
          </a:p>
        </p:txBody>
      </p:sp>
      <p:grpSp>
        <p:nvGrpSpPr>
          <p:cNvPr id="18" name="Group 17"/>
          <p:cNvGrpSpPr/>
          <p:nvPr/>
        </p:nvGrpSpPr>
        <p:grpSpPr>
          <a:xfrm>
            <a:off x="1646936" y="1554447"/>
            <a:ext cx="978270" cy="4384663"/>
            <a:chOff x="1189092" y="1759920"/>
            <a:chExt cx="978408" cy="4385284"/>
          </a:xfrm>
          <a:solidFill>
            <a:schemeClr val="accent2"/>
          </a:solidFill>
        </p:grpSpPr>
        <p:sp>
          <p:nvSpPr>
            <p:cNvPr id="6" name="Right Arrow 5"/>
            <p:cNvSpPr/>
            <p:nvPr/>
          </p:nvSpPr>
          <p:spPr bwMode="auto">
            <a:xfrm>
              <a:off x="1189092" y="175992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7" name="Right Arrow 6"/>
            <p:cNvSpPr/>
            <p:nvPr/>
          </p:nvSpPr>
          <p:spPr bwMode="auto">
            <a:xfrm>
              <a:off x="1189092" y="2508962"/>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8" name="Right Arrow 7"/>
            <p:cNvSpPr/>
            <p:nvPr/>
          </p:nvSpPr>
          <p:spPr bwMode="auto">
            <a:xfrm>
              <a:off x="1189092" y="3258004"/>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9" name="Right Arrow 8"/>
            <p:cNvSpPr/>
            <p:nvPr/>
          </p:nvSpPr>
          <p:spPr bwMode="auto">
            <a:xfrm>
              <a:off x="1189092" y="4007046"/>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0" name="Right Arrow 9"/>
            <p:cNvSpPr/>
            <p:nvPr/>
          </p:nvSpPr>
          <p:spPr bwMode="auto">
            <a:xfrm>
              <a:off x="1189092" y="4756088"/>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sp>
          <p:nvSpPr>
            <p:cNvPr id="11" name="Right Arrow 10"/>
            <p:cNvSpPr/>
            <p:nvPr/>
          </p:nvSpPr>
          <p:spPr bwMode="auto">
            <a:xfrm>
              <a:off x="1189092" y="5505130"/>
              <a:ext cx="978408" cy="640074"/>
            </a:xfrm>
            <a:prstGeom prst="rightArrow">
              <a:avLst>
                <a:gd name="adj1" fmla="val 10000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2000">
                  <a:gradFill>
                    <a:gsLst>
                      <a:gs pos="5439">
                        <a:srgbClr val="F8F8F8"/>
                      </a:gs>
                      <a:gs pos="10000">
                        <a:srgbClr val="F8F8F8"/>
                      </a:gs>
                    </a:gsLst>
                    <a:lin ang="5400000" scaled="0"/>
                  </a:gradFill>
                </a:rPr>
                <a:t>QID</a:t>
              </a:r>
            </a:p>
          </p:txBody>
        </p:sp>
      </p:grpSp>
      <p:grpSp>
        <p:nvGrpSpPr>
          <p:cNvPr id="29" name="Group 28"/>
          <p:cNvGrpSpPr/>
          <p:nvPr/>
        </p:nvGrpSpPr>
        <p:grpSpPr>
          <a:xfrm>
            <a:off x="2744048" y="1554447"/>
            <a:ext cx="8776900" cy="4384663"/>
            <a:chOff x="2377797" y="1608657"/>
            <a:chExt cx="8778145" cy="4385285"/>
          </a:xfrm>
        </p:grpSpPr>
        <p:sp>
          <p:nvSpPr>
            <p:cNvPr id="26" name="Flowchart: Extract 25"/>
            <p:cNvSpPr/>
            <p:nvPr/>
          </p:nvSpPr>
          <p:spPr bwMode="auto">
            <a:xfrm rot="5400000">
              <a:off x="4572323" y="-585869"/>
              <a:ext cx="4385285" cy="8774337"/>
            </a:xfrm>
            <a:prstGeom prst="flowChartExtra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GB" sz="2000">
                <a:gradFill>
                  <a:gsLst>
                    <a:gs pos="5439">
                      <a:srgbClr val="F8F8F8"/>
                    </a:gs>
                    <a:gs pos="10000">
                      <a:srgbClr val="F8F8F8"/>
                    </a:gs>
                  </a:gsLst>
                  <a:lin ang="5400000" scaled="0"/>
                </a:gradFill>
              </a:endParaRPr>
            </a:p>
          </p:txBody>
        </p:sp>
        <p:sp>
          <p:nvSpPr>
            <p:cNvPr id="27" name="Rectangle 26"/>
            <p:cNvSpPr/>
            <p:nvPr/>
          </p:nvSpPr>
          <p:spPr bwMode="auto">
            <a:xfrm>
              <a:off x="6675431" y="2424567"/>
              <a:ext cx="4480511" cy="2753464"/>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GB" sz="7200" dirty="0">
                  <a:solidFill>
                    <a:schemeClr val="tx1"/>
                  </a:solidFill>
                  <a:latin typeface="+mj-lt"/>
                </a:rPr>
                <a:t>128</a:t>
              </a:r>
            </a:p>
            <a:p>
              <a:pPr algn="ctr" defTabSz="932293" fontAlgn="base">
                <a:spcBef>
                  <a:spcPct val="0"/>
                </a:spcBef>
                <a:spcAft>
                  <a:spcPct val="0"/>
                </a:spcAft>
              </a:pPr>
              <a:r>
                <a:rPr lang="en-GB" sz="3998" dirty="0">
                  <a:solidFill>
                    <a:schemeClr val="tx1"/>
                  </a:solidFill>
                  <a:latin typeface="+mj-lt"/>
                </a:rPr>
                <a:t>active queries</a:t>
              </a:r>
            </a:p>
          </p:txBody>
        </p:sp>
      </p:grpSp>
      <p:sp>
        <p:nvSpPr>
          <p:cNvPr id="28" name="TextBox 27"/>
          <p:cNvSpPr txBox="1"/>
          <p:nvPr/>
        </p:nvSpPr>
        <p:spPr>
          <a:xfrm>
            <a:off x="3058569" y="2785112"/>
            <a:ext cx="3398777" cy="1955582"/>
          </a:xfrm>
          <a:prstGeom prst="rect">
            <a:avLst/>
          </a:prstGeom>
          <a:noFill/>
        </p:spPr>
        <p:txBody>
          <a:bodyPr wrap="none" lIns="182854" tIns="146283" rIns="182854" bIns="146283" rtlCol="0">
            <a:spAutoFit/>
          </a:bodyPr>
          <a:lstStyle/>
          <a:p>
            <a:pPr algn="ctr">
              <a:lnSpc>
                <a:spcPct val="90000"/>
              </a:lnSpc>
              <a:spcAft>
                <a:spcPts val="600"/>
              </a:spcAft>
            </a:pPr>
            <a:r>
              <a:rPr lang="en-GB" sz="7198" dirty="0">
                <a:latin typeface="+mj-lt"/>
              </a:rPr>
              <a:t>1024</a:t>
            </a:r>
            <a:r>
              <a:rPr lang="en-GB" sz="4399" dirty="0">
                <a:latin typeface="+mj-lt"/>
              </a:rPr>
              <a:t> </a:t>
            </a:r>
          </a:p>
          <a:p>
            <a:pPr algn="ctr">
              <a:lnSpc>
                <a:spcPct val="90000"/>
              </a:lnSpc>
              <a:spcAft>
                <a:spcPts val="600"/>
              </a:spcAft>
            </a:pPr>
            <a:r>
              <a:rPr lang="en-GB" sz="3999" dirty="0">
                <a:latin typeface="+mj-lt"/>
              </a:rPr>
              <a:t>open sessions</a:t>
            </a:r>
            <a:endParaRPr lang="en-GB" sz="4399" dirty="0">
              <a:latin typeface="+mj-lt"/>
            </a:endParaRPr>
          </a:p>
        </p:txBody>
      </p:sp>
      <p:sp>
        <p:nvSpPr>
          <p:cNvPr id="3" name="Rectangle 2">
            <a:extLst>
              <a:ext uri="{FF2B5EF4-FFF2-40B4-BE49-F238E27FC236}">
                <a16:creationId xmlns:a16="http://schemas.microsoft.com/office/drawing/2014/main" id="{B9C51807-AAA5-4958-BEAD-2458916F95FC}"/>
              </a:ext>
            </a:extLst>
          </p:cNvPr>
          <p:cNvSpPr/>
          <p:nvPr/>
        </p:nvSpPr>
        <p:spPr>
          <a:xfrm>
            <a:off x="0" y="6385572"/>
            <a:ext cx="11703050" cy="369332"/>
          </a:xfrm>
          <a:prstGeom prst="rect">
            <a:avLst/>
          </a:prstGeom>
        </p:spPr>
        <p:txBody>
          <a:bodyPr wrap="square">
            <a:spAutoFit/>
          </a:bodyPr>
          <a:lstStyle/>
          <a:p>
            <a:r>
              <a:rPr lang="en-US" b="1" dirty="0">
                <a:solidFill>
                  <a:schemeClr val="accent3">
                    <a:lumMod val="90000"/>
                    <a:lumOff val="10000"/>
                  </a:schemeClr>
                </a:solidFill>
                <a:hlinkClick r:id="rId3">
                  <a:extLst>
                    <a:ext uri="{A12FA001-AC4F-418D-AE19-62706E023703}">
                      <ahyp:hlinkClr xmlns:ahyp="http://schemas.microsoft.com/office/drawing/2018/hyperlinkcolor" val="tx"/>
                    </a:ext>
                  </a:extLst>
                </a:hlinkClick>
              </a:rPr>
              <a:t>Workload Management</a:t>
            </a:r>
            <a:endParaRPr lang="en-US" b="1" dirty="0">
              <a:solidFill>
                <a:schemeClr val="accent3">
                  <a:lumMod val="90000"/>
                  <a:lumOff val="10000"/>
                </a:schemeClr>
              </a:solidFill>
            </a:endParaRPr>
          </a:p>
        </p:txBody>
      </p:sp>
    </p:spTree>
    <p:extLst>
      <p:ext uri="{BB962C8B-B14F-4D97-AF65-F5344CB8AC3E}">
        <p14:creationId xmlns:p14="http://schemas.microsoft.com/office/powerpoint/2010/main" val="425291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237C731-34F0-4450-A910-FE60727169E2}"/>
              </a:ext>
            </a:extLst>
          </p:cNvPr>
          <p:cNvSpPr>
            <a:spLocks noGrp="1"/>
          </p:cNvSpPr>
          <p:nvPr>
            <p:ph type="body" sz="quarter" idx="10"/>
          </p:nvPr>
        </p:nvSpPr>
        <p:spPr>
          <a:xfrm>
            <a:off x="435794" y="1142880"/>
            <a:ext cx="4988673" cy="3348865"/>
          </a:xfrm>
        </p:spPr>
        <p:txBody>
          <a:bodyPr/>
          <a:lstStyle/>
          <a:p>
            <a:pPr lvl="0"/>
            <a:r>
              <a:rPr lang="en-US" dirty="0">
                <a:solidFill>
                  <a:srgbClr val="0078D7"/>
                </a:solidFill>
              </a:rPr>
              <a:t>Static Resource Classes</a:t>
            </a:r>
          </a:p>
          <a:p>
            <a:r>
              <a:rPr lang="en-US" sz="1632" dirty="0">
                <a:latin typeface="Segoe UI"/>
              </a:rPr>
              <a:t>Allocate the same amount of memory independent of the current service-level objective (SLO). </a:t>
            </a:r>
          </a:p>
          <a:p>
            <a:r>
              <a:rPr lang="en-US" sz="1632" dirty="0">
                <a:latin typeface="Segoe UI"/>
              </a:rPr>
              <a:t>Well-suited for fixed data sizes and loading jobs.</a:t>
            </a:r>
          </a:p>
          <a:p>
            <a:endParaRPr lang="en-US" sz="1632" dirty="0">
              <a:solidFill>
                <a:srgbClr val="0078D7"/>
              </a:solidFill>
            </a:endParaRPr>
          </a:p>
          <a:p>
            <a:r>
              <a:rPr lang="en-US" dirty="0">
                <a:solidFill>
                  <a:srgbClr val="0078D7"/>
                </a:solidFill>
              </a:rPr>
              <a:t>Dynamic Resource Classes</a:t>
            </a:r>
            <a:endParaRPr lang="en-US" dirty="0">
              <a:latin typeface="Segoe UI"/>
            </a:endParaRPr>
          </a:p>
          <a:p>
            <a:pPr lvl="0">
              <a:lnSpc>
                <a:spcPct val="110000"/>
              </a:lnSpc>
            </a:pPr>
            <a:r>
              <a:rPr lang="en-US" sz="1632" dirty="0">
                <a:latin typeface="Segoe UI"/>
              </a:rPr>
              <a:t>Allocate a variable amount of memory depending on the current SLO. </a:t>
            </a:r>
          </a:p>
          <a:p>
            <a:pPr lvl="0">
              <a:lnSpc>
                <a:spcPct val="110000"/>
              </a:lnSpc>
            </a:pPr>
            <a:r>
              <a:rPr lang="en-US" sz="1632" dirty="0">
                <a:latin typeface="Segoe UI"/>
              </a:rPr>
              <a:t>Well-suited for growing or variable datasets.</a:t>
            </a:r>
          </a:p>
          <a:p>
            <a:pPr lvl="0">
              <a:lnSpc>
                <a:spcPct val="110000"/>
              </a:lnSpc>
            </a:pPr>
            <a:r>
              <a:rPr lang="en-US" sz="1632" dirty="0">
                <a:latin typeface="Segoe UI"/>
              </a:rPr>
              <a:t>All users default to the </a:t>
            </a:r>
            <a:r>
              <a:rPr lang="en-US" sz="1632" i="1" dirty="0" err="1">
                <a:latin typeface="Segoe UI"/>
              </a:rPr>
              <a:t>smallrc</a:t>
            </a:r>
            <a:r>
              <a:rPr lang="en-US" sz="1632" dirty="0">
                <a:latin typeface="Segoe UI"/>
              </a:rPr>
              <a:t> dynamic resource class. </a:t>
            </a:r>
          </a:p>
        </p:txBody>
      </p:sp>
      <p:sp>
        <p:nvSpPr>
          <p:cNvPr id="7" name="Title 6">
            <a:extLst>
              <a:ext uri="{FF2B5EF4-FFF2-40B4-BE49-F238E27FC236}">
                <a16:creationId xmlns:a16="http://schemas.microsoft.com/office/drawing/2014/main" id="{86629586-C91E-4DD1-A032-76B28474884C}"/>
              </a:ext>
            </a:extLst>
          </p:cNvPr>
          <p:cNvSpPr>
            <a:spLocks noGrp="1"/>
          </p:cNvSpPr>
          <p:nvPr>
            <p:ph type="title"/>
          </p:nvPr>
        </p:nvSpPr>
        <p:spPr/>
        <p:txBody>
          <a:bodyPr/>
          <a:lstStyle/>
          <a:p>
            <a:r>
              <a:rPr lang="en-US"/>
              <a:t>Resource class types</a:t>
            </a:r>
          </a:p>
        </p:txBody>
      </p:sp>
      <p:sp>
        <p:nvSpPr>
          <p:cNvPr id="12" name="Text Placeholder 10">
            <a:extLst>
              <a:ext uri="{FF2B5EF4-FFF2-40B4-BE49-F238E27FC236}">
                <a16:creationId xmlns:a16="http://schemas.microsoft.com/office/drawing/2014/main" id="{BF262E5D-3D74-4931-9C54-630A7F8D64AE}"/>
              </a:ext>
            </a:extLst>
          </p:cNvPr>
          <p:cNvSpPr txBox="1">
            <a:spLocks/>
          </p:cNvSpPr>
          <p:nvPr/>
        </p:nvSpPr>
        <p:spPr>
          <a:xfrm>
            <a:off x="6135343" y="981076"/>
            <a:ext cx="5677103" cy="1412567"/>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16">
              <a:spcBef>
                <a:spcPts val="1224"/>
              </a:spcBef>
              <a:defRPr/>
            </a:pPr>
            <a:r>
              <a:rPr lang="en-US" sz="1836">
                <a:solidFill>
                  <a:srgbClr val="0078D7"/>
                </a:solidFill>
                <a:latin typeface="Segoe UI Semibold" panose="020B0702040204020203" pitchFamily="34" charset="0"/>
                <a:cs typeface="Segoe UI Semibold" panose="020B0702040204020203" pitchFamily="34" charset="0"/>
              </a:rPr>
              <a:t>Static resource classes:</a:t>
            </a:r>
          </a:p>
          <a:p>
            <a:pPr defTabSz="932516">
              <a:spcBef>
                <a:spcPts val="1224"/>
              </a:spcBef>
              <a:defRPr/>
            </a:pPr>
            <a:r>
              <a:rPr lang="en-US" sz="1632">
                <a:solidFill>
                  <a:schemeClr val="tx1"/>
                </a:solidFill>
                <a:latin typeface="Consolas" panose="020B0609020204030204" pitchFamily="49" charset="0"/>
              </a:rPr>
              <a:t>staticrc10 | staticrc20 | staticrc30 | staticrc40 | staticrc50 | staticrc60 | staticrc70 | staticrc80</a:t>
            </a:r>
            <a:endParaRPr lang="en-US" sz="2040">
              <a:solidFill>
                <a:schemeClr val="tx1"/>
              </a:solidFill>
            </a:endParaRPr>
          </a:p>
        </p:txBody>
      </p:sp>
      <p:sp>
        <p:nvSpPr>
          <p:cNvPr id="13" name="Text Placeholder 10">
            <a:extLst>
              <a:ext uri="{FF2B5EF4-FFF2-40B4-BE49-F238E27FC236}">
                <a16:creationId xmlns:a16="http://schemas.microsoft.com/office/drawing/2014/main" id="{6A6CBA2A-75CD-4AC8-BC8C-6F0A658F60AE}"/>
              </a:ext>
            </a:extLst>
          </p:cNvPr>
          <p:cNvSpPr txBox="1">
            <a:spLocks/>
          </p:cNvSpPr>
          <p:nvPr/>
        </p:nvSpPr>
        <p:spPr>
          <a:xfrm>
            <a:off x="6135343" y="2809389"/>
            <a:ext cx="5677103" cy="910320"/>
          </a:xfrm>
          <a:prstGeom prst="rect">
            <a:avLst/>
          </a:prstGeom>
        </p:spPr>
        <p:txBody>
          <a:bodyPr vert="horz" wrap="square" lIns="149217" tIns="93260" rIns="149217" bIns="93260" rtlCol="0">
            <a:spAutoFit/>
          </a:bodyPr>
          <a:lstStyle>
            <a:lvl1pPr marL="0" marR="0" indent="0" algn="l" defTabSz="914321" rtl="0" eaLnBrk="1" fontAlgn="auto" latinLnBrk="0" hangingPunct="1">
              <a:lnSpc>
                <a:spcPct val="100000"/>
              </a:lnSpc>
              <a:spcBef>
                <a:spcPts val="1200"/>
              </a:spcBef>
              <a:spcAft>
                <a:spcPts val="0"/>
              </a:spcAft>
              <a:buClrTx/>
              <a:buSzPct val="90000"/>
              <a:buFont typeface="Arial" panose="020B0604020202020204" pitchFamily="34" charset="0"/>
              <a:buNone/>
              <a:tabLst/>
              <a:defRPr lang="en-US" sz="2000" b="0" i="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b="0" i="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200" b="0" i="0" kern="1200" spc="0" baseline="0">
                <a:solidFill>
                  <a:schemeClr val="tx1"/>
                </a:solidFill>
                <a:latin typeface="Segoe UI" panose="020B0502040204020203" pitchFamily="34" charset="0"/>
                <a:ea typeface="+mn-ea"/>
                <a:cs typeface="Segoe UI" panose="020B0502040204020203" pitchFamily="34" charset="0"/>
              </a:defRPr>
            </a:lvl3pPr>
            <a:lvl4pPr marL="784338"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4pPr>
            <a:lvl5pPr marL="1008434" marR="0" indent="0" algn="l" defTabSz="914321" rtl="0" eaLnBrk="1" fontAlgn="auto" latinLnBrk="0" hangingPunct="1">
              <a:lnSpc>
                <a:spcPct val="90000"/>
              </a:lnSpc>
              <a:spcBef>
                <a:spcPct val="20000"/>
              </a:spcBef>
              <a:spcAft>
                <a:spcPts val="0"/>
              </a:spcAft>
              <a:buClrTx/>
              <a:buSzPct val="90000"/>
              <a:buFont typeface="Arial" panose="020B0604020202020204" pitchFamily="34" charset="0"/>
              <a:buNone/>
              <a:tabLst/>
              <a:defRPr sz="1100" b="0" i="0" kern="1200" spc="0" baseline="0">
                <a:solidFill>
                  <a:schemeClr val="tx1"/>
                </a:solidFill>
                <a:latin typeface="Segoe UI" panose="020B0502040204020203" pitchFamily="34" charset="0"/>
                <a:ea typeface="+mn-ea"/>
                <a:cs typeface="Segoe UI" panose="020B0502040204020203" pitchFamily="34" charset="0"/>
              </a:defRPr>
            </a:lvl5pPr>
            <a:lvl6pPr marL="251438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544"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706"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867" indent="-228581" algn="l" defTabSz="914321"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516">
              <a:spcBef>
                <a:spcPts val="1224"/>
              </a:spcBef>
              <a:defRPr/>
            </a:pPr>
            <a:r>
              <a:rPr lang="en-US" sz="1836">
                <a:solidFill>
                  <a:srgbClr val="0078D7"/>
                </a:solidFill>
                <a:latin typeface="Segoe UI Semibold" panose="020B0702040204020203" pitchFamily="34" charset="0"/>
                <a:cs typeface="Segoe UI Semibold" panose="020B0702040204020203" pitchFamily="34" charset="0"/>
              </a:rPr>
              <a:t>Dynamic resource classes:</a:t>
            </a:r>
          </a:p>
          <a:p>
            <a:pPr defTabSz="932516">
              <a:spcBef>
                <a:spcPts val="1224"/>
              </a:spcBef>
              <a:defRPr/>
            </a:pPr>
            <a:r>
              <a:rPr lang="en-US" sz="1632" err="1">
                <a:solidFill>
                  <a:schemeClr val="tx1"/>
                </a:solidFill>
                <a:latin typeface="Consolas" panose="020B0609020204030204" pitchFamily="49" charset="0"/>
              </a:rPr>
              <a:t>smallrc</a:t>
            </a:r>
            <a:r>
              <a:rPr lang="en-US" sz="1632">
                <a:solidFill>
                  <a:schemeClr val="tx1"/>
                </a:solidFill>
                <a:latin typeface="Consolas" panose="020B0609020204030204" pitchFamily="49" charset="0"/>
              </a:rPr>
              <a:t> | </a:t>
            </a:r>
            <a:r>
              <a:rPr lang="en-US" sz="1632" err="1">
                <a:solidFill>
                  <a:schemeClr val="tx1"/>
                </a:solidFill>
                <a:latin typeface="Consolas" panose="020B0609020204030204" pitchFamily="49" charset="0"/>
              </a:rPr>
              <a:t>mediumrc</a:t>
            </a:r>
            <a:r>
              <a:rPr lang="en-US" sz="1632">
                <a:solidFill>
                  <a:schemeClr val="tx1"/>
                </a:solidFill>
                <a:latin typeface="Consolas" panose="020B0609020204030204" pitchFamily="49" charset="0"/>
              </a:rPr>
              <a:t> | </a:t>
            </a:r>
            <a:r>
              <a:rPr lang="en-US" sz="1632" err="1">
                <a:solidFill>
                  <a:schemeClr val="tx1"/>
                </a:solidFill>
                <a:latin typeface="Consolas" panose="020B0609020204030204" pitchFamily="49" charset="0"/>
              </a:rPr>
              <a:t>largerc</a:t>
            </a:r>
            <a:r>
              <a:rPr lang="en-US" sz="1632">
                <a:solidFill>
                  <a:schemeClr val="tx1"/>
                </a:solidFill>
                <a:latin typeface="Consolas" panose="020B0609020204030204" pitchFamily="49" charset="0"/>
              </a:rPr>
              <a:t> | </a:t>
            </a:r>
            <a:r>
              <a:rPr lang="en-US" sz="1632" err="1">
                <a:solidFill>
                  <a:schemeClr val="tx1"/>
                </a:solidFill>
                <a:latin typeface="Consolas" panose="020B0609020204030204" pitchFamily="49" charset="0"/>
              </a:rPr>
              <a:t>xlargerc</a:t>
            </a:r>
            <a:endParaRPr lang="en-US" sz="2040">
              <a:solidFill>
                <a:schemeClr val="tx1"/>
              </a:solidFill>
            </a:endParaRPr>
          </a:p>
        </p:txBody>
      </p:sp>
      <p:graphicFrame>
        <p:nvGraphicFramePr>
          <p:cNvPr id="15" name="Table 14">
            <a:extLst>
              <a:ext uri="{FF2B5EF4-FFF2-40B4-BE49-F238E27FC236}">
                <a16:creationId xmlns:a16="http://schemas.microsoft.com/office/drawing/2014/main" id="{262DBBA8-7EE2-4F89-8F06-40D53A9023A9}"/>
              </a:ext>
            </a:extLst>
          </p:cNvPr>
          <p:cNvGraphicFramePr>
            <a:graphicFrameLocks noGrp="1"/>
          </p:cNvGraphicFramePr>
          <p:nvPr>
            <p:extLst/>
          </p:nvPr>
        </p:nvGraphicFramePr>
        <p:xfrm>
          <a:off x="6293145" y="3827599"/>
          <a:ext cx="5764848" cy="1834121"/>
        </p:xfrm>
        <a:graphic>
          <a:graphicData uri="http://schemas.openxmlformats.org/drawingml/2006/table">
            <a:tbl>
              <a:tblPr firstRow="1" bandRow="1"/>
              <a:tblGrid>
                <a:gridCol w="1921616">
                  <a:extLst>
                    <a:ext uri="{9D8B030D-6E8A-4147-A177-3AD203B41FA5}">
                      <a16:colId xmlns:a16="http://schemas.microsoft.com/office/drawing/2014/main" val="3987734289"/>
                    </a:ext>
                  </a:extLst>
                </a:gridCol>
                <a:gridCol w="1921616">
                  <a:extLst>
                    <a:ext uri="{9D8B030D-6E8A-4147-A177-3AD203B41FA5}">
                      <a16:colId xmlns:a16="http://schemas.microsoft.com/office/drawing/2014/main" val="3545920142"/>
                    </a:ext>
                  </a:extLst>
                </a:gridCol>
                <a:gridCol w="1921616">
                  <a:extLst>
                    <a:ext uri="{9D8B030D-6E8A-4147-A177-3AD203B41FA5}">
                      <a16:colId xmlns:a16="http://schemas.microsoft.com/office/drawing/2014/main" val="3771652691"/>
                    </a:ext>
                  </a:extLst>
                </a:gridCol>
              </a:tblGrid>
              <a:tr h="590649">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600" b="0">
                          <a:solidFill>
                            <a:schemeClr val="tx2"/>
                          </a:solidFill>
                          <a:latin typeface="+mj-lt"/>
                        </a:rPr>
                        <a:t>Resource Class</a:t>
                      </a:r>
                    </a:p>
                  </a:txBody>
                  <a:tcPr marL="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600" b="0">
                          <a:solidFill>
                            <a:schemeClr val="tx2"/>
                          </a:solidFill>
                          <a:latin typeface="+mj-lt"/>
                        </a:rPr>
                        <a:t>Percentage Memory</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b="1" kern="1200">
                          <a:solidFill>
                            <a:schemeClr val="lt1"/>
                          </a:solidFill>
                          <a:latin typeface="Segoe UI"/>
                        </a:defRPr>
                      </a:lvl1pPr>
                      <a:lvl2pPr marL="457095" algn="l" defTabSz="914192" rtl="0" eaLnBrk="1" latinLnBrk="0" hangingPunct="1">
                        <a:defRPr sz="1765" b="1" kern="1200">
                          <a:solidFill>
                            <a:schemeClr val="lt1"/>
                          </a:solidFill>
                          <a:latin typeface="Segoe UI"/>
                        </a:defRPr>
                      </a:lvl2pPr>
                      <a:lvl3pPr marL="914192" algn="l" defTabSz="914192" rtl="0" eaLnBrk="1" latinLnBrk="0" hangingPunct="1">
                        <a:defRPr sz="1765" b="1" kern="1200">
                          <a:solidFill>
                            <a:schemeClr val="lt1"/>
                          </a:solidFill>
                          <a:latin typeface="Segoe UI"/>
                        </a:defRPr>
                      </a:lvl3pPr>
                      <a:lvl4pPr marL="1371287" algn="l" defTabSz="914192" rtl="0" eaLnBrk="1" latinLnBrk="0" hangingPunct="1">
                        <a:defRPr sz="1765" b="1" kern="1200">
                          <a:solidFill>
                            <a:schemeClr val="lt1"/>
                          </a:solidFill>
                          <a:latin typeface="Segoe UI"/>
                        </a:defRPr>
                      </a:lvl4pPr>
                      <a:lvl5pPr marL="1828383" algn="l" defTabSz="914192" rtl="0" eaLnBrk="1" latinLnBrk="0" hangingPunct="1">
                        <a:defRPr sz="1765" b="1" kern="1200">
                          <a:solidFill>
                            <a:schemeClr val="lt1"/>
                          </a:solidFill>
                          <a:latin typeface="Segoe UI"/>
                        </a:defRPr>
                      </a:lvl5pPr>
                      <a:lvl6pPr marL="2285479" algn="l" defTabSz="914192" rtl="0" eaLnBrk="1" latinLnBrk="0" hangingPunct="1">
                        <a:defRPr sz="1765" b="1" kern="1200">
                          <a:solidFill>
                            <a:schemeClr val="lt1"/>
                          </a:solidFill>
                          <a:latin typeface="Segoe UI"/>
                        </a:defRPr>
                      </a:lvl6pPr>
                      <a:lvl7pPr marL="2742575" algn="l" defTabSz="914192" rtl="0" eaLnBrk="1" latinLnBrk="0" hangingPunct="1">
                        <a:defRPr sz="1765" b="1" kern="1200">
                          <a:solidFill>
                            <a:schemeClr val="lt1"/>
                          </a:solidFill>
                          <a:latin typeface="Segoe UI"/>
                        </a:defRPr>
                      </a:lvl7pPr>
                      <a:lvl8pPr marL="3199670" algn="l" defTabSz="914192" rtl="0" eaLnBrk="1" latinLnBrk="0" hangingPunct="1">
                        <a:defRPr sz="1765" b="1" kern="1200">
                          <a:solidFill>
                            <a:schemeClr val="lt1"/>
                          </a:solidFill>
                          <a:latin typeface="Segoe UI"/>
                        </a:defRPr>
                      </a:lvl8pPr>
                      <a:lvl9pPr marL="3656767" algn="l" defTabSz="914192" rtl="0" eaLnBrk="1" latinLnBrk="0" hangingPunct="1">
                        <a:defRPr sz="1765" b="1" kern="1200">
                          <a:solidFill>
                            <a:schemeClr val="lt1"/>
                          </a:solidFill>
                          <a:latin typeface="Segoe UI"/>
                        </a:defRPr>
                      </a:lvl9pPr>
                    </a:lstStyle>
                    <a:p>
                      <a:r>
                        <a:rPr lang="en-US" sz="1600" b="0">
                          <a:solidFill>
                            <a:schemeClr val="tx2"/>
                          </a:solidFill>
                          <a:latin typeface="+mj-lt"/>
                        </a:rPr>
                        <a:t>Max. Concurrent Queries</a:t>
                      </a:r>
                    </a:p>
                  </a:txBody>
                  <a:tcPr marL="93260" marR="93260" marT="46630" marB="46630">
                    <a:lnL w="12700" cmpd="sng">
                      <a:solidFill>
                        <a:srgbClr val="FFFFFF"/>
                      </a:solidFill>
                    </a:lnL>
                    <a:lnR w="12700" cmpd="sng">
                      <a:solidFill>
                        <a:srgbClr val="FFFFFF"/>
                      </a:solidFill>
                    </a:lnR>
                    <a:lnT w="12700" cmpd="sng">
                      <a:solidFill>
                        <a:srgbClr val="FFFFFF"/>
                      </a:solidFill>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3289986"/>
                  </a:ext>
                </a:extLst>
              </a:tr>
              <a:tr h="31086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err="1">
                          <a:solidFill>
                            <a:schemeClr val="tx1"/>
                          </a:solidFill>
                          <a:latin typeface="Consolas" panose="020B0609020204030204" pitchFamily="49" charset="0"/>
                        </a:rPr>
                        <a:t>smallrc</a:t>
                      </a:r>
                      <a:endParaRPr lang="en-US" sz="1400">
                        <a:solidFill>
                          <a:schemeClr val="tx1"/>
                        </a:solidFill>
                        <a:latin typeface="Consolas" panose="020B0609020204030204" pitchFamily="49" charset="0"/>
                      </a:endParaRPr>
                    </a:p>
                  </a:txBody>
                  <a:tcPr marL="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a:solidFill>
                            <a:schemeClr val="tx1"/>
                          </a:solidFill>
                          <a:latin typeface="Consolas" panose="020B0609020204030204" pitchFamily="49" charset="0"/>
                        </a:rPr>
                        <a:t>3%</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a:solidFill>
                            <a:schemeClr val="tx1"/>
                          </a:solidFill>
                          <a:latin typeface="Consolas" panose="020B0609020204030204" pitchFamily="49" charset="0"/>
                        </a:rPr>
                        <a:t>32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4498368"/>
                  </a:ext>
                </a:extLst>
              </a:tr>
              <a:tr h="31086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err="1">
                          <a:solidFill>
                            <a:schemeClr val="tx1"/>
                          </a:solidFill>
                          <a:latin typeface="Consolas" panose="020B0609020204030204" pitchFamily="49" charset="0"/>
                        </a:rPr>
                        <a:t>mediumrc</a:t>
                      </a:r>
                      <a:endParaRPr lang="en-US" sz="1400">
                        <a:solidFill>
                          <a:schemeClr val="tx1"/>
                        </a:solidFill>
                        <a:latin typeface="Consolas" panose="020B0609020204030204" pitchFamily="49" charset="0"/>
                      </a:endParaRPr>
                    </a:p>
                  </a:txBody>
                  <a:tcPr marL="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a:solidFill>
                            <a:schemeClr val="tx1"/>
                          </a:solidFill>
                          <a:latin typeface="Consolas" panose="020B0609020204030204" pitchFamily="49" charset="0"/>
                        </a:rPr>
                        <a:t>10%</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a:solidFill>
                            <a:schemeClr val="tx1"/>
                          </a:solidFill>
                          <a:latin typeface="Consolas" panose="020B0609020204030204" pitchFamily="49" charset="0"/>
                        </a:rPr>
                        <a:t>10</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08221066"/>
                  </a:ext>
                </a:extLst>
              </a:tr>
              <a:tr h="31086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err="1">
                          <a:solidFill>
                            <a:schemeClr val="tx1"/>
                          </a:solidFill>
                          <a:latin typeface="Consolas" panose="020B0609020204030204" pitchFamily="49" charset="0"/>
                        </a:rPr>
                        <a:t>largerc</a:t>
                      </a:r>
                      <a:endParaRPr lang="en-US" sz="1400">
                        <a:solidFill>
                          <a:schemeClr val="tx1"/>
                        </a:solidFill>
                        <a:latin typeface="Consolas" panose="020B0609020204030204" pitchFamily="49" charset="0"/>
                      </a:endParaRPr>
                    </a:p>
                  </a:txBody>
                  <a:tcPr marL="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a:solidFill>
                            <a:schemeClr val="tx1"/>
                          </a:solidFill>
                          <a:latin typeface="Consolas" panose="020B0609020204030204" pitchFamily="49" charset="0"/>
                        </a:rPr>
                        <a:t>22%</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a:solidFill>
                            <a:schemeClr val="tx1"/>
                          </a:solidFill>
                          <a:latin typeface="Consolas" panose="020B0609020204030204" pitchFamily="49" charset="0"/>
                        </a:rPr>
                        <a:t>4</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4934957"/>
                  </a:ext>
                </a:extLst>
              </a:tr>
              <a:tr h="310868">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err="1">
                          <a:solidFill>
                            <a:schemeClr val="tx1"/>
                          </a:solidFill>
                          <a:latin typeface="Consolas" panose="020B0609020204030204" pitchFamily="49" charset="0"/>
                        </a:rPr>
                        <a:t>xlargerc</a:t>
                      </a:r>
                      <a:endParaRPr lang="en-US" sz="1400">
                        <a:solidFill>
                          <a:schemeClr val="tx1"/>
                        </a:solidFill>
                        <a:latin typeface="Consolas" panose="020B0609020204030204" pitchFamily="49" charset="0"/>
                      </a:endParaRPr>
                    </a:p>
                  </a:txBody>
                  <a:tcPr marL="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a:solidFill>
                            <a:schemeClr val="tx1"/>
                          </a:solidFill>
                          <a:latin typeface="Consolas" panose="020B0609020204030204" pitchFamily="49" charset="0"/>
                        </a:rPr>
                        <a:t>70%</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2" rtl="0" eaLnBrk="1" latinLnBrk="0" hangingPunct="1">
                        <a:defRPr sz="1765" kern="1200">
                          <a:solidFill>
                            <a:schemeClr val="dk1"/>
                          </a:solidFill>
                          <a:latin typeface="Segoe UI"/>
                        </a:defRPr>
                      </a:lvl1pPr>
                      <a:lvl2pPr marL="457095" algn="l" defTabSz="914192" rtl="0" eaLnBrk="1" latinLnBrk="0" hangingPunct="1">
                        <a:defRPr sz="1765" kern="1200">
                          <a:solidFill>
                            <a:schemeClr val="dk1"/>
                          </a:solidFill>
                          <a:latin typeface="Segoe UI"/>
                        </a:defRPr>
                      </a:lvl2pPr>
                      <a:lvl3pPr marL="914192" algn="l" defTabSz="914192" rtl="0" eaLnBrk="1" latinLnBrk="0" hangingPunct="1">
                        <a:defRPr sz="1765" kern="1200">
                          <a:solidFill>
                            <a:schemeClr val="dk1"/>
                          </a:solidFill>
                          <a:latin typeface="Segoe UI"/>
                        </a:defRPr>
                      </a:lvl3pPr>
                      <a:lvl4pPr marL="1371287" algn="l" defTabSz="914192" rtl="0" eaLnBrk="1" latinLnBrk="0" hangingPunct="1">
                        <a:defRPr sz="1765" kern="1200">
                          <a:solidFill>
                            <a:schemeClr val="dk1"/>
                          </a:solidFill>
                          <a:latin typeface="Segoe UI"/>
                        </a:defRPr>
                      </a:lvl4pPr>
                      <a:lvl5pPr marL="1828383" algn="l" defTabSz="914192" rtl="0" eaLnBrk="1" latinLnBrk="0" hangingPunct="1">
                        <a:defRPr sz="1765" kern="1200">
                          <a:solidFill>
                            <a:schemeClr val="dk1"/>
                          </a:solidFill>
                          <a:latin typeface="Segoe UI"/>
                        </a:defRPr>
                      </a:lvl5pPr>
                      <a:lvl6pPr marL="2285479" algn="l" defTabSz="914192" rtl="0" eaLnBrk="1" latinLnBrk="0" hangingPunct="1">
                        <a:defRPr sz="1765" kern="1200">
                          <a:solidFill>
                            <a:schemeClr val="dk1"/>
                          </a:solidFill>
                          <a:latin typeface="Segoe UI"/>
                        </a:defRPr>
                      </a:lvl6pPr>
                      <a:lvl7pPr marL="2742575" algn="l" defTabSz="914192" rtl="0" eaLnBrk="1" latinLnBrk="0" hangingPunct="1">
                        <a:defRPr sz="1765" kern="1200">
                          <a:solidFill>
                            <a:schemeClr val="dk1"/>
                          </a:solidFill>
                          <a:latin typeface="Segoe UI"/>
                        </a:defRPr>
                      </a:lvl7pPr>
                      <a:lvl8pPr marL="3199670" algn="l" defTabSz="914192" rtl="0" eaLnBrk="1" latinLnBrk="0" hangingPunct="1">
                        <a:defRPr sz="1765" kern="1200">
                          <a:solidFill>
                            <a:schemeClr val="dk1"/>
                          </a:solidFill>
                          <a:latin typeface="Segoe UI"/>
                        </a:defRPr>
                      </a:lvl8pPr>
                      <a:lvl9pPr marL="3656767" algn="l" defTabSz="914192" rtl="0" eaLnBrk="1" latinLnBrk="0" hangingPunct="1">
                        <a:defRPr sz="1765" kern="1200">
                          <a:solidFill>
                            <a:schemeClr val="dk1"/>
                          </a:solidFill>
                          <a:latin typeface="Segoe UI"/>
                        </a:defRPr>
                      </a:lvl9pPr>
                    </a:lstStyle>
                    <a:p>
                      <a:r>
                        <a:rPr lang="en-US" sz="1400">
                          <a:solidFill>
                            <a:schemeClr val="tx1"/>
                          </a:solidFill>
                          <a:latin typeface="Consolas" panose="020B0609020204030204" pitchFamily="49" charset="0"/>
                        </a:rPr>
                        <a:t>1</a:t>
                      </a:r>
                    </a:p>
                  </a:txBody>
                  <a:tcPr marL="93260" marR="93260" marT="46630" marB="46630">
                    <a:lnL w="12700" cmpd="sng">
                      <a:solidFill>
                        <a:srgbClr val="FFFFFF"/>
                      </a:solidFill>
                    </a:lnL>
                    <a:lnR w="12700" cmpd="sng">
                      <a:solidFill>
                        <a:srgbClr val="FFFFFF"/>
                      </a:solid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5961482"/>
                  </a:ext>
                </a:extLst>
              </a:tr>
            </a:tbl>
          </a:graphicData>
        </a:graphic>
      </p:graphicFrame>
      <p:cxnSp>
        <p:nvCxnSpPr>
          <p:cNvPr id="3" name="Straight Connector 2">
            <a:extLst>
              <a:ext uri="{FF2B5EF4-FFF2-40B4-BE49-F238E27FC236}">
                <a16:creationId xmlns:a16="http://schemas.microsoft.com/office/drawing/2014/main" id="{C373302D-7AC1-405B-930D-15A840AC9C93}"/>
              </a:ext>
            </a:extLst>
          </p:cNvPr>
          <p:cNvCxnSpPr/>
          <p:nvPr/>
        </p:nvCxnSpPr>
        <p:spPr>
          <a:xfrm>
            <a:off x="6218237" y="2652941"/>
            <a:ext cx="52907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949125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0D5C-EE94-4B75-BA74-D633B1164CA0}"/>
              </a:ext>
            </a:extLst>
          </p:cNvPr>
          <p:cNvSpPr>
            <a:spLocks noGrp="1"/>
          </p:cNvSpPr>
          <p:nvPr>
            <p:ph type="title"/>
          </p:nvPr>
        </p:nvSpPr>
        <p:spPr/>
        <p:txBody>
          <a:bodyPr/>
          <a:lstStyle/>
          <a:p>
            <a:r>
              <a:rPr lang="en-GB" dirty="0"/>
              <a:t>Gen 2 Concurrency – Static RC</a:t>
            </a:r>
          </a:p>
        </p:txBody>
      </p:sp>
      <p:graphicFrame>
        <p:nvGraphicFramePr>
          <p:cNvPr id="3" name="Table 2">
            <a:extLst>
              <a:ext uri="{FF2B5EF4-FFF2-40B4-BE49-F238E27FC236}">
                <a16:creationId xmlns:a16="http://schemas.microsoft.com/office/drawing/2014/main" id="{4D7E4ECE-471E-4068-AC18-8A5152050DA5}"/>
              </a:ext>
            </a:extLst>
          </p:cNvPr>
          <p:cNvGraphicFramePr>
            <a:graphicFrameLocks noGrp="1"/>
          </p:cNvGraphicFramePr>
          <p:nvPr>
            <p:extLst>
              <p:ext uri="{D42A27DB-BD31-4B8C-83A1-F6EECF244321}">
                <p14:modId xmlns:p14="http://schemas.microsoft.com/office/powerpoint/2010/main" val="3739290542"/>
              </p:ext>
            </p:extLst>
          </p:nvPr>
        </p:nvGraphicFramePr>
        <p:xfrm>
          <a:off x="427037" y="1204220"/>
          <a:ext cx="11552233" cy="5470782"/>
        </p:xfrm>
        <a:graphic>
          <a:graphicData uri="http://schemas.openxmlformats.org/drawingml/2006/table">
            <a:tbl>
              <a:tblPr/>
              <a:tblGrid>
                <a:gridCol w="1050203">
                  <a:extLst>
                    <a:ext uri="{9D8B030D-6E8A-4147-A177-3AD203B41FA5}">
                      <a16:colId xmlns:a16="http://schemas.microsoft.com/office/drawing/2014/main" val="85099462"/>
                    </a:ext>
                  </a:extLst>
                </a:gridCol>
                <a:gridCol w="1050203">
                  <a:extLst>
                    <a:ext uri="{9D8B030D-6E8A-4147-A177-3AD203B41FA5}">
                      <a16:colId xmlns:a16="http://schemas.microsoft.com/office/drawing/2014/main" val="3846539627"/>
                    </a:ext>
                  </a:extLst>
                </a:gridCol>
                <a:gridCol w="1050203">
                  <a:extLst>
                    <a:ext uri="{9D8B030D-6E8A-4147-A177-3AD203B41FA5}">
                      <a16:colId xmlns:a16="http://schemas.microsoft.com/office/drawing/2014/main" val="3170421319"/>
                    </a:ext>
                  </a:extLst>
                </a:gridCol>
                <a:gridCol w="1050203">
                  <a:extLst>
                    <a:ext uri="{9D8B030D-6E8A-4147-A177-3AD203B41FA5}">
                      <a16:colId xmlns:a16="http://schemas.microsoft.com/office/drawing/2014/main" val="1636199252"/>
                    </a:ext>
                  </a:extLst>
                </a:gridCol>
                <a:gridCol w="1050203">
                  <a:extLst>
                    <a:ext uri="{9D8B030D-6E8A-4147-A177-3AD203B41FA5}">
                      <a16:colId xmlns:a16="http://schemas.microsoft.com/office/drawing/2014/main" val="3732013871"/>
                    </a:ext>
                  </a:extLst>
                </a:gridCol>
                <a:gridCol w="1050203">
                  <a:extLst>
                    <a:ext uri="{9D8B030D-6E8A-4147-A177-3AD203B41FA5}">
                      <a16:colId xmlns:a16="http://schemas.microsoft.com/office/drawing/2014/main" val="2278782361"/>
                    </a:ext>
                  </a:extLst>
                </a:gridCol>
                <a:gridCol w="1050203">
                  <a:extLst>
                    <a:ext uri="{9D8B030D-6E8A-4147-A177-3AD203B41FA5}">
                      <a16:colId xmlns:a16="http://schemas.microsoft.com/office/drawing/2014/main" val="3350525169"/>
                    </a:ext>
                  </a:extLst>
                </a:gridCol>
                <a:gridCol w="1050203">
                  <a:extLst>
                    <a:ext uri="{9D8B030D-6E8A-4147-A177-3AD203B41FA5}">
                      <a16:colId xmlns:a16="http://schemas.microsoft.com/office/drawing/2014/main" val="3444799075"/>
                    </a:ext>
                  </a:extLst>
                </a:gridCol>
                <a:gridCol w="1050203">
                  <a:extLst>
                    <a:ext uri="{9D8B030D-6E8A-4147-A177-3AD203B41FA5}">
                      <a16:colId xmlns:a16="http://schemas.microsoft.com/office/drawing/2014/main" val="3153711393"/>
                    </a:ext>
                  </a:extLst>
                </a:gridCol>
                <a:gridCol w="1050203">
                  <a:extLst>
                    <a:ext uri="{9D8B030D-6E8A-4147-A177-3AD203B41FA5}">
                      <a16:colId xmlns:a16="http://schemas.microsoft.com/office/drawing/2014/main" val="3009133187"/>
                    </a:ext>
                  </a:extLst>
                </a:gridCol>
                <a:gridCol w="1050203">
                  <a:extLst>
                    <a:ext uri="{9D8B030D-6E8A-4147-A177-3AD203B41FA5}">
                      <a16:colId xmlns:a16="http://schemas.microsoft.com/office/drawing/2014/main" val="2516552562"/>
                    </a:ext>
                  </a:extLst>
                </a:gridCol>
              </a:tblGrid>
              <a:tr h="684283">
                <a:tc>
                  <a:txBody>
                    <a:bodyPr/>
                    <a:lstStyle/>
                    <a:p>
                      <a:pPr algn="ctr" rtl="0"/>
                      <a:r>
                        <a:rPr lang="en-US" sz="1600" b="1" dirty="0">
                          <a:effectLst/>
                        </a:rPr>
                        <a:t>Service Level</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Maximum concurrent queries</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400" b="1" dirty="0">
                          <a:effectLst/>
                        </a:rPr>
                        <a:t>Concurrency slots available</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staticrc10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staticrc30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staticrc50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a:effectLst/>
                        </a:rPr>
                        <a:t>staticrc70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b="1" dirty="0">
                          <a:effectLst/>
                        </a:rPr>
                        <a:t>staticrc80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2776407"/>
                  </a:ext>
                </a:extLst>
              </a:tr>
              <a:tr h="168207">
                <a:tc>
                  <a:txBody>
                    <a:bodyPr/>
                    <a:lstStyle/>
                    <a:p>
                      <a:pPr algn="ctr" rtl="0"/>
                      <a:r>
                        <a:rPr lang="en-US" sz="1600">
                          <a:effectLst/>
                        </a:rPr>
                        <a:t>DW100c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2545893"/>
                  </a:ext>
                </a:extLst>
              </a:tr>
              <a:tr h="297226">
                <a:tc>
                  <a:txBody>
                    <a:bodyPr/>
                    <a:lstStyle/>
                    <a:p>
                      <a:pPr algn="ctr" rtl="0"/>
                      <a:r>
                        <a:rPr lang="en-US" sz="1600">
                          <a:effectLst/>
                        </a:rPr>
                        <a:t>DW200c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8721547"/>
                  </a:ext>
                </a:extLst>
              </a:tr>
              <a:tr h="297226">
                <a:tc>
                  <a:txBody>
                    <a:bodyPr/>
                    <a:lstStyle/>
                    <a:p>
                      <a:pPr algn="ctr" rtl="0"/>
                      <a:r>
                        <a:rPr lang="en-US" sz="1600">
                          <a:effectLst/>
                        </a:rPr>
                        <a:t>DW300c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2337328"/>
                  </a:ext>
                </a:extLst>
              </a:tr>
              <a:tr h="297226">
                <a:tc>
                  <a:txBody>
                    <a:bodyPr/>
                    <a:lstStyle/>
                    <a:p>
                      <a:pPr algn="ctr" rtl="0"/>
                      <a:r>
                        <a:rPr lang="en-US" sz="1600">
                          <a:effectLst/>
                        </a:rPr>
                        <a:t>DW400c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034213"/>
                  </a:ext>
                </a:extLst>
              </a:tr>
              <a:tr h="297226">
                <a:tc>
                  <a:txBody>
                    <a:bodyPr/>
                    <a:lstStyle/>
                    <a:p>
                      <a:pPr algn="ctr" rtl="0"/>
                      <a:r>
                        <a:rPr lang="en-US" sz="1600">
                          <a:effectLst/>
                        </a:rPr>
                        <a:t>DW500c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3780"/>
                  </a:ext>
                </a:extLst>
              </a:tr>
              <a:tr h="297226">
                <a:tc>
                  <a:txBody>
                    <a:bodyPr/>
                    <a:lstStyle/>
                    <a:p>
                      <a:pPr algn="ctr" rtl="0"/>
                      <a:r>
                        <a:rPr lang="en-US" sz="1600">
                          <a:effectLst/>
                        </a:rPr>
                        <a:t>DW1000c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50214"/>
                  </a:ext>
                </a:extLst>
              </a:tr>
              <a:tr h="297226">
                <a:tc>
                  <a:txBody>
                    <a:bodyPr/>
                    <a:lstStyle/>
                    <a:p>
                      <a:pPr algn="ctr" rtl="0"/>
                      <a:r>
                        <a:rPr lang="en-US" sz="1600">
                          <a:effectLst/>
                        </a:rPr>
                        <a:t>DW1500c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1719310"/>
                  </a:ext>
                </a:extLst>
              </a:tr>
              <a:tr h="297226">
                <a:tc>
                  <a:txBody>
                    <a:bodyPr/>
                    <a:lstStyle/>
                    <a:p>
                      <a:pPr algn="ctr" rtl="0"/>
                      <a:r>
                        <a:rPr lang="en-US" sz="1600">
                          <a:effectLst/>
                        </a:rPr>
                        <a:t>DW2000c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922517"/>
                  </a:ext>
                </a:extLst>
              </a:tr>
              <a:tr h="297226">
                <a:tc>
                  <a:txBody>
                    <a:bodyPr/>
                    <a:lstStyle/>
                    <a:p>
                      <a:pPr algn="ctr" rtl="0"/>
                      <a:r>
                        <a:rPr lang="en-US" sz="1600">
                          <a:effectLst/>
                        </a:rPr>
                        <a:t>DW2500c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84299231"/>
                  </a:ext>
                </a:extLst>
              </a:tr>
              <a:tr h="297226">
                <a:tc>
                  <a:txBody>
                    <a:bodyPr/>
                    <a:lstStyle/>
                    <a:p>
                      <a:pPr algn="ctr" rtl="0"/>
                      <a:r>
                        <a:rPr lang="en-US" sz="1600">
                          <a:effectLst/>
                        </a:rPr>
                        <a:t>DW3000c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2111571"/>
                  </a:ext>
                </a:extLst>
              </a:tr>
              <a:tr h="297226">
                <a:tc>
                  <a:txBody>
                    <a:bodyPr/>
                    <a:lstStyle/>
                    <a:p>
                      <a:pPr algn="ctr" rtl="0"/>
                      <a:r>
                        <a:rPr lang="en-US" sz="1600" dirty="0">
                          <a:effectLst/>
                        </a:rPr>
                        <a:t>DW5000c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4382110"/>
                  </a:ext>
                </a:extLst>
              </a:tr>
              <a:tr h="297226">
                <a:tc>
                  <a:txBody>
                    <a:bodyPr/>
                    <a:lstStyle/>
                    <a:p>
                      <a:pPr algn="ctr" rtl="0"/>
                      <a:r>
                        <a:rPr lang="en-US" sz="1600">
                          <a:effectLst/>
                        </a:rPr>
                        <a:t>DW6000c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240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2992091"/>
                  </a:ext>
                </a:extLst>
              </a:tr>
              <a:tr h="297226">
                <a:tc>
                  <a:txBody>
                    <a:bodyPr/>
                    <a:lstStyle/>
                    <a:p>
                      <a:pPr algn="ctr" rtl="0"/>
                      <a:r>
                        <a:rPr lang="en-US" sz="1600">
                          <a:effectLst/>
                        </a:rPr>
                        <a:t>DW7500c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5629265"/>
                  </a:ext>
                </a:extLst>
              </a:tr>
              <a:tr h="297226">
                <a:tc>
                  <a:txBody>
                    <a:bodyPr/>
                    <a:lstStyle/>
                    <a:p>
                      <a:pPr algn="ctr" rtl="0"/>
                      <a:r>
                        <a:rPr lang="en-US" sz="1600">
                          <a:effectLst/>
                        </a:rPr>
                        <a:t>DW10000c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93830748"/>
                  </a:ext>
                </a:extLst>
              </a:tr>
              <a:tr h="297226">
                <a:tc>
                  <a:txBody>
                    <a:bodyPr/>
                    <a:lstStyle/>
                    <a:p>
                      <a:pPr algn="ctr" rtl="0"/>
                      <a:r>
                        <a:rPr lang="en-US" sz="1600" dirty="0">
                          <a:effectLst/>
                        </a:rPr>
                        <a:t>DW15000c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600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02308"/>
                  </a:ext>
                </a:extLst>
              </a:tr>
              <a:tr h="297226">
                <a:tc>
                  <a:txBody>
                    <a:bodyPr/>
                    <a:lstStyle/>
                    <a:p>
                      <a:pPr algn="ctr" rtl="0"/>
                      <a:r>
                        <a:rPr lang="en-US" sz="1600" dirty="0">
                          <a:effectLst/>
                        </a:rPr>
                        <a:t>DW30000c</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1200</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16</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a:effectLst/>
                        </a:rPr>
                        <a:t>32</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64</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a:r>
                        <a:rPr lang="en-US" sz="1600" dirty="0">
                          <a:effectLst/>
                        </a:rPr>
                        <a:t>128</a:t>
                      </a:r>
                    </a:p>
                  </a:txBody>
                  <a:tcPr marL="18516" marR="18516" marT="9258" marB="925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6976418"/>
                  </a:ext>
                </a:extLst>
              </a:tr>
            </a:tbl>
          </a:graphicData>
        </a:graphic>
      </p:graphicFrame>
    </p:spTree>
    <p:extLst>
      <p:ext uri="{BB962C8B-B14F-4D97-AF65-F5344CB8AC3E}">
        <p14:creationId xmlns:p14="http://schemas.microsoft.com/office/powerpoint/2010/main" val="21339790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1179" y="1135062"/>
            <a:ext cx="12437653" cy="1235693"/>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Introducing Azure SQL DW Service</a:t>
            </a:r>
          </a:p>
        </p:txBody>
      </p:sp>
      <p:sp>
        <p:nvSpPr>
          <p:cNvPr id="3" name="21 INE 1"/>
          <p:cNvSpPr/>
          <p:nvPr/>
        </p:nvSpPr>
        <p:spPr bwMode="auto">
          <a:xfrm>
            <a:off x="3285466"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sp>
        <p:nvSpPr>
          <p:cNvPr id="4" name="Text Placeholder 2"/>
          <p:cNvSpPr txBox="1">
            <a:spLocks/>
          </p:cNvSpPr>
          <p:nvPr/>
        </p:nvSpPr>
        <p:spPr>
          <a:xfrm>
            <a:off x="275465" y="1213166"/>
            <a:ext cx="11887877" cy="115758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bg1"/>
                </a:solidFill>
              </a:rPr>
              <a:t>A relational </a:t>
            </a:r>
            <a:r>
              <a:rPr lang="en-US" sz="2000" dirty="0">
                <a:solidFill>
                  <a:schemeClr val="bg1"/>
                </a:solidFill>
                <a:latin typeface="+mn-lt"/>
              </a:rPr>
              <a:t>data warehouse-as-a-service</a:t>
            </a:r>
            <a:r>
              <a:rPr lang="en-US" sz="2000" dirty="0">
                <a:solidFill>
                  <a:schemeClr val="bg1"/>
                </a:solidFill>
              </a:rPr>
              <a:t>, fully managed by Microsoft. </a:t>
            </a:r>
          </a:p>
          <a:p>
            <a:pPr marL="0" indent="0" algn="ctr">
              <a:buNone/>
            </a:pPr>
            <a:r>
              <a:rPr lang="en-US" sz="2000" dirty="0">
                <a:solidFill>
                  <a:schemeClr val="bg1"/>
                </a:solidFill>
              </a:rPr>
              <a:t>Industries first </a:t>
            </a:r>
            <a:r>
              <a:rPr lang="en-US" sz="2000" dirty="0">
                <a:solidFill>
                  <a:schemeClr val="bg1"/>
                </a:solidFill>
                <a:latin typeface="+mn-lt"/>
              </a:rPr>
              <a:t>elastic</a:t>
            </a:r>
            <a:r>
              <a:rPr lang="en-US" sz="2000" dirty="0">
                <a:solidFill>
                  <a:schemeClr val="bg1"/>
                </a:solidFill>
              </a:rPr>
              <a:t> cloud data warehouse with proven SQL Server capabilities.</a:t>
            </a:r>
          </a:p>
          <a:p>
            <a:pPr marL="0" indent="0" algn="ctr">
              <a:buNone/>
            </a:pPr>
            <a:r>
              <a:rPr lang="en-US" sz="2000" dirty="0">
                <a:solidFill>
                  <a:schemeClr val="bg1"/>
                </a:solidFill>
              </a:rPr>
              <a:t>Support your </a:t>
            </a:r>
            <a:r>
              <a:rPr lang="en-US" sz="2000" dirty="0">
                <a:solidFill>
                  <a:schemeClr val="bg1"/>
                </a:solidFill>
                <a:latin typeface="+mn-lt"/>
              </a:rPr>
              <a:t>smallest to your largest</a:t>
            </a:r>
            <a:r>
              <a:rPr lang="en-US" sz="2000" dirty="0">
                <a:solidFill>
                  <a:schemeClr val="bg1"/>
                </a:solidFill>
              </a:rPr>
              <a:t> data storage needs.</a:t>
            </a:r>
            <a:endParaRPr lang="en-US" sz="2000" dirty="0">
              <a:solidFill>
                <a:schemeClr val="bg1"/>
              </a:solidFill>
              <a:latin typeface="+mn-lt"/>
            </a:endParaRPr>
          </a:p>
        </p:txBody>
      </p:sp>
      <p:grpSp>
        <p:nvGrpSpPr>
          <p:cNvPr id="5" name="Group 2"/>
          <p:cNvGrpSpPr/>
          <p:nvPr/>
        </p:nvGrpSpPr>
        <p:grpSpPr>
          <a:xfrm>
            <a:off x="-1179" y="6648512"/>
            <a:ext cx="12437653" cy="353950"/>
            <a:chOff x="2577137" y="4571778"/>
            <a:chExt cx="9101124" cy="1390560"/>
          </a:xfrm>
        </p:grpSpPr>
        <p:sp>
          <p:nvSpPr>
            <p:cNvPr id="6" name="TextBox 5"/>
            <p:cNvSpPr txBox="1"/>
            <p:nvPr/>
          </p:nvSpPr>
          <p:spPr>
            <a:xfrm>
              <a:off x="2577137" y="4571778"/>
              <a:ext cx="3034890" cy="1390458"/>
            </a:xfrm>
            <a:prstGeom prst="rect">
              <a:avLst/>
            </a:prstGeom>
            <a:solidFill>
              <a:srgbClr val="0072C6"/>
            </a:solidFill>
          </p:spPr>
          <p:txBody>
            <a:bodyPr wrap="square" lIns="457135" tIns="137141" rIns="365708" rtlCol="0">
              <a:noAutofit/>
            </a:bodyPr>
            <a:lstStyle/>
            <a:p>
              <a:pPr>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rgbClr val="002050"/>
            </a:solidFill>
          </p:spPr>
          <p:txBody>
            <a:bodyPr wrap="square" lIns="457135" tIns="137141" rIns="639989" rtlCol="0">
              <a:noAutofit/>
            </a:bodyPr>
            <a:lstStyle/>
            <a:p>
              <a:pPr defTabSz="913774">
                <a:lnSpc>
                  <a:spcPts val="2941"/>
                </a:lnSpc>
                <a:defRPr/>
              </a:pPr>
              <a:endParaRPr lang="en-US" sz="2800" kern="0" dirty="0">
                <a:solidFill>
                  <a:srgbClr val="FFFFFF"/>
                </a:solidFill>
                <a:latin typeface="Segoe UI Light"/>
              </a:endParaRPr>
            </a:p>
          </p:txBody>
        </p:sp>
      </p:grpSp>
      <p:grpSp>
        <p:nvGrpSpPr>
          <p:cNvPr id="10" name="1 GEAR"/>
          <p:cNvGrpSpPr/>
          <p:nvPr/>
        </p:nvGrpSpPr>
        <p:grpSpPr>
          <a:xfrm>
            <a:off x="3651908" y="2449618"/>
            <a:ext cx="676257" cy="704819"/>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15" name="Rectangle 14"/>
          <p:cNvSpPr/>
          <p:nvPr/>
        </p:nvSpPr>
        <p:spPr bwMode="auto">
          <a:xfrm>
            <a:off x="176203" y="2456194"/>
            <a:ext cx="3308425" cy="55019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Elastic scale &amp; performance</a:t>
            </a:r>
          </a:p>
        </p:txBody>
      </p:sp>
      <p:sp>
        <p:nvSpPr>
          <p:cNvPr id="16" name="TextBox 15"/>
          <p:cNvSpPr txBox="1"/>
          <p:nvPr/>
        </p:nvSpPr>
        <p:spPr>
          <a:xfrm>
            <a:off x="884401" y="4858230"/>
            <a:ext cx="3404057" cy="1532687"/>
          </a:xfrm>
          <a:prstGeom prst="rect">
            <a:avLst/>
          </a:prstGeom>
          <a:noFill/>
          <a:ln>
            <a:noFill/>
          </a:ln>
        </p:spPr>
        <p:txBody>
          <a:bodyPr wrap="square" lIns="182854" tIns="146284" rIns="182854" bIns="146284" rtlCol="0">
            <a:spAutoFit/>
          </a:bodyPr>
          <a:lstStyle/>
          <a:p>
            <a:pPr>
              <a:lnSpc>
                <a:spcPct val="90000"/>
              </a:lnSpc>
              <a:spcAft>
                <a:spcPts val="1200"/>
              </a:spcAft>
            </a:pPr>
            <a:r>
              <a:rPr lang="en-US" sz="1400" dirty="0">
                <a:gradFill>
                  <a:gsLst>
                    <a:gs pos="2917">
                      <a:srgbClr val="000000"/>
                    </a:gs>
                    <a:gs pos="30000">
                      <a:srgbClr val="000000"/>
                    </a:gs>
                  </a:gsLst>
                  <a:lin ang="5400000" scaled="0"/>
                </a:gradFill>
              </a:rPr>
              <a:t>Scales beyond petabytes of data</a:t>
            </a:r>
          </a:p>
          <a:p>
            <a:pPr>
              <a:lnSpc>
                <a:spcPct val="90000"/>
              </a:lnSpc>
              <a:spcAft>
                <a:spcPts val="1200"/>
              </a:spcAft>
            </a:pPr>
            <a:r>
              <a:rPr lang="en-US" sz="1400" dirty="0">
                <a:gradFill>
                  <a:gsLst>
                    <a:gs pos="2917">
                      <a:srgbClr val="000000"/>
                    </a:gs>
                    <a:gs pos="30000">
                      <a:srgbClr val="000000"/>
                    </a:gs>
                  </a:gsLst>
                  <a:lin ang="5400000" scaled="0"/>
                </a:gradFill>
              </a:rPr>
              <a:t>Cloud DW Scale-out Processing</a:t>
            </a:r>
          </a:p>
          <a:p>
            <a:pPr>
              <a:lnSpc>
                <a:spcPct val="90000"/>
              </a:lnSpc>
              <a:spcAft>
                <a:spcPts val="1200"/>
              </a:spcAft>
            </a:pPr>
            <a:r>
              <a:rPr lang="en-US" sz="1400" dirty="0">
                <a:gradFill>
                  <a:gsLst>
                    <a:gs pos="2917">
                      <a:srgbClr val="000000"/>
                    </a:gs>
                    <a:gs pos="30000">
                      <a:srgbClr val="000000"/>
                    </a:gs>
                  </a:gsLst>
                  <a:lin ang="5400000" scaled="0"/>
                </a:gradFill>
              </a:rPr>
              <a:t>Instant-on compute scales in seconds</a:t>
            </a:r>
          </a:p>
          <a:p>
            <a:pPr>
              <a:lnSpc>
                <a:spcPct val="90000"/>
              </a:lnSpc>
              <a:spcAft>
                <a:spcPts val="1200"/>
              </a:spcAft>
            </a:pPr>
            <a:r>
              <a:rPr lang="en-US" sz="1400" dirty="0">
                <a:gradFill>
                  <a:gsLst>
                    <a:gs pos="2917">
                      <a:srgbClr val="000000"/>
                    </a:gs>
                    <a:gs pos="30000">
                      <a:srgbClr val="000000"/>
                    </a:gs>
                  </a:gsLst>
                  <a:lin ang="5400000" scaled="0"/>
                </a:gradFill>
              </a:rPr>
              <a:t>Query Relational / Non-Relational</a:t>
            </a:r>
          </a:p>
        </p:txBody>
      </p:sp>
      <p:grpSp>
        <p:nvGrpSpPr>
          <p:cNvPr id="17" name="Group 16"/>
          <p:cNvGrpSpPr>
            <a:grpSpLocks noChangeAspect="1"/>
          </p:cNvGrpSpPr>
          <p:nvPr/>
        </p:nvGrpSpPr>
        <p:grpSpPr>
          <a:xfrm>
            <a:off x="266832" y="3139581"/>
            <a:ext cx="1160743" cy="1928722"/>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grpSp>
        <p:nvGrpSpPr>
          <p:cNvPr id="21" name="Group 20"/>
          <p:cNvGrpSpPr>
            <a:grpSpLocks noChangeAspect="1"/>
          </p:cNvGrpSpPr>
          <p:nvPr/>
        </p:nvGrpSpPr>
        <p:grpSpPr>
          <a:xfrm>
            <a:off x="1580737" y="3182459"/>
            <a:ext cx="610571" cy="1014541"/>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sp>
        <p:nvSpPr>
          <p:cNvPr id="25" name="2 LINE 2"/>
          <p:cNvSpPr/>
          <p:nvPr/>
        </p:nvSpPr>
        <p:spPr bwMode="auto">
          <a:xfrm flipH="1">
            <a:off x="7232405" y="2743298"/>
            <a:ext cx="1269819" cy="829615"/>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a:endParaRPr lang="en-US" sz="1696" kern="0">
              <a:solidFill>
                <a:srgbClr val="FFFFFF"/>
              </a:solidFill>
            </a:endParaRPr>
          </a:p>
        </p:txBody>
      </p:sp>
      <p:grpSp>
        <p:nvGrpSpPr>
          <p:cNvPr id="26" name="2 GEAR"/>
          <p:cNvGrpSpPr/>
          <p:nvPr/>
        </p:nvGrpSpPr>
        <p:grpSpPr>
          <a:xfrm>
            <a:off x="7485002" y="2469332"/>
            <a:ext cx="676257" cy="704819"/>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31" name="Oval 30"/>
          <p:cNvSpPr/>
          <p:nvPr/>
        </p:nvSpPr>
        <p:spPr bwMode="auto">
          <a:xfrm>
            <a:off x="-434712" y="5466922"/>
            <a:ext cx="249677" cy="249677"/>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32" name="Freeform 31"/>
          <p:cNvSpPr>
            <a:spLocks noEditPoints="1"/>
          </p:cNvSpPr>
          <p:nvPr/>
        </p:nvSpPr>
        <p:spPr bwMode="black">
          <a:xfrm>
            <a:off x="-1186150" y="5064925"/>
            <a:ext cx="634670" cy="683449"/>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lumMod val="75000"/>
            </a:srgbClr>
          </a:solidFill>
          <a:ln>
            <a:noFill/>
          </a:ln>
          <a:extLst/>
        </p:spPr>
        <p:txBody>
          <a:bodyPr vert="horz" wrap="square" lIns="87855" tIns="43927" rIns="87855" bIns="4392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sp>
        <p:nvSpPr>
          <p:cNvPr id="33" name="Freeform 32"/>
          <p:cNvSpPr/>
          <p:nvPr/>
        </p:nvSpPr>
        <p:spPr bwMode="auto">
          <a:xfrm rot="7010332">
            <a:off x="431103" y="4487510"/>
            <a:ext cx="383616" cy="338552"/>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rot="7010332">
            <a:off x="1663102" y="3908901"/>
            <a:ext cx="194163" cy="17135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p:cNvGrpSpPr>
            <a:grpSpLocks noChangeAspect="1"/>
          </p:cNvGrpSpPr>
          <p:nvPr/>
        </p:nvGrpSpPr>
        <p:grpSpPr>
          <a:xfrm>
            <a:off x="2370080" y="3361189"/>
            <a:ext cx="395451" cy="369245"/>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a:solidFill>
                  <a:srgbClr val="FFFFFF"/>
                </a:solidFill>
                <a:latin typeface="Segoe Light"/>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060" y="4134614"/>
            <a:ext cx="633997" cy="633997"/>
          </a:xfrm>
          <a:prstGeom prst="rect">
            <a:avLst/>
          </a:prstGeom>
        </p:spPr>
      </p:pic>
      <p:grpSp>
        <p:nvGrpSpPr>
          <p:cNvPr id="51" name="Group 50"/>
          <p:cNvGrpSpPr/>
          <p:nvPr/>
        </p:nvGrpSpPr>
        <p:grpSpPr>
          <a:xfrm>
            <a:off x="4218833" y="3446571"/>
            <a:ext cx="3976506" cy="2804036"/>
            <a:chOff x="4218567" y="3446573"/>
            <a:chExt cx="3977070" cy="2804434"/>
          </a:xfrm>
        </p:grpSpPr>
        <p:grpSp>
          <p:nvGrpSpPr>
            <p:cNvPr id="52" name="Group 51"/>
            <p:cNvGrpSpPr/>
            <p:nvPr/>
          </p:nvGrpSpPr>
          <p:grpSpPr>
            <a:xfrm>
              <a:off x="5461371" y="4792127"/>
              <a:ext cx="2373722" cy="1458880"/>
              <a:chOff x="2091702" y="1130273"/>
              <a:chExt cx="1816694" cy="1116533"/>
            </a:xfrm>
          </p:grpSpPr>
          <p:sp>
            <p:nvSpPr>
              <p:cNvPr id="57" name="Freeform 56"/>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err="1">
                    <a:solidFill>
                      <a:srgbClr val="FFFFFF"/>
                    </a:solidFill>
                    <a:latin typeface="Segoe Light"/>
                  </a:rPr>
                  <a:t>Saas</a:t>
                </a:r>
                <a:endParaRPr lang="en-US" sz="998" kern="0" dirty="0">
                  <a:solidFill>
                    <a:srgbClr val="FFFFFF"/>
                  </a:solidFill>
                  <a:latin typeface="Segoe Light"/>
                </a:endParaRPr>
              </a:p>
            </p:txBody>
          </p:sp>
          <p:sp>
            <p:nvSpPr>
              <p:cNvPr id="58" name="Freeform 57"/>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59" name="Freeform 58"/>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60" name="Freeform 59"/>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endParaRPr lang="en-US" sz="998" kern="0" dirty="0">
                  <a:solidFill>
                    <a:srgbClr val="FFFFFF"/>
                  </a:solidFill>
                  <a:latin typeface="Segoe Light"/>
                </a:endParaRPr>
              </a:p>
            </p:txBody>
          </p:sp>
          <p:sp>
            <p:nvSpPr>
              <p:cNvPr id="61" name="Freeform 60"/>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Public</a:t>
                </a:r>
              </a:p>
              <a:p>
                <a:pPr algn="ctr" defTabSz="506845">
                  <a:lnSpc>
                    <a:spcPct val="80000"/>
                  </a:lnSpc>
                  <a:defRPr/>
                </a:pPr>
                <a:r>
                  <a:rPr lang="en-US" sz="998" kern="0" dirty="0">
                    <a:solidFill>
                      <a:srgbClr val="FFFFFF"/>
                    </a:solidFill>
                    <a:latin typeface="Segoe Light"/>
                  </a:rPr>
                  <a:t>Cloud</a:t>
                </a:r>
              </a:p>
            </p:txBody>
          </p:sp>
          <p:sp>
            <p:nvSpPr>
              <p:cNvPr id="62" name="Freeform 61"/>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sp>
            <p:nvSpPr>
              <p:cNvPr id="63" name="Freeform 62"/>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Office 365</a:t>
                </a:r>
              </a:p>
            </p:txBody>
          </p:sp>
        </p:grpSp>
        <p:sp>
          <p:nvSpPr>
            <p:cNvPr id="53" name="TextBox 52"/>
            <p:cNvSpPr txBox="1"/>
            <p:nvPr/>
          </p:nvSpPr>
          <p:spPr>
            <a:xfrm>
              <a:off x="4218567" y="3979665"/>
              <a:ext cx="3977070" cy="837231"/>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Get started in minutes</a:t>
              </a:r>
            </a:p>
            <a:p>
              <a:r>
                <a:rPr lang="en-US" dirty="0"/>
                <a:t>Integrated with Azure ML, PowerBI &amp; ADF</a:t>
              </a:r>
            </a:p>
          </p:txBody>
        </p:sp>
        <p:sp>
          <p:nvSpPr>
            <p:cNvPr id="54" name="Rectangle 53"/>
            <p:cNvSpPr/>
            <p:nvPr/>
          </p:nvSpPr>
          <p:spPr bwMode="auto">
            <a:xfrm>
              <a:off x="4319937" y="3446573"/>
              <a:ext cx="3295128" cy="54118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Powered by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91" name="Group 90"/>
          <p:cNvGrpSpPr/>
          <p:nvPr/>
        </p:nvGrpSpPr>
        <p:grpSpPr>
          <a:xfrm>
            <a:off x="2325061" y="4169317"/>
            <a:ext cx="380992" cy="560216"/>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5" name="Group 94"/>
          <p:cNvGrpSpPr/>
          <p:nvPr/>
        </p:nvGrpSpPr>
        <p:grpSpPr>
          <a:xfrm>
            <a:off x="8456213" y="2456194"/>
            <a:ext cx="3679806" cy="3488136"/>
            <a:chOff x="8456548" y="2456056"/>
            <a:chExt cx="3680328" cy="3488631"/>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a:solidFill>
                  <a:srgbClr val="FFFFFF"/>
                </a:solidFill>
                <a:latin typeface="Segoe Light"/>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0"/>
              <a:ext cx="3680328" cy="1031157"/>
            </a:xfrm>
            <a:prstGeom prst="rect">
              <a:avLst/>
            </a:prstGeom>
            <a:noFill/>
            <a:ln>
              <a:noFill/>
            </a:ln>
          </p:spPr>
          <p:txBody>
            <a:bodyPr wrap="square" lIns="182854" tIns="146284" rIns="182854" bIns="146284"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r>
                <a:rPr lang="en-US" dirty="0"/>
                <a:t>Simple billing compute &amp; storage</a:t>
              </a:r>
            </a:p>
            <a:p>
              <a:r>
                <a:rPr lang="en-US" dirty="0"/>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506845">
                <a:lnSpc>
                  <a:spcPct val="80000"/>
                </a:lnSpc>
                <a:defRPr/>
              </a:pPr>
              <a:r>
                <a:rPr lang="en-US" sz="998" kern="0" dirty="0">
                  <a:solidFill>
                    <a:srgbClr val="FFFFFF"/>
                  </a:solidFill>
                  <a:latin typeface="Segoe Light"/>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845">
                <a:lnSpc>
                  <a:spcPct val="80000"/>
                </a:lnSpc>
                <a:defRPr/>
              </a:pPr>
              <a:r>
                <a:rPr lang="en-US" sz="1600" kern="0" dirty="0">
                  <a:solidFill>
                    <a:srgbClr val="FFFFFF"/>
                  </a:solidFill>
                  <a:latin typeface="Segoe Light"/>
                </a:rPr>
                <a:t>Azure</a:t>
              </a:r>
              <a:endParaRPr lang="en-US" sz="998" kern="0" dirty="0">
                <a:solidFill>
                  <a:srgbClr val="FFFFFF"/>
                </a:solidFill>
                <a:latin typeface="Segoe Light"/>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000000"/>
                    </a:solidFill>
                    <a:latin typeface="Segoe"/>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defRPr/>
                </a:pPr>
                <a:endParaRPr lang="en-US" sz="998" kern="0" spc="-50"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506845">
                    <a:defRPr/>
                  </a:pPr>
                  <a:endParaRPr lang="en-US" sz="998" kern="0">
                    <a:solidFill>
                      <a:srgbClr val="FFFFFF"/>
                    </a:solidFill>
                    <a:latin typeface="Segoe"/>
                  </a:endParaRPr>
                </a:p>
              </p:txBody>
            </p:sp>
          </p:grpSp>
        </p:grpSp>
      </p:grpSp>
      <p:grpSp>
        <p:nvGrpSpPr>
          <p:cNvPr id="137" name="Group 136"/>
          <p:cNvGrpSpPr/>
          <p:nvPr/>
        </p:nvGrpSpPr>
        <p:grpSpPr>
          <a:xfrm>
            <a:off x="2753396" y="3938639"/>
            <a:ext cx="380992" cy="560216"/>
            <a:chOff x="2324526" y="4169422"/>
            <a:chExt cx="381046" cy="560295"/>
          </a:xfrm>
        </p:grpSpPr>
        <p:sp>
          <p:nvSpPr>
            <p:cNvPr id="139" name="Flowchart: Magnetic Disk 13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506845">
                <a:lnSpc>
                  <a:spcPct val="80000"/>
                </a:lnSpc>
              </a:pPr>
              <a:endParaRPr lang="en-US" sz="998" kern="0" dirty="0" err="1">
                <a:solidFill>
                  <a:srgbClr val="FFFFFF"/>
                </a:solidFill>
                <a:latin typeface="Segoe Light"/>
              </a:endParaRPr>
            </a:p>
          </p:txBody>
        </p:sp>
        <p:sp>
          <p:nvSpPr>
            <p:cNvPr id="140" name="Oval 139"/>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9893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49531-DE3C-4911-AE4B-CC0FB9ECE6A6}"/>
              </a:ext>
            </a:extLst>
          </p:cNvPr>
          <p:cNvSpPr>
            <a:spLocks noGrp="1"/>
          </p:cNvSpPr>
          <p:nvPr>
            <p:ph type="title"/>
          </p:nvPr>
        </p:nvSpPr>
        <p:spPr/>
        <p:txBody>
          <a:bodyPr/>
          <a:lstStyle/>
          <a:p>
            <a:r>
              <a:rPr lang="en-GB" dirty="0"/>
              <a:t>Dynamic Resource Classes</a:t>
            </a:r>
          </a:p>
        </p:txBody>
      </p:sp>
      <p:graphicFrame>
        <p:nvGraphicFramePr>
          <p:cNvPr id="3" name="Table 2">
            <a:extLst>
              <a:ext uri="{FF2B5EF4-FFF2-40B4-BE49-F238E27FC236}">
                <a16:creationId xmlns:a16="http://schemas.microsoft.com/office/drawing/2014/main" id="{46741987-44BD-4A79-97C8-1C828D1E4243}"/>
              </a:ext>
            </a:extLst>
          </p:cNvPr>
          <p:cNvGraphicFramePr>
            <a:graphicFrameLocks noGrp="1"/>
          </p:cNvGraphicFramePr>
          <p:nvPr>
            <p:extLst>
              <p:ext uri="{D42A27DB-BD31-4B8C-83A1-F6EECF244321}">
                <p14:modId xmlns:p14="http://schemas.microsoft.com/office/powerpoint/2010/main" val="1905452092"/>
              </p:ext>
            </p:extLst>
          </p:nvPr>
        </p:nvGraphicFramePr>
        <p:xfrm>
          <a:off x="457200" y="2963863"/>
          <a:ext cx="6451600" cy="1981200"/>
        </p:xfrm>
        <a:graphic>
          <a:graphicData uri="http://schemas.openxmlformats.org/drawingml/2006/table">
            <a:tbl>
              <a:tblPr/>
              <a:tblGrid>
                <a:gridCol w="3225800">
                  <a:extLst>
                    <a:ext uri="{9D8B030D-6E8A-4147-A177-3AD203B41FA5}">
                      <a16:colId xmlns:a16="http://schemas.microsoft.com/office/drawing/2014/main" val="2734762652"/>
                    </a:ext>
                  </a:extLst>
                </a:gridCol>
                <a:gridCol w="3225800">
                  <a:extLst>
                    <a:ext uri="{9D8B030D-6E8A-4147-A177-3AD203B41FA5}">
                      <a16:colId xmlns:a16="http://schemas.microsoft.com/office/drawing/2014/main" val="629599383"/>
                    </a:ext>
                  </a:extLst>
                </a:gridCol>
              </a:tblGrid>
              <a:tr h="396240">
                <a:tc>
                  <a:txBody>
                    <a:bodyPr/>
                    <a:lstStyle/>
                    <a:p>
                      <a:pPr algn="ctr" fontAlgn="b"/>
                      <a:r>
                        <a:rPr lang="en-GB" b="1">
                          <a:effectLst/>
                        </a:rPr>
                        <a:t>Resource Class</a:t>
                      </a:r>
                    </a:p>
                  </a:txBody>
                  <a:tcPr marL="76200" marR="76200" marT="57150" marB="57150" anchor="b">
                    <a:lnL w="12700" cap="flat" cmpd="sng" algn="ctr">
                      <a:solidFill>
                        <a:srgbClr val="081BB9"/>
                      </a:solidFill>
                      <a:prstDash val="solid"/>
                      <a:round/>
                      <a:headEnd type="none" w="med" len="med"/>
                      <a:tailEnd type="none" w="med" len="med"/>
                    </a:lnL>
                    <a:lnR w="12700" cap="flat" cmpd="sng" algn="ctr">
                      <a:solidFill>
                        <a:srgbClr val="8819B9"/>
                      </a:solidFill>
                      <a:prstDash val="solid"/>
                      <a:round/>
                      <a:headEnd type="none" w="med" len="med"/>
                      <a:tailEnd type="none" w="med" len="med"/>
                    </a:lnR>
                    <a:lnT w="12700" cap="flat" cmpd="sng" algn="ctr">
                      <a:solidFill>
                        <a:srgbClr val="C81EB9"/>
                      </a:solidFill>
                      <a:prstDash val="solid"/>
                      <a:round/>
                      <a:headEnd type="none" w="med" len="med"/>
                      <a:tailEnd type="none" w="med" len="med"/>
                    </a:lnT>
                    <a:lnB w="4763" cap="flat" cmpd="sng" algn="ctr">
                      <a:solidFill>
                        <a:srgbClr val="081BB9"/>
                      </a:solidFill>
                      <a:prstDash val="solid"/>
                      <a:round/>
                      <a:headEnd type="none" w="med" len="med"/>
                      <a:tailEnd type="none" w="med" len="med"/>
                    </a:lnB>
                  </a:tcPr>
                </a:tc>
                <a:tc>
                  <a:txBody>
                    <a:bodyPr/>
                    <a:lstStyle/>
                    <a:p>
                      <a:pPr algn="ctr" fontAlgn="b"/>
                      <a:r>
                        <a:rPr lang="en-GB" b="1">
                          <a:effectLst/>
                        </a:rPr>
                        <a:t>Percentage Memory</a:t>
                      </a:r>
                    </a:p>
                  </a:txBody>
                  <a:tcPr marL="76200" marR="76200" marT="57150" marB="57150" anchor="b">
                    <a:lnL w="12700" cap="flat" cmpd="sng" algn="ctr">
                      <a:solidFill>
                        <a:srgbClr val="8819B9"/>
                      </a:solidFill>
                      <a:prstDash val="solid"/>
                      <a:round/>
                      <a:headEnd type="none" w="med" len="med"/>
                      <a:tailEnd type="none" w="med" len="med"/>
                    </a:lnL>
                    <a:lnR w="12700" cap="flat" cmpd="sng" algn="ctr">
                      <a:solidFill>
                        <a:srgbClr val="B81CB9"/>
                      </a:solidFill>
                      <a:prstDash val="solid"/>
                      <a:round/>
                      <a:headEnd type="none" w="med" len="med"/>
                      <a:tailEnd type="none" w="med" len="med"/>
                    </a:lnR>
                    <a:lnT w="12700" cap="flat" cmpd="sng" algn="ctr">
                      <a:solidFill>
                        <a:srgbClr val="B81CB9"/>
                      </a:solidFill>
                      <a:prstDash val="solid"/>
                      <a:round/>
                      <a:headEnd type="none" w="med" len="med"/>
                      <a:tailEnd type="none" w="med" len="med"/>
                    </a:lnT>
                    <a:lnB w="4763" cap="flat" cmpd="sng" algn="ctr">
                      <a:solidFill>
                        <a:srgbClr val="B81CB9"/>
                      </a:solidFill>
                      <a:prstDash val="solid"/>
                      <a:round/>
                      <a:headEnd type="none" w="med" len="med"/>
                      <a:tailEnd type="none" w="med" len="med"/>
                    </a:lnB>
                  </a:tcPr>
                </a:tc>
                <a:extLst>
                  <a:ext uri="{0D108BD9-81ED-4DB2-BD59-A6C34878D82A}">
                    <a16:rowId xmlns:a16="http://schemas.microsoft.com/office/drawing/2014/main" val="4188147382"/>
                  </a:ext>
                </a:extLst>
              </a:tr>
              <a:tr h="396240">
                <a:tc>
                  <a:txBody>
                    <a:bodyPr/>
                    <a:lstStyle/>
                    <a:p>
                      <a:pPr algn="ctr" fontAlgn="t"/>
                      <a:r>
                        <a:rPr lang="en-GB">
                          <a:effectLst/>
                        </a:rPr>
                        <a:t>smallrc</a:t>
                      </a:r>
                    </a:p>
                  </a:txBody>
                  <a:tcPr marL="76200" marR="76200" marT="57150" marB="57150">
                    <a:lnL w="12700" cap="flat" cmpd="sng" algn="ctr">
                      <a:solidFill>
                        <a:srgbClr val="981BB9"/>
                      </a:solidFill>
                      <a:prstDash val="solid"/>
                      <a:round/>
                      <a:headEnd type="none" w="med" len="med"/>
                      <a:tailEnd type="none" w="med" len="med"/>
                    </a:lnL>
                    <a:lnR w="12700" cap="flat" cmpd="sng" algn="ctr">
                      <a:solidFill>
                        <a:srgbClr val="081BB9"/>
                      </a:solidFill>
                      <a:prstDash val="solid"/>
                      <a:round/>
                      <a:headEnd type="none" w="med" len="med"/>
                      <a:tailEnd type="none" w="med" len="med"/>
                    </a:lnR>
                    <a:lnT w="4763" cap="flat" cmpd="sng" algn="ctr">
                      <a:solidFill>
                        <a:srgbClr val="081BB9"/>
                      </a:solidFill>
                      <a:prstDash val="solid"/>
                      <a:round/>
                      <a:headEnd type="none" w="med" len="med"/>
                      <a:tailEnd type="none" w="med" len="med"/>
                    </a:lnT>
                    <a:lnB w="4763" cap="flat" cmpd="sng" algn="ctr">
                      <a:solidFill>
                        <a:srgbClr val="081EB9"/>
                      </a:solidFill>
                      <a:prstDash val="solid"/>
                      <a:round/>
                      <a:headEnd type="none" w="med" len="med"/>
                      <a:tailEnd type="none" w="med" len="med"/>
                    </a:lnB>
                  </a:tcPr>
                </a:tc>
                <a:tc>
                  <a:txBody>
                    <a:bodyPr/>
                    <a:lstStyle/>
                    <a:p>
                      <a:pPr algn="ctr" fontAlgn="t"/>
                      <a:r>
                        <a:rPr lang="en-GB">
                          <a:effectLst/>
                        </a:rPr>
                        <a:t>3%</a:t>
                      </a:r>
                    </a:p>
                  </a:txBody>
                  <a:tcPr marL="76200" marR="76200" marT="57150" marB="57150">
                    <a:lnL w="12700" cap="flat" cmpd="sng" algn="ctr">
                      <a:solidFill>
                        <a:srgbClr val="081BB9"/>
                      </a:solidFill>
                      <a:prstDash val="solid"/>
                      <a:round/>
                      <a:headEnd type="none" w="med" len="med"/>
                      <a:tailEnd type="none" w="med" len="med"/>
                    </a:lnL>
                    <a:lnR w="12700" cap="flat" cmpd="sng" algn="ctr">
                      <a:solidFill>
                        <a:srgbClr val="381EB9"/>
                      </a:solidFill>
                      <a:prstDash val="solid"/>
                      <a:round/>
                      <a:headEnd type="none" w="med" len="med"/>
                      <a:tailEnd type="none" w="med" len="med"/>
                    </a:lnR>
                    <a:lnT w="4763" cap="flat" cmpd="sng" algn="ctr">
                      <a:solidFill>
                        <a:srgbClr val="B81CB9"/>
                      </a:solidFill>
                      <a:prstDash val="solid"/>
                      <a:round/>
                      <a:headEnd type="none" w="med" len="med"/>
                      <a:tailEnd type="none" w="med" len="med"/>
                    </a:lnT>
                    <a:lnB w="4763" cap="flat" cmpd="sng" algn="ctr">
                      <a:solidFill>
                        <a:srgbClr val="C81BB9"/>
                      </a:solidFill>
                      <a:prstDash val="solid"/>
                      <a:round/>
                      <a:headEnd type="none" w="med" len="med"/>
                      <a:tailEnd type="none" w="med" len="med"/>
                    </a:lnB>
                  </a:tcPr>
                </a:tc>
                <a:extLst>
                  <a:ext uri="{0D108BD9-81ED-4DB2-BD59-A6C34878D82A}">
                    <a16:rowId xmlns:a16="http://schemas.microsoft.com/office/drawing/2014/main" val="2556475908"/>
                  </a:ext>
                </a:extLst>
              </a:tr>
              <a:tr h="396240">
                <a:tc>
                  <a:txBody>
                    <a:bodyPr/>
                    <a:lstStyle/>
                    <a:p>
                      <a:pPr algn="ctr" fontAlgn="t"/>
                      <a:r>
                        <a:rPr lang="en-GB">
                          <a:effectLst/>
                        </a:rPr>
                        <a:t>mediumrc</a:t>
                      </a:r>
                    </a:p>
                  </a:txBody>
                  <a:tcPr marL="76200" marR="76200" marT="57150" marB="57150">
                    <a:lnL w="12700" cap="flat" cmpd="sng" algn="ctr">
                      <a:solidFill>
                        <a:srgbClr val="081BB9"/>
                      </a:solidFill>
                      <a:prstDash val="solid"/>
                      <a:round/>
                      <a:headEnd type="none" w="med" len="med"/>
                      <a:tailEnd type="none" w="med" len="med"/>
                    </a:lnL>
                    <a:lnR w="12700" cap="flat" cmpd="sng" algn="ctr">
                      <a:solidFill>
                        <a:srgbClr val="081EB9"/>
                      </a:solidFill>
                      <a:prstDash val="solid"/>
                      <a:round/>
                      <a:headEnd type="none" w="med" len="med"/>
                      <a:tailEnd type="none" w="med" len="med"/>
                    </a:lnR>
                    <a:lnT w="4763" cap="flat" cmpd="sng" algn="ctr">
                      <a:solidFill>
                        <a:srgbClr val="081EB9"/>
                      </a:solidFill>
                      <a:prstDash val="solid"/>
                      <a:round/>
                      <a:headEnd type="none" w="med" len="med"/>
                      <a:tailEnd type="none" w="med" len="med"/>
                    </a:lnT>
                    <a:lnB w="4763" cap="flat" cmpd="sng" algn="ctr">
                      <a:solidFill>
                        <a:srgbClr val="C81BB9"/>
                      </a:solidFill>
                      <a:prstDash val="solid"/>
                      <a:round/>
                      <a:headEnd type="none" w="med" len="med"/>
                      <a:tailEnd type="none" w="med" len="med"/>
                    </a:lnB>
                  </a:tcPr>
                </a:tc>
                <a:tc>
                  <a:txBody>
                    <a:bodyPr/>
                    <a:lstStyle/>
                    <a:p>
                      <a:pPr algn="ctr" fontAlgn="t"/>
                      <a:r>
                        <a:rPr lang="en-GB">
                          <a:effectLst/>
                        </a:rPr>
                        <a:t>10%</a:t>
                      </a:r>
                    </a:p>
                  </a:txBody>
                  <a:tcPr marL="76200" marR="76200" marT="57150" marB="57150">
                    <a:lnL w="12700" cap="flat" cmpd="sng" algn="ctr">
                      <a:solidFill>
                        <a:srgbClr val="081EB9"/>
                      </a:solidFill>
                      <a:prstDash val="solid"/>
                      <a:round/>
                      <a:headEnd type="none" w="med" len="med"/>
                      <a:tailEnd type="none" w="med" len="med"/>
                    </a:lnL>
                    <a:lnR w="12700" cap="flat" cmpd="sng" algn="ctr">
                      <a:solidFill>
                        <a:srgbClr val="081EB9"/>
                      </a:solidFill>
                      <a:prstDash val="solid"/>
                      <a:round/>
                      <a:headEnd type="none" w="med" len="med"/>
                      <a:tailEnd type="none" w="med" len="med"/>
                    </a:lnR>
                    <a:lnT w="4763" cap="flat" cmpd="sng" algn="ctr">
                      <a:solidFill>
                        <a:srgbClr val="C81BB9"/>
                      </a:solidFill>
                      <a:prstDash val="solid"/>
                      <a:round/>
                      <a:headEnd type="none" w="med" len="med"/>
                      <a:tailEnd type="none" w="med" len="med"/>
                    </a:lnT>
                    <a:lnB w="4763" cap="flat" cmpd="sng" algn="ctr">
                      <a:solidFill>
                        <a:srgbClr val="8819B9"/>
                      </a:solidFill>
                      <a:prstDash val="solid"/>
                      <a:round/>
                      <a:headEnd type="none" w="med" len="med"/>
                      <a:tailEnd type="none" w="med" len="med"/>
                    </a:lnB>
                  </a:tcPr>
                </a:tc>
                <a:extLst>
                  <a:ext uri="{0D108BD9-81ED-4DB2-BD59-A6C34878D82A}">
                    <a16:rowId xmlns:a16="http://schemas.microsoft.com/office/drawing/2014/main" val="2792272138"/>
                  </a:ext>
                </a:extLst>
              </a:tr>
              <a:tr h="396240">
                <a:tc>
                  <a:txBody>
                    <a:bodyPr/>
                    <a:lstStyle/>
                    <a:p>
                      <a:pPr algn="ctr" fontAlgn="t"/>
                      <a:r>
                        <a:rPr lang="en-GB">
                          <a:effectLst/>
                        </a:rPr>
                        <a:t>largerc</a:t>
                      </a:r>
                    </a:p>
                  </a:txBody>
                  <a:tcPr marL="76200" marR="76200" marT="57150" marB="57150">
                    <a:lnL w="12700" cap="flat" cmpd="sng" algn="ctr">
                      <a:solidFill>
                        <a:srgbClr val="5819B9"/>
                      </a:solidFill>
                      <a:prstDash val="solid"/>
                      <a:round/>
                      <a:headEnd type="none" w="med" len="med"/>
                      <a:tailEnd type="none" w="med" len="med"/>
                    </a:lnL>
                    <a:lnR w="12700" cap="flat" cmpd="sng" algn="ctr">
                      <a:solidFill>
                        <a:srgbClr val="181AB9"/>
                      </a:solidFill>
                      <a:prstDash val="solid"/>
                      <a:round/>
                      <a:headEnd type="none" w="med" len="med"/>
                      <a:tailEnd type="none" w="med" len="med"/>
                    </a:lnR>
                    <a:lnT w="4763" cap="flat" cmpd="sng" algn="ctr">
                      <a:solidFill>
                        <a:srgbClr val="C81BB9"/>
                      </a:solidFill>
                      <a:prstDash val="solid"/>
                      <a:round/>
                      <a:headEnd type="none" w="med" len="med"/>
                      <a:tailEnd type="none" w="med" len="med"/>
                    </a:lnT>
                    <a:lnB w="4763" cap="flat" cmpd="sng" algn="ctr">
                      <a:solidFill>
                        <a:srgbClr val="B819B9"/>
                      </a:solidFill>
                      <a:prstDash val="solid"/>
                      <a:round/>
                      <a:headEnd type="none" w="med" len="med"/>
                      <a:tailEnd type="none" w="med" len="med"/>
                    </a:lnB>
                  </a:tcPr>
                </a:tc>
                <a:tc>
                  <a:txBody>
                    <a:bodyPr/>
                    <a:lstStyle/>
                    <a:p>
                      <a:pPr algn="ctr" fontAlgn="t"/>
                      <a:r>
                        <a:rPr lang="en-GB">
                          <a:effectLst/>
                        </a:rPr>
                        <a:t>22%</a:t>
                      </a:r>
                    </a:p>
                  </a:txBody>
                  <a:tcPr marL="76200" marR="76200" marT="57150" marB="57150">
                    <a:lnL w="12700" cap="flat" cmpd="sng" algn="ctr">
                      <a:solidFill>
                        <a:srgbClr val="181AB9"/>
                      </a:solidFill>
                      <a:prstDash val="solid"/>
                      <a:round/>
                      <a:headEnd type="none" w="med" len="med"/>
                      <a:tailEnd type="none" w="med" len="med"/>
                    </a:lnL>
                    <a:lnR w="12700" cap="flat" cmpd="sng" algn="ctr">
                      <a:solidFill>
                        <a:srgbClr val="B819B9"/>
                      </a:solidFill>
                      <a:prstDash val="solid"/>
                      <a:round/>
                      <a:headEnd type="none" w="med" len="med"/>
                      <a:tailEnd type="none" w="med" len="med"/>
                    </a:lnR>
                    <a:lnT w="4763" cap="flat" cmpd="sng" algn="ctr">
                      <a:solidFill>
                        <a:srgbClr val="8819B9"/>
                      </a:solidFill>
                      <a:prstDash val="solid"/>
                      <a:round/>
                      <a:headEnd type="none" w="med" len="med"/>
                      <a:tailEnd type="none" w="med" len="med"/>
                    </a:lnT>
                    <a:lnB w="4763" cap="flat" cmpd="sng" algn="ctr">
                      <a:solidFill>
                        <a:srgbClr val="681EB9"/>
                      </a:solidFill>
                      <a:prstDash val="solid"/>
                      <a:round/>
                      <a:headEnd type="none" w="med" len="med"/>
                      <a:tailEnd type="none" w="med" len="med"/>
                    </a:lnB>
                  </a:tcPr>
                </a:tc>
                <a:extLst>
                  <a:ext uri="{0D108BD9-81ED-4DB2-BD59-A6C34878D82A}">
                    <a16:rowId xmlns:a16="http://schemas.microsoft.com/office/drawing/2014/main" val="981879232"/>
                  </a:ext>
                </a:extLst>
              </a:tr>
              <a:tr h="396240">
                <a:tc>
                  <a:txBody>
                    <a:bodyPr/>
                    <a:lstStyle/>
                    <a:p>
                      <a:pPr algn="ctr" fontAlgn="t"/>
                      <a:r>
                        <a:rPr lang="en-GB">
                          <a:effectLst/>
                        </a:rPr>
                        <a:t>xlargerc</a:t>
                      </a:r>
                    </a:p>
                  </a:txBody>
                  <a:tcPr marL="76200" marR="76200" marT="57150" marB="57150">
                    <a:lnL w="12700" cap="flat" cmpd="sng" algn="ctr">
                      <a:solidFill>
                        <a:srgbClr val="981BB9"/>
                      </a:solidFill>
                      <a:prstDash val="solid"/>
                      <a:round/>
                      <a:headEnd type="none" w="med" len="med"/>
                      <a:tailEnd type="none" w="med" len="med"/>
                    </a:lnL>
                    <a:lnR w="12700" cap="flat" cmpd="sng" algn="ctr">
                      <a:solidFill>
                        <a:srgbClr val="481DB9"/>
                      </a:solidFill>
                      <a:prstDash val="solid"/>
                      <a:round/>
                      <a:headEnd type="none" w="med" len="med"/>
                      <a:tailEnd type="none" w="med" len="med"/>
                    </a:lnR>
                    <a:lnT w="4763" cap="flat" cmpd="sng" algn="ctr">
                      <a:solidFill>
                        <a:srgbClr val="B819B9"/>
                      </a:solidFill>
                      <a:prstDash val="solid"/>
                      <a:round/>
                      <a:headEnd type="none" w="med" len="med"/>
                      <a:tailEnd type="none" w="med" len="med"/>
                    </a:lnT>
                    <a:lnB w="12700" cap="flat" cmpd="sng" algn="ctr">
                      <a:solidFill>
                        <a:srgbClr val="C861FD"/>
                      </a:solidFill>
                      <a:prstDash val="solid"/>
                      <a:round/>
                      <a:headEnd type="none" w="med" len="med"/>
                      <a:tailEnd type="none" w="med" len="med"/>
                    </a:lnB>
                  </a:tcPr>
                </a:tc>
                <a:tc>
                  <a:txBody>
                    <a:bodyPr/>
                    <a:lstStyle/>
                    <a:p>
                      <a:pPr algn="ctr" fontAlgn="t"/>
                      <a:r>
                        <a:rPr lang="en-GB" dirty="0">
                          <a:effectLst/>
                        </a:rPr>
                        <a:t>70%</a:t>
                      </a:r>
                    </a:p>
                  </a:txBody>
                  <a:tcPr marL="76200" marR="76200" marT="57150" marB="57150">
                    <a:lnL w="12700" cap="flat" cmpd="sng" algn="ctr">
                      <a:solidFill>
                        <a:srgbClr val="481DB9"/>
                      </a:solidFill>
                      <a:prstDash val="solid"/>
                      <a:round/>
                      <a:headEnd type="none" w="med" len="med"/>
                      <a:tailEnd type="none" w="med" len="med"/>
                    </a:lnL>
                    <a:lnR w="12700" cap="flat" cmpd="sng" algn="ctr">
                      <a:solidFill>
                        <a:srgbClr val="181DB9"/>
                      </a:solidFill>
                      <a:prstDash val="solid"/>
                      <a:round/>
                      <a:headEnd type="none" w="med" len="med"/>
                      <a:tailEnd type="none" w="med" len="med"/>
                    </a:lnR>
                    <a:lnT w="4763" cap="flat" cmpd="sng" algn="ctr">
                      <a:solidFill>
                        <a:srgbClr val="681EB9"/>
                      </a:solidFill>
                      <a:prstDash val="solid"/>
                      <a:round/>
                      <a:headEnd type="none" w="med" len="med"/>
                      <a:tailEnd type="none" w="med" len="med"/>
                    </a:lnT>
                    <a:lnB w="12700" cap="flat" cmpd="sng" algn="ctr">
                      <a:solidFill>
                        <a:srgbClr val="4067FD"/>
                      </a:solidFill>
                      <a:prstDash val="solid"/>
                      <a:round/>
                      <a:headEnd type="none" w="med" len="med"/>
                      <a:tailEnd type="none" w="med" len="med"/>
                    </a:lnB>
                  </a:tcPr>
                </a:tc>
                <a:extLst>
                  <a:ext uri="{0D108BD9-81ED-4DB2-BD59-A6C34878D82A}">
                    <a16:rowId xmlns:a16="http://schemas.microsoft.com/office/drawing/2014/main" val="1975336367"/>
                  </a:ext>
                </a:extLst>
              </a:tr>
            </a:tbl>
          </a:graphicData>
        </a:graphic>
      </p:graphicFrame>
      <p:sp>
        <p:nvSpPr>
          <p:cNvPr id="4" name="TextBox 3">
            <a:extLst>
              <a:ext uri="{FF2B5EF4-FFF2-40B4-BE49-F238E27FC236}">
                <a16:creationId xmlns:a16="http://schemas.microsoft.com/office/drawing/2014/main" id="{549CCEDC-9297-40EF-AA44-DD5F145B2D9E}"/>
              </a:ext>
            </a:extLst>
          </p:cNvPr>
          <p:cNvSpPr txBox="1"/>
          <p:nvPr/>
        </p:nvSpPr>
        <p:spPr>
          <a:xfrm>
            <a:off x="457200" y="1973262"/>
            <a:ext cx="2857129"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4 resources classes</a:t>
            </a:r>
          </a:p>
        </p:txBody>
      </p:sp>
    </p:spTree>
    <p:extLst>
      <p:ext uri="{BB962C8B-B14F-4D97-AF65-F5344CB8AC3E}">
        <p14:creationId xmlns:p14="http://schemas.microsoft.com/office/powerpoint/2010/main" val="4100330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F1C9-056B-4C22-96D0-68D19566E2C5}"/>
              </a:ext>
            </a:extLst>
          </p:cNvPr>
          <p:cNvSpPr>
            <a:spLocks noGrp="1"/>
          </p:cNvSpPr>
          <p:nvPr>
            <p:ph type="title"/>
          </p:nvPr>
        </p:nvSpPr>
        <p:spPr/>
        <p:txBody>
          <a:bodyPr/>
          <a:lstStyle/>
          <a:p>
            <a:r>
              <a:rPr lang="en-GB" dirty="0"/>
              <a:t>Gen 2 Concurrency – Dynamic RC</a:t>
            </a:r>
          </a:p>
        </p:txBody>
      </p:sp>
      <p:graphicFrame>
        <p:nvGraphicFramePr>
          <p:cNvPr id="3" name="Table 2">
            <a:extLst>
              <a:ext uri="{FF2B5EF4-FFF2-40B4-BE49-F238E27FC236}">
                <a16:creationId xmlns:a16="http://schemas.microsoft.com/office/drawing/2014/main" id="{4475B67A-69BC-493F-814B-12CF648117F8}"/>
              </a:ext>
            </a:extLst>
          </p:cNvPr>
          <p:cNvGraphicFramePr>
            <a:graphicFrameLocks noGrp="1"/>
          </p:cNvGraphicFramePr>
          <p:nvPr>
            <p:extLst>
              <p:ext uri="{D42A27DB-BD31-4B8C-83A1-F6EECF244321}">
                <p14:modId xmlns:p14="http://schemas.microsoft.com/office/powerpoint/2010/main" val="1691961560"/>
              </p:ext>
            </p:extLst>
          </p:nvPr>
        </p:nvGraphicFramePr>
        <p:xfrm>
          <a:off x="457518" y="1213877"/>
          <a:ext cx="9342123" cy="5255179"/>
        </p:xfrm>
        <a:graphic>
          <a:graphicData uri="http://schemas.openxmlformats.org/drawingml/2006/table">
            <a:tbl>
              <a:tblPr/>
              <a:tblGrid>
                <a:gridCol w="1334589">
                  <a:extLst>
                    <a:ext uri="{9D8B030D-6E8A-4147-A177-3AD203B41FA5}">
                      <a16:colId xmlns:a16="http://schemas.microsoft.com/office/drawing/2014/main" val="766416956"/>
                    </a:ext>
                  </a:extLst>
                </a:gridCol>
                <a:gridCol w="1334589">
                  <a:extLst>
                    <a:ext uri="{9D8B030D-6E8A-4147-A177-3AD203B41FA5}">
                      <a16:colId xmlns:a16="http://schemas.microsoft.com/office/drawing/2014/main" val="1756887179"/>
                    </a:ext>
                  </a:extLst>
                </a:gridCol>
                <a:gridCol w="1334589">
                  <a:extLst>
                    <a:ext uri="{9D8B030D-6E8A-4147-A177-3AD203B41FA5}">
                      <a16:colId xmlns:a16="http://schemas.microsoft.com/office/drawing/2014/main" val="2442940641"/>
                    </a:ext>
                  </a:extLst>
                </a:gridCol>
                <a:gridCol w="1334589">
                  <a:extLst>
                    <a:ext uri="{9D8B030D-6E8A-4147-A177-3AD203B41FA5}">
                      <a16:colId xmlns:a16="http://schemas.microsoft.com/office/drawing/2014/main" val="4286615851"/>
                    </a:ext>
                  </a:extLst>
                </a:gridCol>
                <a:gridCol w="1334589">
                  <a:extLst>
                    <a:ext uri="{9D8B030D-6E8A-4147-A177-3AD203B41FA5}">
                      <a16:colId xmlns:a16="http://schemas.microsoft.com/office/drawing/2014/main" val="1078159605"/>
                    </a:ext>
                  </a:extLst>
                </a:gridCol>
                <a:gridCol w="1334589">
                  <a:extLst>
                    <a:ext uri="{9D8B030D-6E8A-4147-A177-3AD203B41FA5}">
                      <a16:colId xmlns:a16="http://schemas.microsoft.com/office/drawing/2014/main" val="151635730"/>
                    </a:ext>
                  </a:extLst>
                </a:gridCol>
                <a:gridCol w="1334589">
                  <a:extLst>
                    <a:ext uri="{9D8B030D-6E8A-4147-A177-3AD203B41FA5}">
                      <a16:colId xmlns:a16="http://schemas.microsoft.com/office/drawing/2014/main" val="2726723231"/>
                    </a:ext>
                  </a:extLst>
                </a:gridCol>
              </a:tblGrid>
              <a:tr h="778587">
                <a:tc>
                  <a:txBody>
                    <a:bodyPr/>
                    <a:lstStyle/>
                    <a:p>
                      <a:pPr algn="ctr" fontAlgn="b"/>
                      <a:r>
                        <a:rPr lang="en-GB" sz="1600" b="1">
                          <a:effectLst/>
                        </a:rPr>
                        <a:t>Service Level</a:t>
                      </a:r>
                    </a:p>
                  </a:txBody>
                  <a:tcPr marL="22282" marR="22282" marT="16712" marB="16712" anchor="b">
                    <a:lnL w="12700" cap="flat" cmpd="sng" algn="ctr">
                      <a:solidFill>
                        <a:srgbClr val="F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28147B"/>
                      </a:solidFill>
                      <a:prstDash val="solid"/>
                      <a:round/>
                      <a:headEnd type="none" w="med" len="med"/>
                      <a:tailEnd type="none" w="med" len="med"/>
                    </a:lnT>
                    <a:lnB w="4763" cap="flat" cmpd="sng" algn="ctr">
                      <a:solidFill>
                        <a:srgbClr val="F8167B"/>
                      </a:solidFill>
                      <a:prstDash val="solid"/>
                      <a:round/>
                      <a:headEnd type="none" w="med" len="med"/>
                      <a:tailEnd type="none" w="med" len="med"/>
                    </a:lnB>
                  </a:tcPr>
                </a:tc>
                <a:tc>
                  <a:txBody>
                    <a:bodyPr/>
                    <a:lstStyle/>
                    <a:p>
                      <a:pPr algn="ctr" fontAlgn="b"/>
                      <a:r>
                        <a:rPr lang="en-GB" sz="1600" b="1">
                          <a:effectLst/>
                        </a:rPr>
                        <a:t>Maximum concurrent queries</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38167B"/>
                      </a:solidFill>
                      <a:prstDash val="solid"/>
                      <a:round/>
                      <a:headEnd type="none" w="med" len="med"/>
                      <a:tailEnd type="none" w="med" len="med"/>
                    </a:lnR>
                    <a:lnT w="12700" cap="flat" cmpd="sng" algn="ctr">
                      <a:solidFill>
                        <a:srgbClr val="B8177B"/>
                      </a:solidFill>
                      <a:prstDash val="solid"/>
                      <a:round/>
                      <a:headEnd type="none" w="med" len="med"/>
                      <a:tailEnd type="none" w="med" len="med"/>
                    </a:lnT>
                    <a:lnB w="4763" cap="flat" cmpd="sng" algn="ctr">
                      <a:solidFill>
                        <a:srgbClr val="28177B"/>
                      </a:solidFill>
                      <a:prstDash val="solid"/>
                      <a:round/>
                      <a:headEnd type="none" w="med" len="med"/>
                      <a:tailEnd type="none" w="med" len="med"/>
                    </a:lnB>
                  </a:tcPr>
                </a:tc>
                <a:tc>
                  <a:txBody>
                    <a:bodyPr/>
                    <a:lstStyle/>
                    <a:p>
                      <a:pPr algn="ctr" fontAlgn="b"/>
                      <a:r>
                        <a:rPr lang="en-GB" sz="1600" b="1">
                          <a:effectLst/>
                        </a:rPr>
                        <a:t>Concurrency slots available</a:t>
                      </a:r>
                    </a:p>
                  </a:txBody>
                  <a:tcPr marL="22282" marR="22282" marT="16712" marB="16712" anchor="b">
                    <a:lnL w="12700" cap="flat" cmpd="sng" algn="ctr">
                      <a:solidFill>
                        <a:srgbClr val="3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6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tc>
                  <a:txBody>
                    <a:bodyPr/>
                    <a:lstStyle/>
                    <a:p>
                      <a:pPr algn="ctr" fontAlgn="b"/>
                      <a:r>
                        <a:rPr lang="en-GB" sz="1600" b="1">
                          <a:effectLst/>
                        </a:rPr>
                        <a:t>Slots used by smallrc</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08167B"/>
                      </a:solidFill>
                      <a:prstDash val="solid"/>
                      <a:round/>
                      <a:headEnd type="none" w="med" len="med"/>
                      <a:tailEnd type="none" w="med" len="med"/>
                    </a:lnR>
                    <a:lnT w="12700" cap="flat" cmpd="sng" algn="ctr">
                      <a:solidFill>
                        <a:srgbClr val="D815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tc>
                  <a:txBody>
                    <a:bodyPr/>
                    <a:lstStyle/>
                    <a:p>
                      <a:pPr algn="ctr" fontAlgn="b"/>
                      <a:r>
                        <a:rPr lang="en-GB" sz="1600" b="1">
                          <a:effectLst/>
                        </a:rPr>
                        <a:t>Slots used by mediumrc</a:t>
                      </a:r>
                    </a:p>
                  </a:txBody>
                  <a:tcPr marL="22282" marR="22282" marT="16712" marB="16712" anchor="b">
                    <a:lnL w="12700" cap="flat" cmpd="sng" algn="ctr">
                      <a:solidFill>
                        <a:srgbClr val="08167B"/>
                      </a:solidFill>
                      <a:prstDash val="solid"/>
                      <a:round/>
                      <a:headEnd type="none" w="med" len="med"/>
                      <a:tailEnd type="none" w="med" len="med"/>
                    </a:lnL>
                    <a:lnR w="12700" cap="flat" cmpd="sng" algn="ctr">
                      <a:solidFill>
                        <a:srgbClr val="B8147B"/>
                      </a:solidFill>
                      <a:prstDash val="solid"/>
                      <a:round/>
                      <a:headEnd type="none" w="med" len="med"/>
                      <a:tailEnd type="none" w="med" len="med"/>
                    </a:lnR>
                    <a:lnT w="12700" cap="flat" cmpd="sng" algn="ctr">
                      <a:solidFill>
                        <a:srgbClr val="5817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tc>
                  <a:txBody>
                    <a:bodyPr/>
                    <a:lstStyle/>
                    <a:p>
                      <a:pPr algn="ctr" fontAlgn="b"/>
                      <a:r>
                        <a:rPr lang="en-GB" sz="1600" b="1">
                          <a:effectLst/>
                        </a:rPr>
                        <a:t>Slots used by largerc</a:t>
                      </a:r>
                    </a:p>
                  </a:txBody>
                  <a:tcPr marL="22282" marR="22282" marT="16712" marB="16712" anchor="b">
                    <a:lnL w="12700" cap="flat" cmpd="sng" algn="ctr">
                      <a:solidFill>
                        <a:srgbClr val="B8147B"/>
                      </a:solidFill>
                      <a:prstDash val="solid"/>
                      <a:round/>
                      <a:headEnd type="none" w="med" len="med"/>
                      <a:tailEnd type="none" w="med" len="med"/>
                    </a:lnL>
                    <a:lnR w="12700" cap="flat" cmpd="sng" algn="ctr">
                      <a:solidFill>
                        <a:srgbClr val="48187B"/>
                      </a:solidFill>
                      <a:prstDash val="solid"/>
                      <a:round/>
                      <a:headEnd type="none" w="med" len="med"/>
                      <a:tailEnd type="none" w="med" len="med"/>
                    </a:lnR>
                    <a:lnT w="12700" cap="flat" cmpd="sng" algn="ctr">
                      <a:solidFill>
                        <a:srgbClr val="A8157B"/>
                      </a:solidFill>
                      <a:prstDash val="solid"/>
                      <a:round/>
                      <a:headEnd type="none" w="med" len="med"/>
                      <a:tailEnd type="none" w="med" len="med"/>
                    </a:lnT>
                    <a:lnB w="4763" cap="flat" cmpd="sng" algn="ctr">
                      <a:solidFill>
                        <a:srgbClr val="08167B"/>
                      </a:solidFill>
                      <a:prstDash val="solid"/>
                      <a:round/>
                      <a:headEnd type="none" w="med" len="med"/>
                      <a:tailEnd type="none" w="med" len="med"/>
                    </a:lnB>
                  </a:tcPr>
                </a:tc>
                <a:tc>
                  <a:txBody>
                    <a:bodyPr/>
                    <a:lstStyle/>
                    <a:p>
                      <a:pPr algn="ctr" fontAlgn="b"/>
                      <a:r>
                        <a:rPr lang="en-GB" sz="1600" b="1" dirty="0">
                          <a:effectLst/>
                        </a:rPr>
                        <a:t>Slots used by </a:t>
                      </a:r>
                      <a:r>
                        <a:rPr lang="en-GB" sz="1600" b="1" dirty="0" err="1">
                          <a:effectLst/>
                        </a:rPr>
                        <a:t>xlargerc</a:t>
                      </a:r>
                      <a:endParaRPr lang="en-GB" sz="1600" b="1" dirty="0">
                        <a:effectLst/>
                      </a:endParaRPr>
                    </a:p>
                  </a:txBody>
                  <a:tcPr marL="22282" marR="22282" marT="16712" marB="16712" anchor="b">
                    <a:lnL w="12700" cap="flat" cmpd="sng" algn="ctr">
                      <a:solidFill>
                        <a:srgbClr val="48187B"/>
                      </a:solidFill>
                      <a:prstDash val="solid"/>
                      <a:round/>
                      <a:headEnd type="none" w="med" len="med"/>
                      <a:tailEnd type="none" w="med" len="med"/>
                    </a:lnL>
                    <a:lnR w="12700" cap="flat" cmpd="sng" algn="ctr">
                      <a:solidFill>
                        <a:srgbClr val="38137B"/>
                      </a:solidFill>
                      <a:prstDash val="solid"/>
                      <a:round/>
                      <a:headEnd type="none" w="med" len="med"/>
                      <a:tailEnd type="none" w="med" len="med"/>
                    </a:lnR>
                    <a:lnT w="12700" cap="flat" cmpd="sng" algn="ctr">
                      <a:solidFill>
                        <a:srgbClr val="78187B"/>
                      </a:solidFill>
                      <a:prstDash val="solid"/>
                      <a:round/>
                      <a:headEnd type="none" w="med" len="med"/>
                      <a:tailEnd type="none" w="med" len="med"/>
                    </a:lnT>
                    <a:lnB w="4763" cap="flat" cmpd="sng" algn="ctr">
                      <a:solidFill>
                        <a:srgbClr val="98137B"/>
                      </a:solidFill>
                      <a:prstDash val="solid"/>
                      <a:round/>
                      <a:headEnd type="none" w="med" len="med"/>
                      <a:tailEnd type="none" w="med" len="med"/>
                    </a:lnB>
                  </a:tcPr>
                </a:tc>
                <a:extLst>
                  <a:ext uri="{0D108BD9-81ED-4DB2-BD59-A6C34878D82A}">
                    <a16:rowId xmlns:a16="http://schemas.microsoft.com/office/drawing/2014/main" val="893035677"/>
                  </a:ext>
                </a:extLst>
              </a:tr>
              <a:tr h="279787">
                <a:tc>
                  <a:txBody>
                    <a:bodyPr/>
                    <a:lstStyle/>
                    <a:p>
                      <a:pPr algn="ctr" fontAlgn="t"/>
                      <a:r>
                        <a:rPr lang="en-GB" sz="1600">
                          <a:effectLst/>
                        </a:rPr>
                        <a:t>DW100c</a:t>
                      </a:r>
                    </a:p>
                  </a:txBody>
                  <a:tcPr marL="22282" marR="22282" marT="16712" marB="16712">
                    <a:lnL w="12700" cap="flat" cmpd="sng" algn="ctr">
                      <a:solidFill>
                        <a:srgbClr val="B8147B"/>
                      </a:solidFill>
                      <a:prstDash val="solid"/>
                      <a:round/>
                      <a:headEnd type="none" w="med" len="med"/>
                      <a:tailEnd type="none" w="med" len="med"/>
                    </a:lnL>
                    <a:lnR w="12700" cap="flat" cmpd="sng" algn="ctr">
                      <a:solidFill>
                        <a:srgbClr val="F8167B"/>
                      </a:solidFill>
                      <a:prstDash val="solid"/>
                      <a:round/>
                      <a:headEnd type="none" w="med" len="med"/>
                      <a:tailEnd type="none" w="med" len="med"/>
                    </a:lnR>
                    <a:lnT w="4763" cap="flat" cmpd="sng" algn="ctr">
                      <a:solidFill>
                        <a:srgbClr val="F8167B"/>
                      </a:solidFill>
                      <a:prstDash val="solid"/>
                      <a:round/>
                      <a:headEnd type="none" w="med" len="med"/>
                      <a:tailEnd type="none" w="med" len="med"/>
                    </a:lnT>
                    <a:lnB w="4763" cap="flat" cmpd="sng" algn="ctr">
                      <a:solidFill>
                        <a:srgbClr val="C813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F8167B"/>
                      </a:solidFill>
                      <a:prstDash val="solid"/>
                      <a:round/>
                      <a:headEnd type="none" w="med" len="med"/>
                      <a:tailEnd type="none" w="med" len="med"/>
                    </a:lnL>
                    <a:lnR w="12700" cap="flat" cmpd="sng" algn="ctr">
                      <a:solidFill>
                        <a:srgbClr val="F8167B"/>
                      </a:solidFill>
                      <a:prstDash val="solid"/>
                      <a:round/>
                      <a:headEnd type="none" w="med" len="med"/>
                      <a:tailEnd type="none" w="med" len="med"/>
                    </a:lnR>
                    <a:lnT w="4763" cap="flat" cmpd="sng" algn="ctr">
                      <a:solidFill>
                        <a:srgbClr val="28177B"/>
                      </a:solidFill>
                      <a:prstDash val="solid"/>
                      <a:round/>
                      <a:headEnd type="none" w="med" len="med"/>
                      <a:tailEnd type="none" w="med" len="med"/>
                    </a:lnT>
                    <a:lnB w="4763" cap="flat" cmpd="sng" algn="ctr">
                      <a:solidFill>
                        <a:srgbClr val="C813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F8167B"/>
                      </a:solidFill>
                      <a:prstDash val="solid"/>
                      <a:round/>
                      <a:headEnd type="none" w="med" len="med"/>
                      <a:tailEnd type="none" w="med" len="med"/>
                    </a:lnL>
                    <a:lnR w="12700" cap="flat" cmpd="sng" algn="ctr">
                      <a:solidFill>
                        <a:srgbClr val="D815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1815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D8157B"/>
                      </a:solidFill>
                      <a:prstDash val="solid"/>
                      <a:round/>
                      <a:headEnd type="none" w="med" len="med"/>
                      <a:tailEnd type="none" w="med" len="med"/>
                    </a:lnL>
                    <a:lnR w="12700" cap="flat" cmpd="sng" algn="ctr">
                      <a:solidFill>
                        <a:srgbClr val="B817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B8177B"/>
                      </a:solidFill>
                      <a:prstDash val="solid"/>
                      <a:round/>
                      <a:headEnd type="none" w="med" len="med"/>
                      <a:tailEnd type="none" w="med" len="med"/>
                    </a:lnL>
                    <a:lnR w="12700" cap="flat" cmpd="sng" algn="ctr">
                      <a:solidFill>
                        <a:srgbClr val="2817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F813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28177B"/>
                      </a:solidFill>
                      <a:prstDash val="solid"/>
                      <a:round/>
                      <a:headEnd type="none" w="med" len="med"/>
                      <a:tailEnd type="none" w="med" len="med"/>
                    </a:lnL>
                    <a:lnR w="12700" cap="flat" cmpd="sng" algn="ctr">
                      <a:solidFill>
                        <a:srgbClr val="68137B"/>
                      </a:solidFill>
                      <a:prstDash val="solid"/>
                      <a:round/>
                      <a:headEnd type="none" w="med" len="med"/>
                      <a:tailEnd type="none" w="med" len="med"/>
                    </a:lnR>
                    <a:lnT w="4763" cap="flat" cmpd="sng" algn="ctr">
                      <a:solidFill>
                        <a:srgbClr val="08167B"/>
                      </a:solidFill>
                      <a:prstDash val="solid"/>
                      <a:round/>
                      <a:headEnd type="none" w="med" len="med"/>
                      <a:tailEnd type="none" w="med" len="med"/>
                    </a:lnT>
                    <a:lnB w="4763" cap="flat" cmpd="sng" algn="ctr">
                      <a:solidFill>
                        <a:srgbClr val="6816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68137B"/>
                      </a:solidFill>
                      <a:prstDash val="solid"/>
                      <a:round/>
                      <a:headEnd type="none" w="med" len="med"/>
                      <a:tailEnd type="none" w="med" len="med"/>
                    </a:lnL>
                    <a:lnR w="12700" cap="flat" cmpd="sng" algn="ctr">
                      <a:solidFill>
                        <a:srgbClr val="78187B"/>
                      </a:solidFill>
                      <a:prstDash val="solid"/>
                      <a:round/>
                      <a:headEnd type="none" w="med" len="med"/>
                      <a:tailEnd type="none" w="med" len="med"/>
                    </a:lnR>
                    <a:lnT w="4763" cap="flat" cmpd="sng" algn="ctr">
                      <a:solidFill>
                        <a:srgbClr val="98137B"/>
                      </a:solidFill>
                      <a:prstDash val="solid"/>
                      <a:round/>
                      <a:headEnd type="none" w="med" len="med"/>
                      <a:tailEnd type="none" w="med" len="med"/>
                    </a:lnT>
                    <a:lnB w="4763" cap="flat" cmpd="sng" algn="ctr">
                      <a:solidFill>
                        <a:srgbClr val="B8147B"/>
                      </a:solidFill>
                      <a:prstDash val="solid"/>
                      <a:round/>
                      <a:headEnd type="none" w="med" len="med"/>
                      <a:tailEnd type="none" w="med" len="med"/>
                    </a:lnB>
                  </a:tcPr>
                </a:tc>
                <a:extLst>
                  <a:ext uri="{0D108BD9-81ED-4DB2-BD59-A6C34878D82A}">
                    <a16:rowId xmlns:a16="http://schemas.microsoft.com/office/drawing/2014/main" val="2812087906"/>
                  </a:ext>
                </a:extLst>
              </a:tr>
              <a:tr h="279787">
                <a:tc>
                  <a:txBody>
                    <a:bodyPr/>
                    <a:lstStyle/>
                    <a:p>
                      <a:pPr algn="ctr" fontAlgn="t"/>
                      <a:r>
                        <a:rPr lang="en-GB" sz="1600">
                          <a:effectLst/>
                        </a:rPr>
                        <a:t>DW200c</a:t>
                      </a:r>
                    </a:p>
                  </a:txBody>
                  <a:tcPr marL="22282" marR="22282" marT="16712" marB="16712">
                    <a:lnL w="12700" cap="flat" cmpd="sng" algn="ctr">
                      <a:solidFill>
                        <a:srgbClr val="98137B"/>
                      </a:solidFill>
                      <a:prstDash val="solid"/>
                      <a:round/>
                      <a:headEnd type="none" w="med" len="med"/>
                      <a:tailEnd type="none" w="med" len="med"/>
                    </a:lnL>
                    <a:lnR w="12700" cap="flat" cmpd="sng" algn="ctr">
                      <a:solidFill>
                        <a:srgbClr val="68137B"/>
                      </a:solidFill>
                      <a:prstDash val="solid"/>
                      <a:round/>
                      <a:headEnd type="none" w="med" len="med"/>
                      <a:tailEnd type="none" w="med" len="med"/>
                    </a:lnR>
                    <a:lnT w="4763" cap="flat" cmpd="sng" algn="ctr">
                      <a:solidFill>
                        <a:srgbClr val="C8137B"/>
                      </a:solidFill>
                      <a:prstDash val="solid"/>
                      <a:round/>
                      <a:headEnd type="none" w="med" len="med"/>
                      <a:tailEnd type="none" w="med" len="med"/>
                    </a:lnT>
                    <a:lnB w="4763" cap="flat" cmpd="sng" algn="ctr">
                      <a:solidFill>
                        <a:srgbClr val="7815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68137B"/>
                      </a:solidFill>
                      <a:prstDash val="solid"/>
                      <a:round/>
                      <a:headEnd type="none" w="med" len="med"/>
                      <a:tailEnd type="none" w="med" len="med"/>
                    </a:lnL>
                    <a:lnR w="12700" cap="flat" cmpd="sng" algn="ctr">
                      <a:solidFill>
                        <a:srgbClr val="58177B"/>
                      </a:solidFill>
                      <a:prstDash val="solid"/>
                      <a:round/>
                      <a:headEnd type="none" w="med" len="med"/>
                      <a:tailEnd type="none" w="med" len="med"/>
                    </a:lnR>
                    <a:lnT w="4763" cap="flat" cmpd="sng" algn="ctr">
                      <a:solidFill>
                        <a:srgbClr val="C8137B"/>
                      </a:solidFill>
                      <a:prstDash val="solid"/>
                      <a:round/>
                      <a:headEnd type="none" w="med" len="med"/>
                      <a:tailEnd type="none" w="med" len="med"/>
                    </a:lnT>
                    <a:lnB w="4763" cap="flat" cmpd="sng" algn="ctr">
                      <a:solidFill>
                        <a:srgbClr val="7815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58177B"/>
                      </a:solidFill>
                      <a:prstDash val="solid"/>
                      <a:round/>
                      <a:headEnd type="none" w="med" len="med"/>
                      <a:tailEnd type="none" w="med" len="med"/>
                    </a:lnL>
                    <a:lnR w="12700" cap="flat" cmpd="sng" algn="ctr">
                      <a:solidFill>
                        <a:srgbClr val="68167B"/>
                      </a:solidFill>
                      <a:prstDash val="solid"/>
                      <a:round/>
                      <a:headEnd type="none" w="med" len="med"/>
                      <a:tailEnd type="none" w="med" len="med"/>
                    </a:lnR>
                    <a:lnT w="4763" cap="flat" cmpd="sng" algn="ctr">
                      <a:solidFill>
                        <a:srgbClr val="18157B"/>
                      </a:solidFill>
                      <a:prstDash val="solid"/>
                      <a:round/>
                      <a:headEnd type="none" w="med" len="med"/>
                      <a:tailEnd type="none" w="med" len="med"/>
                    </a:lnT>
                    <a:lnB w="4763" cap="flat" cmpd="sng" algn="ctr">
                      <a:solidFill>
                        <a:srgbClr val="D815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68167B"/>
                      </a:solidFill>
                      <a:prstDash val="solid"/>
                      <a:round/>
                      <a:headEnd type="none" w="med" len="med"/>
                      <a:tailEnd type="none" w="med" len="med"/>
                    </a:lnL>
                    <a:lnR w="12700" cap="flat" cmpd="sng" algn="ctr">
                      <a:solidFill>
                        <a:srgbClr val="0816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6816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08167B"/>
                      </a:solidFill>
                      <a:prstDash val="solid"/>
                      <a:round/>
                      <a:headEnd type="none" w="med" len="med"/>
                      <a:tailEnd type="none" w="med" len="med"/>
                    </a:lnL>
                    <a:lnR w="12700" cap="flat" cmpd="sng" algn="ctr">
                      <a:solidFill>
                        <a:srgbClr val="F8137B"/>
                      </a:solidFill>
                      <a:prstDash val="solid"/>
                      <a:round/>
                      <a:headEnd type="none" w="med" len="med"/>
                      <a:tailEnd type="none" w="med" len="med"/>
                    </a:lnR>
                    <a:lnT w="4763" cap="flat" cmpd="sng" algn="ctr">
                      <a:solidFill>
                        <a:srgbClr val="F8137B"/>
                      </a:solidFill>
                      <a:prstDash val="solid"/>
                      <a:round/>
                      <a:headEnd type="none" w="med" len="med"/>
                      <a:tailEnd type="none" w="med" len="med"/>
                    </a:lnT>
                    <a:lnB w="4763" cap="flat" cmpd="sng" algn="ctr">
                      <a:solidFill>
                        <a:srgbClr val="B81D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F8137B"/>
                      </a:solidFill>
                      <a:prstDash val="solid"/>
                      <a:round/>
                      <a:headEnd type="none" w="med" len="med"/>
                      <a:tailEnd type="none" w="med" len="med"/>
                    </a:lnL>
                    <a:lnR w="12700" cap="flat" cmpd="sng" algn="ctr">
                      <a:solidFill>
                        <a:srgbClr val="F8137B"/>
                      </a:solidFill>
                      <a:prstDash val="solid"/>
                      <a:round/>
                      <a:headEnd type="none" w="med" len="med"/>
                      <a:tailEnd type="none" w="med" len="med"/>
                    </a:lnR>
                    <a:lnT w="4763" cap="flat" cmpd="sng" algn="ctr">
                      <a:solidFill>
                        <a:srgbClr val="68167B"/>
                      </a:solidFill>
                      <a:prstDash val="solid"/>
                      <a:round/>
                      <a:headEnd type="none" w="med" len="med"/>
                      <a:tailEnd type="none" w="med" len="med"/>
                    </a:lnT>
                    <a:lnB w="4763" cap="flat" cmpd="sng" algn="ctr">
                      <a:solidFill>
                        <a:srgbClr val="A81E7B"/>
                      </a:solidFill>
                      <a:prstDash val="solid"/>
                      <a:round/>
                      <a:headEnd type="none" w="med" len="med"/>
                      <a:tailEnd type="none" w="med" len="med"/>
                    </a:lnB>
                  </a:tcPr>
                </a:tc>
                <a:tc>
                  <a:txBody>
                    <a:bodyPr/>
                    <a:lstStyle/>
                    <a:p>
                      <a:pPr algn="ctr" fontAlgn="t"/>
                      <a:r>
                        <a:rPr lang="en-GB" sz="1600">
                          <a:effectLst/>
                        </a:rPr>
                        <a:t>5</a:t>
                      </a:r>
                    </a:p>
                  </a:txBody>
                  <a:tcPr marL="22282" marR="22282" marT="16712" marB="16712">
                    <a:lnL w="12700" cap="flat" cmpd="sng" algn="ctr">
                      <a:solidFill>
                        <a:srgbClr val="F8137B"/>
                      </a:solidFill>
                      <a:prstDash val="solid"/>
                      <a:round/>
                      <a:headEnd type="none" w="med" len="med"/>
                      <a:tailEnd type="none" w="med" len="med"/>
                    </a:lnL>
                    <a:lnR w="12700" cap="flat" cmpd="sng" algn="ctr">
                      <a:solidFill>
                        <a:srgbClr val="68167B"/>
                      </a:solidFill>
                      <a:prstDash val="solid"/>
                      <a:round/>
                      <a:headEnd type="none" w="med" len="med"/>
                      <a:tailEnd type="none" w="med" len="med"/>
                    </a:lnR>
                    <a:lnT w="4763" cap="flat" cmpd="sng" algn="ctr">
                      <a:solidFill>
                        <a:srgbClr val="B8147B"/>
                      </a:solidFill>
                      <a:prstDash val="solid"/>
                      <a:round/>
                      <a:headEnd type="none" w="med" len="med"/>
                      <a:tailEnd type="none" w="med" len="med"/>
                    </a:lnT>
                    <a:lnB w="4763" cap="flat" cmpd="sng" algn="ctr">
                      <a:solidFill>
                        <a:srgbClr val="781E7B"/>
                      </a:solidFill>
                      <a:prstDash val="solid"/>
                      <a:round/>
                      <a:headEnd type="none" w="med" len="med"/>
                      <a:tailEnd type="none" w="med" len="med"/>
                    </a:lnB>
                  </a:tcPr>
                </a:tc>
                <a:extLst>
                  <a:ext uri="{0D108BD9-81ED-4DB2-BD59-A6C34878D82A}">
                    <a16:rowId xmlns:a16="http://schemas.microsoft.com/office/drawing/2014/main" val="90746072"/>
                  </a:ext>
                </a:extLst>
              </a:tr>
              <a:tr h="279787">
                <a:tc>
                  <a:txBody>
                    <a:bodyPr/>
                    <a:lstStyle/>
                    <a:p>
                      <a:pPr algn="ctr" fontAlgn="t"/>
                      <a:r>
                        <a:rPr lang="en-GB" sz="1600">
                          <a:effectLst/>
                        </a:rPr>
                        <a:t>DW300c</a:t>
                      </a:r>
                    </a:p>
                  </a:txBody>
                  <a:tcPr marL="22282" marR="22282" marT="16712" marB="16712">
                    <a:lnL w="12700" cap="flat" cmpd="sng" algn="ctr">
                      <a:solidFill>
                        <a:srgbClr val="B8147B"/>
                      </a:solidFill>
                      <a:prstDash val="solid"/>
                      <a:round/>
                      <a:headEnd type="none" w="med" len="med"/>
                      <a:tailEnd type="none" w="med" len="med"/>
                    </a:lnL>
                    <a:lnR w="12700" cap="flat" cmpd="sng" algn="ctr">
                      <a:solidFill>
                        <a:srgbClr val="D8157B"/>
                      </a:solidFill>
                      <a:prstDash val="solid"/>
                      <a:round/>
                      <a:headEnd type="none" w="med" len="med"/>
                      <a:tailEnd type="none" w="med" len="med"/>
                    </a:lnR>
                    <a:lnT w="4763" cap="flat" cmpd="sng" algn="ctr">
                      <a:solidFill>
                        <a:srgbClr val="78157B"/>
                      </a:solidFill>
                      <a:prstDash val="solid"/>
                      <a:round/>
                      <a:headEnd type="none" w="med" len="med"/>
                      <a:tailEnd type="none" w="med" len="med"/>
                    </a:lnT>
                    <a:lnB w="4763" cap="flat" cmpd="sng" algn="ctr">
                      <a:solidFill>
                        <a:srgbClr val="181E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D8157B"/>
                      </a:solidFill>
                      <a:prstDash val="solid"/>
                      <a:round/>
                      <a:headEnd type="none" w="med" len="med"/>
                      <a:tailEnd type="none" w="med" len="med"/>
                    </a:lnL>
                    <a:lnR w="12700" cap="flat" cmpd="sng" algn="ctr">
                      <a:solidFill>
                        <a:srgbClr val="78157B"/>
                      </a:solidFill>
                      <a:prstDash val="solid"/>
                      <a:round/>
                      <a:headEnd type="none" w="med" len="med"/>
                      <a:tailEnd type="none" w="med" len="med"/>
                    </a:lnR>
                    <a:lnT w="4763" cap="flat" cmpd="sng" algn="ctr">
                      <a:solidFill>
                        <a:srgbClr val="78157B"/>
                      </a:solidFill>
                      <a:prstDash val="solid"/>
                      <a:round/>
                      <a:headEnd type="none" w="med" len="med"/>
                      <a:tailEnd type="none" w="med" len="med"/>
                    </a:lnT>
                    <a:lnB w="4763" cap="flat" cmpd="sng" algn="ctr">
                      <a:solidFill>
                        <a:srgbClr val="181E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78157B"/>
                      </a:solidFill>
                      <a:prstDash val="solid"/>
                      <a:round/>
                      <a:headEnd type="none" w="med" len="med"/>
                      <a:tailEnd type="none" w="med" len="med"/>
                    </a:lnL>
                    <a:lnR w="12700" cap="flat" cmpd="sng" algn="ctr">
                      <a:solidFill>
                        <a:srgbClr val="A8157B"/>
                      </a:solidFill>
                      <a:prstDash val="solid"/>
                      <a:round/>
                      <a:headEnd type="none" w="med" len="med"/>
                      <a:tailEnd type="none" w="med" len="med"/>
                    </a:lnR>
                    <a:lnT w="4763" cap="flat" cmpd="sng" algn="ctr">
                      <a:solidFill>
                        <a:srgbClr val="D8157B"/>
                      </a:solidFill>
                      <a:prstDash val="solid"/>
                      <a:round/>
                      <a:headEnd type="none" w="med" len="med"/>
                      <a:tailEnd type="none" w="med" len="med"/>
                    </a:lnT>
                    <a:lnB w="4763" cap="flat" cmpd="sng" algn="ctr">
                      <a:solidFill>
                        <a:srgbClr val="9819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A8157B"/>
                      </a:solidFill>
                      <a:prstDash val="solid"/>
                      <a:round/>
                      <a:headEnd type="none" w="med" len="med"/>
                      <a:tailEnd type="none" w="med" len="med"/>
                    </a:lnL>
                    <a:lnR w="12700" cap="flat" cmpd="sng" algn="ctr">
                      <a:solidFill>
                        <a:srgbClr val="E81A7B"/>
                      </a:solidFill>
                      <a:prstDash val="solid"/>
                      <a:round/>
                      <a:headEnd type="none" w="med" len="med"/>
                      <a:tailEnd type="none" w="med" len="med"/>
                    </a:lnR>
                    <a:lnT w="4763" cap="flat" cmpd="sng" algn="ctr">
                      <a:solidFill>
                        <a:srgbClr val="68167B"/>
                      </a:solidFill>
                      <a:prstDash val="solid"/>
                      <a:round/>
                      <a:headEnd type="none" w="med" len="med"/>
                      <a:tailEnd type="none" w="med" len="med"/>
                    </a:lnT>
                    <a:lnB w="4763" cap="flat" cmpd="sng" algn="ctr">
                      <a:solidFill>
                        <a:srgbClr val="E81A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E81A7B"/>
                      </a:solidFill>
                      <a:prstDash val="solid"/>
                      <a:round/>
                      <a:headEnd type="none" w="med" len="med"/>
                      <a:tailEnd type="none" w="med" len="med"/>
                    </a:lnL>
                    <a:lnR w="12700" cap="flat" cmpd="sng" algn="ctr">
                      <a:solidFill>
                        <a:srgbClr val="181B7B"/>
                      </a:solidFill>
                      <a:prstDash val="solid"/>
                      <a:round/>
                      <a:headEnd type="none" w="med" len="med"/>
                      <a:tailEnd type="none" w="med" len="med"/>
                    </a:lnR>
                    <a:lnT w="4763" cap="flat" cmpd="sng" algn="ctr">
                      <a:solidFill>
                        <a:srgbClr val="B81D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181B7B"/>
                      </a:solidFill>
                      <a:prstDash val="solid"/>
                      <a:round/>
                      <a:headEnd type="none" w="med" len="med"/>
                      <a:tailEnd type="none" w="med" len="med"/>
                    </a:lnL>
                    <a:lnR w="12700" cap="flat" cmpd="sng" algn="ctr">
                      <a:solidFill>
                        <a:srgbClr val="881D7B"/>
                      </a:solidFill>
                      <a:prstDash val="solid"/>
                      <a:round/>
                      <a:headEnd type="none" w="med" len="med"/>
                      <a:tailEnd type="none" w="med" len="med"/>
                    </a:lnR>
                    <a:lnT w="4763" cap="flat" cmpd="sng" algn="ctr">
                      <a:solidFill>
                        <a:srgbClr val="A81E7B"/>
                      </a:solidFill>
                      <a:prstDash val="solid"/>
                      <a:round/>
                      <a:headEnd type="none" w="med" len="med"/>
                      <a:tailEnd type="none" w="med" len="med"/>
                    </a:lnT>
                    <a:lnB w="4763" cap="flat" cmpd="sng" algn="ctr">
                      <a:solidFill>
                        <a:srgbClr val="E81D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881D7B"/>
                      </a:solidFill>
                      <a:prstDash val="solid"/>
                      <a:round/>
                      <a:headEnd type="none" w="med" len="med"/>
                      <a:tailEnd type="none" w="med" len="med"/>
                    </a:lnL>
                    <a:lnR w="12700" cap="flat" cmpd="sng" algn="ctr">
                      <a:solidFill>
                        <a:srgbClr val="981C7B"/>
                      </a:solidFill>
                      <a:prstDash val="solid"/>
                      <a:round/>
                      <a:headEnd type="none" w="med" len="med"/>
                      <a:tailEnd type="none" w="med" len="med"/>
                    </a:lnR>
                    <a:lnT w="4763" cap="flat" cmpd="sng" algn="ctr">
                      <a:solidFill>
                        <a:srgbClr val="781E7B"/>
                      </a:solidFill>
                      <a:prstDash val="solid"/>
                      <a:round/>
                      <a:headEnd type="none" w="med" len="med"/>
                      <a:tailEnd type="none" w="med" len="med"/>
                    </a:lnT>
                    <a:lnB w="4763" cap="flat" cmpd="sng" algn="ctr">
                      <a:solidFill>
                        <a:srgbClr val="581A7B"/>
                      </a:solidFill>
                      <a:prstDash val="solid"/>
                      <a:round/>
                      <a:headEnd type="none" w="med" len="med"/>
                      <a:tailEnd type="none" w="med" len="med"/>
                    </a:lnB>
                  </a:tcPr>
                </a:tc>
                <a:extLst>
                  <a:ext uri="{0D108BD9-81ED-4DB2-BD59-A6C34878D82A}">
                    <a16:rowId xmlns:a16="http://schemas.microsoft.com/office/drawing/2014/main" val="475165685"/>
                  </a:ext>
                </a:extLst>
              </a:tr>
              <a:tr h="279787">
                <a:tc>
                  <a:txBody>
                    <a:bodyPr/>
                    <a:lstStyle/>
                    <a:p>
                      <a:pPr algn="ctr" fontAlgn="t"/>
                      <a:r>
                        <a:rPr lang="en-GB" sz="1600">
                          <a:effectLst/>
                        </a:rPr>
                        <a:t>DW400c</a:t>
                      </a:r>
                    </a:p>
                  </a:txBody>
                  <a:tcPr marL="22282" marR="22282" marT="16712" marB="16712">
                    <a:lnL w="12700" cap="flat" cmpd="sng" algn="ctr">
                      <a:solidFill>
                        <a:srgbClr val="98197B"/>
                      </a:solidFill>
                      <a:prstDash val="solid"/>
                      <a:round/>
                      <a:headEnd type="none" w="med" len="med"/>
                      <a:tailEnd type="none" w="med" len="med"/>
                    </a:lnL>
                    <a:lnR w="12700" cap="flat" cmpd="sng" algn="ctr">
                      <a:solidFill>
                        <a:srgbClr val="A81B7B"/>
                      </a:solidFill>
                      <a:prstDash val="solid"/>
                      <a:round/>
                      <a:headEnd type="none" w="med" len="med"/>
                      <a:tailEnd type="none" w="med" len="med"/>
                    </a:lnR>
                    <a:lnT w="4763" cap="flat" cmpd="sng" algn="ctr">
                      <a:solidFill>
                        <a:srgbClr val="181E7B"/>
                      </a:solidFill>
                      <a:prstDash val="solid"/>
                      <a:round/>
                      <a:headEnd type="none" w="med" len="med"/>
                      <a:tailEnd type="none" w="med" len="med"/>
                    </a:lnT>
                    <a:lnB w="4763" cap="flat" cmpd="sng" algn="ctr">
                      <a:solidFill>
                        <a:srgbClr val="A81B7B"/>
                      </a:solidFill>
                      <a:prstDash val="solid"/>
                      <a:round/>
                      <a:headEnd type="none" w="med" len="med"/>
                      <a:tailEnd type="none" w="med" len="med"/>
                    </a:lnB>
                  </a:tcPr>
                </a:tc>
                <a:tc>
                  <a:txBody>
                    <a:bodyPr/>
                    <a:lstStyle/>
                    <a:p>
                      <a:pPr algn="ctr" fontAlgn="t"/>
                      <a:r>
                        <a:rPr lang="en-GB" sz="1600">
                          <a:effectLst/>
                        </a:rPr>
                        <a:t>16</a:t>
                      </a:r>
                    </a:p>
                  </a:txBody>
                  <a:tcPr marL="22282" marR="22282" marT="16712" marB="16712">
                    <a:lnL w="12700" cap="flat" cmpd="sng" algn="ctr">
                      <a:solidFill>
                        <a:srgbClr val="A81B7B"/>
                      </a:solidFill>
                      <a:prstDash val="solid"/>
                      <a:round/>
                      <a:headEnd type="none" w="med" len="med"/>
                      <a:tailEnd type="none" w="med" len="med"/>
                    </a:lnL>
                    <a:lnR w="12700" cap="flat" cmpd="sng" algn="ctr">
                      <a:solidFill>
                        <a:srgbClr val="781E7B"/>
                      </a:solidFill>
                      <a:prstDash val="solid"/>
                      <a:round/>
                      <a:headEnd type="none" w="med" len="med"/>
                      <a:tailEnd type="none" w="med" len="med"/>
                    </a:lnR>
                    <a:lnT w="4763" cap="flat" cmpd="sng" algn="ctr">
                      <a:solidFill>
                        <a:srgbClr val="181E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16</a:t>
                      </a:r>
                    </a:p>
                  </a:txBody>
                  <a:tcPr marL="22282" marR="22282" marT="16712" marB="16712">
                    <a:lnL w="12700" cap="flat" cmpd="sng" algn="ctr">
                      <a:solidFill>
                        <a:srgbClr val="781E7B"/>
                      </a:solidFill>
                      <a:prstDash val="solid"/>
                      <a:round/>
                      <a:headEnd type="none" w="med" len="med"/>
                      <a:tailEnd type="none" w="med" len="med"/>
                    </a:lnL>
                    <a:lnR w="12700" cap="flat" cmpd="sng" algn="ctr">
                      <a:solidFill>
                        <a:srgbClr val="C8197B"/>
                      </a:solidFill>
                      <a:prstDash val="solid"/>
                      <a:round/>
                      <a:headEnd type="none" w="med" len="med"/>
                      <a:tailEnd type="none" w="med" len="med"/>
                    </a:lnR>
                    <a:lnT w="4763" cap="flat" cmpd="sng" algn="ctr">
                      <a:solidFill>
                        <a:srgbClr val="98197B"/>
                      </a:solidFill>
                      <a:prstDash val="solid"/>
                      <a:round/>
                      <a:headEnd type="none" w="med" len="med"/>
                      <a:tailEnd type="none" w="med" len="med"/>
                    </a:lnT>
                    <a:lnB w="4763" cap="flat" cmpd="sng" algn="ctr">
                      <a:solidFill>
                        <a:srgbClr val="0819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C819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E81A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981C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981C7B"/>
                      </a:solidFill>
                      <a:prstDash val="solid"/>
                      <a:round/>
                      <a:headEnd type="none" w="med" len="med"/>
                      <a:tailEnd type="none" w="med" len="med"/>
                    </a:lnL>
                    <a:lnR w="12700" cap="flat" cmpd="sng" algn="ctr">
                      <a:solidFill>
                        <a:srgbClr val="D81B7B"/>
                      </a:solidFill>
                      <a:prstDash val="solid"/>
                      <a:round/>
                      <a:headEnd type="none" w="med" len="med"/>
                      <a:tailEnd type="none" w="med" len="med"/>
                    </a:lnR>
                    <a:lnT w="4763" cap="flat" cmpd="sng" algn="ctr">
                      <a:solidFill>
                        <a:srgbClr val="E81D7B"/>
                      </a:solidFill>
                      <a:prstDash val="solid"/>
                      <a:round/>
                      <a:headEnd type="none" w="med" len="med"/>
                      <a:tailEnd type="none" w="med" len="med"/>
                    </a:lnT>
                    <a:lnB w="4763" cap="flat" cmpd="sng" algn="ctr">
                      <a:solidFill>
                        <a:srgbClr val="D8187B"/>
                      </a:solidFill>
                      <a:prstDash val="solid"/>
                      <a:round/>
                      <a:headEnd type="none" w="med" len="med"/>
                      <a:tailEnd type="none" w="med" len="med"/>
                    </a:lnB>
                  </a:tcPr>
                </a:tc>
                <a:tc>
                  <a:txBody>
                    <a:bodyPr/>
                    <a:lstStyle/>
                    <a:p>
                      <a:pPr algn="ctr" fontAlgn="t"/>
                      <a:r>
                        <a:rPr lang="en-GB" sz="1600">
                          <a:effectLst/>
                        </a:rPr>
                        <a:t>11</a:t>
                      </a:r>
                    </a:p>
                  </a:txBody>
                  <a:tcPr marL="22282" marR="22282" marT="16712" marB="16712">
                    <a:lnL w="12700" cap="flat" cmpd="sng" algn="ctr">
                      <a:solidFill>
                        <a:srgbClr val="D81B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581A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extLst>
                  <a:ext uri="{0D108BD9-81ED-4DB2-BD59-A6C34878D82A}">
                    <a16:rowId xmlns:a16="http://schemas.microsoft.com/office/drawing/2014/main" val="3604075350"/>
                  </a:ext>
                </a:extLst>
              </a:tr>
              <a:tr h="279787">
                <a:tc>
                  <a:txBody>
                    <a:bodyPr/>
                    <a:lstStyle/>
                    <a:p>
                      <a:pPr algn="ctr" fontAlgn="t"/>
                      <a:r>
                        <a:rPr lang="en-GB" sz="1600">
                          <a:effectLst/>
                        </a:rPr>
                        <a:t>DW500c</a:t>
                      </a:r>
                    </a:p>
                  </a:txBody>
                  <a:tcPr marL="22282" marR="22282" marT="16712" marB="16712">
                    <a:lnL w="12700" cap="flat" cmpd="sng" algn="ctr">
                      <a:solidFill>
                        <a:srgbClr val="581A7B"/>
                      </a:solidFill>
                      <a:prstDash val="solid"/>
                      <a:round/>
                      <a:headEnd type="none" w="med" len="med"/>
                      <a:tailEnd type="none" w="med" len="med"/>
                    </a:lnL>
                    <a:lnR w="12700" cap="flat" cmpd="sng" algn="ctr">
                      <a:solidFill>
                        <a:srgbClr val="381C7B"/>
                      </a:solidFill>
                      <a:prstDash val="solid"/>
                      <a:round/>
                      <a:headEnd type="none" w="med" len="med"/>
                      <a:tailEnd type="none" w="med" len="med"/>
                    </a:lnR>
                    <a:lnT w="4763" cap="flat" cmpd="sng" algn="ctr">
                      <a:solidFill>
                        <a:srgbClr val="A81B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381C7B"/>
                      </a:solidFill>
                      <a:prstDash val="solid"/>
                      <a:round/>
                      <a:headEnd type="none" w="med" len="med"/>
                      <a:tailEnd type="none" w="med" len="med"/>
                    </a:lnL>
                    <a:lnR w="12700" cap="flat" cmpd="sng" algn="ctr">
                      <a:solidFill>
                        <a:srgbClr val="A81B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6819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A81B7B"/>
                      </a:solidFill>
                      <a:prstDash val="solid"/>
                      <a:round/>
                      <a:headEnd type="none" w="med" len="med"/>
                      <a:tailEnd type="none" w="med" len="med"/>
                    </a:lnL>
                    <a:lnR w="12700" cap="flat" cmpd="sng" algn="ctr">
                      <a:solidFill>
                        <a:srgbClr val="38197B"/>
                      </a:solidFill>
                      <a:prstDash val="solid"/>
                      <a:round/>
                      <a:headEnd type="none" w="med" len="med"/>
                      <a:tailEnd type="none" w="med" len="med"/>
                    </a:lnR>
                    <a:lnT w="4763" cap="flat" cmpd="sng" algn="ctr">
                      <a:solidFill>
                        <a:srgbClr val="08197B"/>
                      </a:solidFill>
                      <a:prstDash val="solid"/>
                      <a:round/>
                      <a:headEnd type="none" w="med" len="med"/>
                      <a:tailEnd type="none" w="med" len="med"/>
                    </a:lnT>
                    <a:lnB w="4763" cap="flat" cmpd="sng" algn="ctr">
                      <a:solidFill>
                        <a:srgbClr val="1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38197B"/>
                      </a:solidFill>
                      <a:prstDash val="solid"/>
                      <a:round/>
                      <a:headEnd type="none" w="med" len="med"/>
                      <a:tailEnd type="none" w="med" len="med"/>
                    </a:lnL>
                    <a:lnR w="12700" cap="flat" cmpd="sng" algn="ctr">
                      <a:solidFill>
                        <a:srgbClr val="E81A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781B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E81A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281D7B"/>
                      </a:solidFill>
                      <a:prstDash val="solid"/>
                      <a:round/>
                      <a:headEnd type="none" w="med" len="med"/>
                      <a:tailEnd type="none" w="med" len="med"/>
                    </a:lnR>
                    <a:lnT w="4763" cap="flat" cmpd="sng" algn="ctr">
                      <a:solidFill>
                        <a:srgbClr val="D8187B"/>
                      </a:solidFill>
                      <a:prstDash val="solid"/>
                      <a:round/>
                      <a:headEnd type="none" w="med" len="med"/>
                      <a:tailEnd type="none" w="med" len="med"/>
                    </a:lnT>
                    <a:lnB w="4763" cap="flat" cmpd="sng" algn="ctr">
                      <a:solidFill>
                        <a:srgbClr val="E81D7B"/>
                      </a:solidFill>
                      <a:prstDash val="solid"/>
                      <a:round/>
                      <a:headEnd type="none" w="med" len="med"/>
                      <a:tailEnd type="none" w="med" len="med"/>
                    </a:lnB>
                  </a:tcPr>
                </a:tc>
                <a:tc>
                  <a:txBody>
                    <a:bodyPr/>
                    <a:lstStyle/>
                    <a:p>
                      <a:pPr algn="ctr" fontAlgn="t"/>
                      <a:r>
                        <a:rPr lang="en-GB" sz="1600">
                          <a:effectLst/>
                        </a:rPr>
                        <a:t>14</a:t>
                      </a:r>
                    </a:p>
                  </a:txBody>
                  <a:tcPr marL="22282" marR="22282" marT="16712" marB="16712">
                    <a:lnL w="12700" cap="flat" cmpd="sng" algn="ctr">
                      <a:solidFill>
                        <a:srgbClr val="281D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extLst>
                  <a:ext uri="{0D108BD9-81ED-4DB2-BD59-A6C34878D82A}">
                    <a16:rowId xmlns:a16="http://schemas.microsoft.com/office/drawing/2014/main" val="1517236179"/>
                  </a:ext>
                </a:extLst>
              </a:tr>
              <a:tr h="279787">
                <a:tc>
                  <a:txBody>
                    <a:bodyPr/>
                    <a:lstStyle/>
                    <a:p>
                      <a:pPr algn="ctr" fontAlgn="t"/>
                      <a:r>
                        <a:rPr lang="en-GB" sz="1600">
                          <a:effectLst/>
                        </a:rPr>
                        <a:t>DW1000c</a:t>
                      </a:r>
                    </a:p>
                  </a:txBody>
                  <a:tcPr marL="22282" marR="22282" marT="16712" marB="16712">
                    <a:lnL w="12700" cap="flat" cmpd="sng" algn="ctr">
                      <a:solidFill>
                        <a:srgbClr val="181E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681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6819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40</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181B7B"/>
                      </a:solidFill>
                      <a:prstDash val="solid"/>
                      <a:round/>
                      <a:headEnd type="none" w="med" len="med"/>
                      <a:tailEnd type="none" w="med" len="med"/>
                    </a:lnR>
                    <a:lnT w="4763" cap="flat" cmpd="sng" algn="ctr">
                      <a:solidFill>
                        <a:srgbClr val="181B7B"/>
                      </a:solidFill>
                      <a:prstDash val="solid"/>
                      <a:round/>
                      <a:headEnd type="none" w="med" len="med"/>
                      <a:tailEnd type="none" w="med" len="med"/>
                    </a:lnT>
                    <a:lnB w="4763" cap="flat" cmpd="sng" algn="ctr">
                      <a:solidFill>
                        <a:srgbClr val="781B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181B7B"/>
                      </a:solidFill>
                      <a:prstDash val="solid"/>
                      <a:round/>
                      <a:headEnd type="none" w="med" len="med"/>
                      <a:tailEnd type="none" w="med" len="med"/>
                    </a:lnL>
                    <a:lnR w="12700" cap="flat" cmpd="sng" algn="ctr">
                      <a:solidFill>
                        <a:srgbClr val="E81D7B"/>
                      </a:solidFill>
                      <a:prstDash val="solid"/>
                      <a:round/>
                      <a:headEnd type="none" w="med" len="med"/>
                      <a:tailEnd type="none" w="med" len="med"/>
                    </a:lnR>
                    <a:lnT w="4763" cap="flat" cmpd="sng" algn="ctr">
                      <a:solidFill>
                        <a:srgbClr val="781B7B"/>
                      </a:solidFill>
                      <a:prstDash val="solid"/>
                      <a:round/>
                      <a:headEnd type="none" w="med" len="med"/>
                      <a:tailEnd type="none" w="med" len="med"/>
                    </a:lnT>
                    <a:lnB w="4763" cap="flat" cmpd="sng" algn="ctr">
                      <a:solidFill>
                        <a:srgbClr val="081C7B"/>
                      </a:solidFill>
                      <a:prstDash val="solid"/>
                      <a:round/>
                      <a:headEnd type="none" w="med" len="med"/>
                      <a:tailEnd type="none" w="med" len="med"/>
                    </a:lnB>
                  </a:tcPr>
                </a:tc>
                <a:tc>
                  <a:txBody>
                    <a:bodyPr/>
                    <a:lstStyle/>
                    <a:p>
                      <a:pPr algn="ctr" fontAlgn="t"/>
                      <a:r>
                        <a:rPr lang="en-GB" sz="1600">
                          <a:effectLst/>
                        </a:rPr>
                        <a:t>4</a:t>
                      </a:r>
                    </a:p>
                  </a:txBody>
                  <a:tcPr marL="22282" marR="22282" marT="16712" marB="16712">
                    <a:lnL w="12700" cap="flat" cmpd="sng" algn="ctr">
                      <a:solidFill>
                        <a:srgbClr val="E81D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981F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08197B"/>
                      </a:solidFill>
                      <a:prstDash val="solid"/>
                      <a:round/>
                      <a:headEnd type="none" w="med" len="med"/>
                      <a:tailEnd type="none" w="med" len="med"/>
                    </a:lnR>
                    <a:lnT w="4763" cap="flat" cmpd="sng" algn="ctr">
                      <a:solidFill>
                        <a:srgbClr val="E81D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28</a:t>
                      </a:r>
                    </a:p>
                  </a:txBody>
                  <a:tcPr marL="22282" marR="22282" marT="16712" marB="16712">
                    <a:lnL w="12700" cap="flat" cmpd="sng" algn="ctr">
                      <a:solidFill>
                        <a:srgbClr val="08197B"/>
                      </a:solidFill>
                      <a:prstDash val="solid"/>
                      <a:round/>
                      <a:headEnd type="none" w="med" len="med"/>
                      <a:tailEnd type="none" w="med" len="med"/>
                    </a:lnL>
                    <a:lnR w="12700" cap="flat" cmpd="sng" algn="ctr">
                      <a:solidFill>
                        <a:srgbClr val="781B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28207B"/>
                      </a:solidFill>
                      <a:prstDash val="solid"/>
                      <a:round/>
                      <a:headEnd type="none" w="med" len="med"/>
                      <a:tailEnd type="none" w="med" len="med"/>
                    </a:lnB>
                  </a:tcPr>
                </a:tc>
                <a:extLst>
                  <a:ext uri="{0D108BD9-81ED-4DB2-BD59-A6C34878D82A}">
                    <a16:rowId xmlns:a16="http://schemas.microsoft.com/office/drawing/2014/main" val="1546025561"/>
                  </a:ext>
                </a:extLst>
              </a:tr>
              <a:tr h="279787">
                <a:tc>
                  <a:txBody>
                    <a:bodyPr/>
                    <a:lstStyle/>
                    <a:p>
                      <a:pPr algn="ctr" fontAlgn="t"/>
                      <a:r>
                        <a:rPr lang="en-GB" sz="1600">
                          <a:effectLst/>
                        </a:rPr>
                        <a:t>DW1500c</a:t>
                      </a:r>
                    </a:p>
                  </a:txBody>
                  <a:tcPr marL="22282" marR="22282" marT="16712" marB="16712">
                    <a:lnL w="12700" cap="flat" cmpd="sng" algn="ctr">
                      <a:solidFill>
                        <a:srgbClr val="781B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68197B"/>
                      </a:solidFill>
                      <a:prstDash val="solid"/>
                      <a:round/>
                      <a:headEnd type="none" w="med" len="med"/>
                      <a:tailEnd type="none" w="med" len="med"/>
                    </a:lnT>
                    <a:lnB w="4763" cap="flat" cmpd="sng" algn="ctr">
                      <a:solidFill>
                        <a:srgbClr val="8820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181E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58237B"/>
                      </a:solidFill>
                      <a:prstDash val="solid"/>
                      <a:round/>
                      <a:headEnd type="none" w="med" len="med"/>
                      <a:tailEnd type="none" w="med" len="med"/>
                    </a:lnB>
                  </a:tcPr>
                </a:tc>
                <a:tc>
                  <a:txBody>
                    <a:bodyPr/>
                    <a:lstStyle/>
                    <a:p>
                      <a:pPr algn="ctr" fontAlgn="t"/>
                      <a:r>
                        <a:rPr lang="en-GB" sz="1600">
                          <a:effectLst/>
                        </a:rPr>
                        <a:t>60</a:t>
                      </a:r>
                    </a:p>
                  </a:txBody>
                  <a:tcPr marL="22282" marR="22282" marT="16712" marB="16712">
                    <a:lnL w="12700" cap="flat" cmpd="sng" algn="ctr">
                      <a:solidFill>
                        <a:srgbClr val="181E7B"/>
                      </a:solidFill>
                      <a:prstDash val="solid"/>
                      <a:round/>
                      <a:headEnd type="none" w="med" len="med"/>
                      <a:tailEnd type="none" w="med" len="med"/>
                    </a:lnL>
                    <a:lnR w="12700" cap="flat" cmpd="sng" algn="ctr">
                      <a:solidFill>
                        <a:srgbClr val="481B7B"/>
                      </a:solidFill>
                      <a:prstDash val="solid"/>
                      <a:round/>
                      <a:headEnd type="none" w="med" len="med"/>
                      <a:tailEnd type="none" w="med" len="med"/>
                    </a:lnR>
                    <a:lnT w="4763" cap="flat" cmpd="sng" algn="ctr">
                      <a:solidFill>
                        <a:srgbClr val="781B7B"/>
                      </a:solidFill>
                      <a:prstDash val="solid"/>
                      <a:round/>
                      <a:headEnd type="none" w="med" len="med"/>
                      <a:tailEnd type="none" w="med" len="med"/>
                    </a:lnT>
                    <a:lnB w="4763" cap="flat" cmpd="sng" algn="ctr">
                      <a:solidFill>
                        <a:srgbClr val="681F7B"/>
                      </a:solidFill>
                      <a:prstDash val="solid"/>
                      <a:round/>
                      <a:headEnd type="none" w="med" len="med"/>
                      <a:tailEnd type="none" w="med" len="med"/>
                    </a:lnB>
                  </a:tcPr>
                </a:tc>
                <a:tc>
                  <a:txBody>
                    <a:bodyPr/>
                    <a:lstStyle/>
                    <a:p>
                      <a:pPr algn="ctr" fontAlgn="t"/>
                      <a:r>
                        <a:rPr lang="en-GB" sz="1600">
                          <a:effectLst/>
                        </a:rPr>
                        <a:t>1</a:t>
                      </a:r>
                    </a:p>
                  </a:txBody>
                  <a:tcPr marL="22282" marR="22282" marT="16712" marB="16712">
                    <a:lnL w="12700" cap="flat" cmpd="sng" algn="ctr">
                      <a:solidFill>
                        <a:srgbClr val="481B7B"/>
                      </a:solidFill>
                      <a:prstDash val="solid"/>
                      <a:round/>
                      <a:headEnd type="none" w="med" len="med"/>
                      <a:tailEnd type="none" w="med" len="med"/>
                    </a:lnL>
                    <a:lnR w="12700" cap="flat" cmpd="sng" algn="ctr">
                      <a:solidFill>
                        <a:srgbClr val="48217B"/>
                      </a:solidFill>
                      <a:prstDash val="solid"/>
                      <a:round/>
                      <a:headEnd type="none" w="med" len="med"/>
                      <a:tailEnd type="none" w="med" len="med"/>
                    </a:lnR>
                    <a:lnT w="4763" cap="flat" cmpd="sng" algn="ctr">
                      <a:solidFill>
                        <a:srgbClr val="081C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6</a:t>
                      </a:r>
                    </a:p>
                  </a:txBody>
                  <a:tcPr marL="22282" marR="22282" marT="16712" marB="16712">
                    <a:lnL w="12700" cap="flat" cmpd="sng" algn="ctr">
                      <a:solidFill>
                        <a:srgbClr val="48217B"/>
                      </a:solidFill>
                      <a:prstDash val="solid"/>
                      <a:round/>
                      <a:headEnd type="none" w="med" len="med"/>
                      <a:tailEnd type="none" w="med" len="med"/>
                    </a:lnL>
                    <a:lnR w="12700" cap="flat" cmpd="sng" algn="ctr">
                      <a:solidFill>
                        <a:srgbClr val="A8247B"/>
                      </a:solidFill>
                      <a:prstDash val="solid"/>
                      <a:round/>
                      <a:headEnd type="none" w="med" len="med"/>
                      <a:tailEnd type="none" w="med" len="med"/>
                    </a:lnR>
                    <a:lnT w="4763" cap="flat" cmpd="sng" algn="ctr">
                      <a:solidFill>
                        <a:srgbClr val="981F7B"/>
                      </a:solidFill>
                      <a:prstDash val="solid"/>
                      <a:round/>
                      <a:headEnd type="none" w="med" len="med"/>
                      <a:tailEnd type="none" w="med" len="med"/>
                    </a:lnT>
                    <a:lnB w="4763" cap="flat" cmpd="sng" algn="ctr">
                      <a:solidFill>
                        <a:srgbClr val="B8207B"/>
                      </a:solidFill>
                      <a:prstDash val="solid"/>
                      <a:round/>
                      <a:headEnd type="none" w="med" len="med"/>
                      <a:tailEnd type="none" w="med" len="med"/>
                    </a:lnB>
                  </a:tcPr>
                </a:tc>
                <a:tc>
                  <a:txBody>
                    <a:bodyPr/>
                    <a:lstStyle/>
                    <a:p>
                      <a:pPr algn="ctr" fontAlgn="t"/>
                      <a:r>
                        <a:rPr lang="en-GB" sz="1600">
                          <a:effectLst/>
                        </a:rPr>
                        <a:t>13</a:t>
                      </a:r>
                    </a:p>
                  </a:txBody>
                  <a:tcPr marL="22282" marR="22282" marT="16712" marB="16712">
                    <a:lnL w="12700" cap="flat" cmpd="sng" algn="ctr">
                      <a:solidFill>
                        <a:srgbClr val="A8247B"/>
                      </a:solidFill>
                      <a:prstDash val="solid"/>
                      <a:round/>
                      <a:headEnd type="none" w="med" len="med"/>
                      <a:tailEnd type="none" w="med" len="med"/>
                    </a:lnL>
                    <a:lnR w="12700" cap="flat" cmpd="sng" algn="ctr">
                      <a:solidFill>
                        <a:srgbClr val="D821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08227B"/>
                      </a:solidFill>
                      <a:prstDash val="solid"/>
                      <a:round/>
                      <a:headEnd type="none" w="med" len="med"/>
                      <a:tailEnd type="none" w="med" len="med"/>
                    </a:lnB>
                  </a:tcPr>
                </a:tc>
                <a:tc>
                  <a:txBody>
                    <a:bodyPr/>
                    <a:lstStyle/>
                    <a:p>
                      <a:pPr algn="ctr" fontAlgn="t"/>
                      <a:r>
                        <a:rPr lang="en-GB" sz="1600">
                          <a:effectLst/>
                        </a:rPr>
                        <a:t>42</a:t>
                      </a:r>
                    </a:p>
                  </a:txBody>
                  <a:tcPr marL="22282" marR="22282" marT="16712" marB="16712">
                    <a:lnL w="12700" cap="flat" cmpd="sng" algn="ctr">
                      <a:solidFill>
                        <a:srgbClr val="D8217B"/>
                      </a:solidFill>
                      <a:prstDash val="solid"/>
                      <a:round/>
                      <a:headEnd type="none" w="med" len="med"/>
                      <a:tailEnd type="none" w="med" len="med"/>
                    </a:lnL>
                    <a:lnR w="12700" cap="flat" cmpd="sng" algn="ctr">
                      <a:solidFill>
                        <a:srgbClr val="C8227B"/>
                      </a:solidFill>
                      <a:prstDash val="solid"/>
                      <a:round/>
                      <a:headEnd type="none" w="med" len="med"/>
                      <a:tailEnd type="none" w="med" len="med"/>
                    </a:lnR>
                    <a:lnT w="4763" cap="flat" cmpd="sng" algn="ctr">
                      <a:solidFill>
                        <a:srgbClr val="28207B"/>
                      </a:solidFill>
                      <a:prstDash val="solid"/>
                      <a:round/>
                      <a:headEnd type="none" w="med" len="med"/>
                      <a:tailEnd type="none" w="med" len="med"/>
                    </a:lnT>
                    <a:lnB w="4763" cap="flat" cmpd="sng" algn="ctr">
                      <a:solidFill>
                        <a:srgbClr val="081F7B"/>
                      </a:solidFill>
                      <a:prstDash val="solid"/>
                      <a:round/>
                      <a:headEnd type="none" w="med" len="med"/>
                      <a:tailEnd type="none" w="med" len="med"/>
                    </a:lnB>
                  </a:tcPr>
                </a:tc>
                <a:extLst>
                  <a:ext uri="{0D108BD9-81ED-4DB2-BD59-A6C34878D82A}">
                    <a16:rowId xmlns:a16="http://schemas.microsoft.com/office/drawing/2014/main" val="2786183004"/>
                  </a:ext>
                </a:extLst>
              </a:tr>
              <a:tr h="279787">
                <a:tc>
                  <a:txBody>
                    <a:bodyPr/>
                    <a:lstStyle/>
                    <a:p>
                      <a:pPr algn="ctr" fontAlgn="t"/>
                      <a:r>
                        <a:rPr lang="en-GB" sz="1600">
                          <a:effectLst/>
                        </a:rPr>
                        <a:t>DW2000c</a:t>
                      </a:r>
                    </a:p>
                  </a:txBody>
                  <a:tcPr marL="22282" marR="22282" marT="16712" marB="16712">
                    <a:lnL w="12700" cap="flat" cmpd="sng" algn="ctr">
                      <a:solidFill>
                        <a:srgbClr val="2820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88207B"/>
                      </a:solidFill>
                      <a:prstDash val="solid"/>
                      <a:round/>
                      <a:headEnd type="none" w="med" len="med"/>
                      <a:tailEnd type="none" w="med" len="med"/>
                    </a:lnT>
                    <a:lnB w="4763" cap="flat" cmpd="sng" algn="ctr">
                      <a:solidFill>
                        <a:srgbClr val="D81E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D81E7B"/>
                      </a:solidFill>
                      <a:prstDash val="solid"/>
                      <a:round/>
                      <a:headEnd type="none" w="med" len="med"/>
                      <a:tailEnd type="none" w="med" len="med"/>
                    </a:lnL>
                    <a:lnR w="12700" cap="flat" cmpd="sng" algn="ctr">
                      <a:solidFill>
                        <a:srgbClr val="E8237B"/>
                      </a:solidFill>
                      <a:prstDash val="solid"/>
                      <a:round/>
                      <a:headEnd type="none" w="med" len="med"/>
                      <a:tailEnd type="none" w="med" len="med"/>
                    </a:lnR>
                    <a:lnT w="4763" cap="flat" cmpd="sng" algn="ctr">
                      <a:solidFill>
                        <a:srgbClr val="58237B"/>
                      </a:solidFill>
                      <a:prstDash val="solid"/>
                      <a:round/>
                      <a:headEnd type="none" w="med" len="med"/>
                      <a:tailEnd type="none" w="med" len="med"/>
                    </a:lnT>
                    <a:lnB w="4763" cap="flat" cmpd="sng" algn="ctr">
                      <a:solidFill>
                        <a:srgbClr val="981F7B"/>
                      </a:solidFill>
                      <a:prstDash val="solid"/>
                      <a:round/>
                      <a:headEnd type="none" w="med" len="med"/>
                      <a:tailEnd type="none" w="med" len="med"/>
                    </a:lnB>
                  </a:tcPr>
                </a:tc>
                <a:tc>
                  <a:txBody>
                    <a:bodyPr/>
                    <a:lstStyle/>
                    <a:p>
                      <a:pPr algn="ctr" fontAlgn="t"/>
                      <a:r>
                        <a:rPr lang="en-GB" sz="1600">
                          <a:effectLst/>
                        </a:rPr>
                        <a:t>80</a:t>
                      </a:r>
                    </a:p>
                  </a:txBody>
                  <a:tcPr marL="22282" marR="22282" marT="16712" marB="16712">
                    <a:lnL w="12700" cap="flat" cmpd="sng" algn="ctr">
                      <a:solidFill>
                        <a:srgbClr val="E8237B"/>
                      </a:solidFill>
                      <a:prstDash val="solid"/>
                      <a:round/>
                      <a:headEnd type="none" w="med" len="med"/>
                      <a:tailEnd type="none" w="med" len="med"/>
                    </a:lnL>
                    <a:lnR w="12700" cap="flat" cmpd="sng" algn="ctr">
                      <a:solidFill>
                        <a:srgbClr val="48247B"/>
                      </a:solidFill>
                      <a:prstDash val="solid"/>
                      <a:round/>
                      <a:headEnd type="none" w="med" len="med"/>
                      <a:tailEnd type="none" w="med" len="med"/>
                    </a:lnR>
                    <a:lnT w="4763" cap="flat" cmpd="sng" algn="ctr">
                      <a:solidFill>
                        <a:srgbClr val="681F7B"/>
                      </a:solidFill>
                      <a:prstDash val="solid"/>
                      <a:round/>
                      <a:headEnd type="none" w="med" len="med"/>
                      <a:tailEnd type="none" w="med" len="med"/>
                    </a:lnT>
                    <a:lnB w="4763" cap="flat" cmpd="sng" algn="ctr">
                      <a:solidFill>
                        <a:srgbClr val="88207B"/>
                      </a:solidFill>
                      <a:prstDash val="solid"/>
                      <a:round/>
                      <a:headEnd type="none" w="med" len="med"/>
                      <a:tailEnd type="none" w="med" len="med"/>
                    </a:lnB>
                  </a:tcPr>
                </a:tc>
                <a:tc>
                  <a:txBody>
                    <a:bodyPr/>
                    <a:lstStyle/>
                    <a:p>
                      <a:pPr algn="ctr" fontAlgn="t"/>
                      <a:r>
                        <a:rPr lang="en-GB" sz="1600">
                          <a:effectLst/>
                        </a:rPr>
                        <a:t>2</a:t>
                      </a:r>
                    </a:p>
                  </a:txBody>
                  <a:tcPr marL="22282" marR="22282" marT="16712" marB="16712">
                    <a:lnL w="12700" cap="flat" cmpd="sng" algn="ctr">
                      <a:solidFill>
                        <a:srgbClr val="4824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18217B"/>
                      </a:solidFill>
                      <a:prstDash val="solid"/>
                      <a:round/>
                      <a:headEnd type="none" w="med" len="med"/>
                      <a:tailEnd type="none" w="med" len="med"/>
                    </a:lnB>
                  </a:tcPr>
                </a:tc>
                <a:tc>
                  <a:txBody>
                    <a:bodyPr/>
                    <a:lstStyle/>
                    <a:p>
                      <a:pPr algn="ctr" fontAlgn="t"/>
                      <a:r>
                        <a:rPr lang="en-GB" sz="1600">
                          <a:effectLst/>
                        </a:rPr>
                        <a:t>8</a:t>
                      </a:r>
                    </a:p>
                  </a:txBody>
                  <a:tcPr marL="22282" marR="22282" marT="16712" marB="16712">
                    <a:lnL w="12700" cap="flat" cmpd="sng" algn="ctr">
                      <a:solidFill>
                        <a:srgbClr val="D81E7B"/>
                      </a:solidFill>
                      <a:prstDash val="solid"/>
                      <a:round/>
                      <a:headEnd type="none" w="med" len="med"/>
                      <a:tailEnd type="none" w="med" len="med"/>
                    </a:lnL>
                    <a:lnR w="12700" cap="flat" cmpd="sng" algn="ctr">
                      <a:solidFill>
                        <a:srgbClr val="58237B"/>
                      </a:solidFill>
                      <a:prstDash val="solid"/>
                      <a:round/>
                      <a:headEnd type="none" w="med" len="med"/>
                      <a:tailEnd type="none" w="med" len="med"/>
                    </a:lnR>
                    <a:lnT w="4763" cap="flat" cmpd="sng" algn="ctr">
                      <a:solidFill>
                        <a:srgbClr val="B8207B"/>
                      </a:solidFill>
                      <a:prstDash val="solid"/>
                      <a:round/>
                      <a:headEnd type="none" w="med" len="med"/>
                      <a:tailEnd type="none" w="med" len="med"/>
                    </a:lnT>
                    <a:lnB w="4763" cap="flat" cmpd="sng" algn="ctr">
                      <a:solidFill>
                        <a:srgbClr val="B8207B"/>
                      </a:solidFill>
                      <a:prstDash val="solid"/>
                      <a:round/>
                      <a:headEnd type="none" w="med" len="med"/>
                      <a:tailEnd type="none" w="med" len="med"/>
                    </a:lnB>
                  </a:tcPr>
                </a:tc>
                <a:tc>
                  <a:txBody>
                    <a:bodyPr/>
                    <a:lstStyle/>
                    <a:p>
                      <a:pPr algn="ctr" fontAlgn="t"/>
                      <a:r>
                        <a:rPr lang="en-GB" sz="1600">
                          <a:effectLst/>
                        </a:rPr>
                        <a:t>17</a:t>
                      </a:r>
                    </a:p>
                  </a:txBody>
                  <a:tcPr marL="22282" marR="22282" marT="16712" marB="16712">
                    <a:lnL w="12700" cap="flat" cmpd="sng" algn="ctr">
                      <a:solidFill>
                        <a:srgbClr val="58237B"/>
                      </a:solidFill>
                      <a:prstDash val="solid"/>
                      <a:round/>
                      <a:headEnd type="none" w="med" len="med"/>
                      <a:tailEnd type="none" w="med" len="med"/>
                    </a:lnL>
                    <a:lnR w="12700" cap="flat" cmpd="sng" algn="ctr">
                      <a:solidFill>
                        <a:srgbClr val="681F7B"/>
                      </a:solidFill>
                      <a:prstDash val="solid"/>
                      <a:round/>
                      <a:headEnd type="none" w="med" len="med"/>
                      <a:tailEnd type="none" w="med" len="med"/>
                    </a:lnR>
                    <a:lnT w="4763" cap="flat" cmpd="sng" algn="ctr">
                      <a:solidFill>
                        <a:srgbClr val="08227B"/>
                      </a:solidFill>
                      <a:prstDash val="solid"/>
                      <a:round/>
                      <a:headEnd type="none" w="med" len="med"/>
                      <a:tailEnd type="none" w="med" len="med"/>
                    </a:lnT>
                    <a:lnB w="4763" cap="flat" cmpd="sng" algn="ctr">
                      <a:solidFill>
                        <a:srgbClr val="48217B"/>
                      </a:solidFill>
                      <a:prstDash val="solid"/>
                      <a:round/>
                      <a:headEnd type="none" w="med" len="med"/>
                      <a:tailEnd type="none" w="med" len="med"/>
                    </a:lnB>
                  </a:tcPr>
                </a:tc>
                <a:tc>
                  <a:txBody>
                    <a:bodyPr/>
                    <a:lstStyle/>
                    <a:p>
                      <a:pPr algn="ctr" fontAlgn="t"/>
                      <a:r>
                        <a:rPr lang="en-GB" sz="1600">
                          <a:effectLst/>
                        </a:rPr>
                        <a:t>56</a:t>
                      </a:r>
                    </a:p>
                  </a:txBody>
                  <a:tcPr marL="22282" marR="22282" marT="16712" marB="16712">
                    <a:lnL w="12700" cap="flat" cmpd="sng" algn="ctr">
                      <a:solidFill>
                        <a:srgbClr val="681F7B"/>
                      </a:solidFill>
                      <a:prstDash val="solid"/>
                      <a:round/>
                      <a:headEnd type="none" w="med" len="med"/>
                      <a:tailEnd type="none" w="med" len="med"/>
                    </a:lnL>
                    <a:lnR w="12700" cap="flat" cmpd="sng" algn="ctr">
                      <a:solidFill>
                        <a:srgbClr val="D81E7B"/>
                      </a:solidFill>
                      <a:prstDash val="solid"/>
                      <a:round/>
                      <a:headEnd type="none" w="med" len="med"/>
                      <a:tailEnd type="none" w="med" len="med"/>
                    </a:lnR>
                    <a:lnT w="4763" cap="flat" cmpd="sng" algn="ctr">
                      <a:solidFill>
                        <a:srgbClr val="081F7B"/>
                      </a:solidFill>
                      <a:prstDash val="solid"/>
                      <a:round/>
                      <a:headEnd type="none" w="med" len="med"/>
                      <a:tailEnd type="none" w="med" len="med"/>
                    </a:lnT>
                    <a:lnB w="4763" cap="flat" cmpd="sng" algn="ctr">
                      <a:solidFill>
                        <a:srgbClr val="48217B"/>
                      </a:solidFill>
                      <a:prstDash val="solid"/>
                      <a:round/>
                      <a:headEnd type="none" w="med" len="med"/>
                      <a:tailEnd type="none" w="med" len="med"/>
                    </a:lnB>
                  </a:tcPr>
                </a:tc>
                <a:extLst>
                  <a:ext uri="{0D108BD9-81ED-4DB2-BD59-A6C34878D82A}">
                    <a16:rowId xmlns:a16="http://schemas.microsoft.com/office/drawing/2014/main" val="956470540"/>
                  </a:ext>
                </a:extLst>
              </a:tr>
              <a:tr h="279787">
                <a:tc>
                  <a:txBody>
                    <a:bodyPr/>
                    <a:lstStyle/>
                    <a:p>
                      <a:pPr algn="ctr" fontAlgn="t"/>
                      <a:r>
                        <a:rPr lang="en-GB" sz="1600">
                          <a:effectLst/>
                        </a:rPr>
                        <a:t>DW2500c</a:t>
                      </a:r>
                    </a:p>
                  </a:txBody>
                  <a:tcPr marL="22282" marR="22282" marT="16712" marB="16712">
                    <a:lnL w="12700" cap="flat" cmpd="sng" algn="ctr">
                      <a:solidFill>
                        <a:srgbClr val="88207B"/>
                      </a:solidFill>
                      <a:prstDash val="solid"/>
                      <a:round/>
                      <a:headEnd type="none" w="med" len="med"/>
                      <a:tailEnd type="none" w="med" len="med"/>
                    </a:lnL>
                    <a:lnR w="12700" cap="flat" cmpd="sng" algn="ctr">
                      <a:solidFill>
                        <a:srgbClr val="381F7B"/>
                      </a:solidFill>
                      <a:prstDash val="solid"/>
                      <a:round/>
                      <a:headEnd type="none" w="med" len="med"/>
                      <a:tailEnd type="none" w="med" len="med"/>
                    </a:lnR>
                    <a:lnT w="4763" cap="flat" cmpd="sng" algn="ctr">
                      <a:solidFill>
                        <a:srgbClr val="D81E7B"/>
                      </a:solidFill>
                      <a:prstDash val="solid"/>
                      <a:round/>
                      <a:headEnd type="none" w="med" len="med"/>
                      <a:tailEnd type="none" w="med" len="med"/>
                    </a:lnT>
                    <a:lnB w="4763" cap="flat" cmpd="sng" algn="ctr">
                      <a:solidFill>
                        <a:srgbClr val="A821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381F7B"/>
                      </a:solidFill>
                      <a:prstDash val="solid"/>
                      <a:round/>
                      <a:headEnd type="none" w="med" len="med"/>
                      <a:tailEnd type="none" w="med" len="med"/>
                    </a:lnL>
                    <a:lnR w="12700" cap="flat" cmpd="sng" algn="ctr">
                      <a:solidFill>
                        <a:srgbClr val="981F7B"/>
                      </a:solidFill>
                      <a:prstDash val="solid"/>
                      <a:round/>
                      <a:headEnd type="none" w="med" len="med"/>
                      <a:tailEnd type="none" w="med" len="med"/>
                    </a:lnR>
                    <a:lnT w="4763" cap="flat" cmpd="sng" algn="ctr">
                      <a:solidFill>
                        <a:srgbClr val="981F7B"/>
                      </a:solidFill>
                      <a:prstDash val="solid"/>
                      <a:round/>
                      <a:headEnd type="none" w="med" len="med"/>
                      <a:tailEnd type="none" w="med" len="med"/>
                    </a:lnT>
                    <a:lnB w="4763" cap="flat" cmpd="sng" algn="ctr">
                      <a:solidFill>
                        <a:srgbClr val="D8217B"/>
                      </a:solidFill>
                      <a:prstDash val="solid"/>
                      <a:round/>
                      <a:headEnd type="none" w="med" len="med"/>
                      <a:tailEnd type="none" w="med" len="med"/>
                    </a:lnB>
                  </a:tcPr>
                </a:tc>
                <a:tc>
                  <a:txBody>
                    <a:bodyPr/>
                    <a:lstStyle/>
                    <a:p>
                      <a:pPr algn="ctr" fontAlgn="t"/>
                      <a:r>
                        <a:rPr lang="en-GB" sz="1600">
                          <a:effectLst/>
                        </a:rPr>
                        <a:t>100</a:t>
                      </a:r>
                    </a:p>
                  </a:txBody>
                  <a:tcPr marL="22282" marR="22282" marT="16712" marB="16712">
                    <a:lnL w="12700" cap="flat" cmpd="sng" algn="ctr">
                      <a:solidFill>
                        <a:srgbClr val="981F7B"/>
                      </a:solidFill>
                      <a:prstDash val="solid"/>
                      <a:round/>
                      <a:headEnd type="none" w="med" len="med"/>
                      <a:tailEnd type="none" w="med" len="med"/>
                    </a:lnL>
                    <a:lnR w="12700" cap="flat" cmpd="sng" algn="ctr">
                      <a:solidFill>
                        <a:srgbClr val="88207B"/>
                      </a:solidFill>
                      <a:prstDash val="solid"/>
                      <a:round/>
                      <a:headEnd type="none" w="med" len="med"/>
                      <a:tailEnd type="none" w="med" len="med"/>
                    </a:lnR>
                    <a:lnT w="4763" cap="flat" cmpd="sng" algn="ctr">
                      <a:solidFill>
                        <a:srgbClr val="88207B"/>
                      </a:solidFill>
                      <a:prstDash val="solid"/>
                      <a:round/>
                      <a:headEnd type="none" w="med" len="med"/>
                      <a:tailEnd type="none" w="med" len="med"/>
                    </a:lnT>
                    <a:lnB w="4763" cap="flat" cmpd="sng" algn="ctr">
                      <a:solidFill>
                        <a:srgbClr val="0822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88207B"/>
                      </a:solidFill>
                      <a:prstDash val="solid"/>
                      <a:round/>
                      <a:headEnd type="none" w="med" len="med"/>
                      <a:tailEnd type="none" w="med" len="med"/>
                    </a:lnL>
                    <a:lnR w="12700" cap="flat" cmpd="sng" algn="ctr">
                      <a:solidFill>
                        <a:srgbClr val="981F7B"/>
                      </a:solidFill>
                      <a:prstDash val="solid"/>
                      <a:round/>
                      <a:headEnd type="none" w="med" len="med"/>
                      <a:tailEnd type="none" w="med" len="med"/>
                    </a:lnR>
                    <a:lnT w="4763" cap="flat" cmpd="sng" algn="ctr">
                      <a:solidFill>
                        <a:srgbClr val="18217B"/>
                      </a:solidFill>
                      <a:prstDash val="solid"/>
                      <a:round/>
                      <a:headEnd type="none" w="med" len="med"/>
                      <a:tailEnd type="none" w="med" len="med"/>
                    </a:lnT>
                    <a:lnB w="4763" cap="flat" cmpd="sng" algn="ctr">
                      <a:solidFill>
                        <a:srgbClr val="E8267B"/>
                      </a:solidFill>
                      <a:prstDash val="solid"/>
                      <a:round/>
                      <a:headEnd type="none" w="med" len="med"/>
                      <a:tailEnd type="none" w="med" len="med"/>
                    </a:lnB>
                  </a:tcPr>
                </a:tc>
                <a:tc>
                  <a:txBody>
                    <a:bodyPr/>
                    <a:lstStyle/>
                    <a:p>
                      <a:pPr algn="ctr" fontAlgn="t"/>
                      <a:r>
                        <a:rPr lang="en-GB" sz="1600">
                          <a:effectLst/>
                        </a:rPr>
                        <a:t>10</a:t>
                      </a:r>
                    </a:p>
                  </a:txBody>
                  <a:tcPr marL="22282" marR="22282" marT="16712" marB="16712">
                    <a:lnL w="12700" cap="flat" cmpd="sng" algn="ctr">
                      <a:solidFill>
                        <a:srgbClr val="981F7B"/>
                      </a:solidFill>
                      <a:prstDash val="solid"/>
                      <a:round/>
                      <a:headEnd type="none" w="med" len="med"/>
                      <a:tailEnd type="none" w="med" len="med"/>
                    </a:lnL>
                    <a:lnR w="12700" cap="flat" cmpd="sng" algn="ctr">
                      <a:solidFill>
                        <a:srgbClr val="B8207B"/>
                      </a:solidFill>
                      <a:prstDash val="solid"/>
                      <a:round/>
                      <a:headEnd type="none" w="med" len="med"/>
                      <a:tailEnd type="none" w="med" len="med"/>
                    </a:lnR>
                    <a:lnT w="4763" cap="flat" cmpd="sng" algn="ctr">
                      <a:solidFill>
                        <a:srgbClr val="B820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22</a:t>
                      </a:r>
                    </a:p>
                  </a:txBody>
                  <a:tcPr marL="22282" marR="22282" marT="16712" marB="16712">
                    <a:lnL w="12700" cap="flat" cmpd="sng" algn="ctr">
                      <a:solidFill>
                        <a:srgbClr val="B8207B"/>
                      </a:solidFill>
                      <a:prstDash val="solid"/>
                      <a:round/>
                      <a:headEnd type="none" w="med" len="med"/>
                      <a:tailEnd type="none" w="med" len="med"/>
                    </a:lnL>
                    <a:lnR w="12700" cap="flat" cmpd="sng" algn="ctr">
                      <a:solidFill>
                        <a:srgbClr val="B8207B"/>
                      </a:solidFill>
                      <a:prstDash val="solid"/>
                      <a:round/>
                      <a:headEnd type="none" w="med" len="med"/>
                      <a:tailEnd type="none" w="med" len="med"/>
                    </a:lnR>
                    <a:lnT w="4763" cap="flat" cmpd="sng" algn="ctr">
                      <a:solidFill>
                        <a:srgbClr val="48217B"/>
                      </a:solidFill>
                      <a:prstDash val="solid"/>
                      <a:round/>
                      <a:headEnd type="none" w="med" len="med"/>
                      <a:tailEnd type="none" w="med" len="med"/>
                    </a:lnT>
                    <a:lnB w="4763" cap="flat" cmpd="sng" algn="ctr">
                      <a:solidFill>
                        <a:srgbClr val="B8267B"/>
                      </a:solidFill>
                      <a:prstDash val="solid"/>
                      <a:round/>
                      <a:headEnd type="none" w="med" len="med"/>
                      <a:tailEnd type="none" w="med" len="med"/>
                    </a:lnB>
                  </a:tcPr>
                </a:tc>
                <a:tc>
                  <a:txBody>
                    <a:bodyPr/>
                    <a:lstStyle/>
                    <a:p>
                      <a:pPr algn="ctr" fontAlgn="t"/>
                      <a:r>
                        <a:rPr lang="en-GB" sz="1600">
                          <a:effectLst/>
                        </a:rPr>
                        <a:t>70</a:t>
                      </a:r>
                    </a:p>
                  </a:txBody>
                  <a:tcPr marL="22282" marR="22282" marT="16712" marB="16712">
                    <a:lnL w="12700" cap="flat" cmpd="sng" algn="ctr">
                      <a:solidFill>
                        <a:srgbClr val="B8207B"/>
                      </a:solidFill>
                      <a:prstDash val="solid"/>
                      <a:round/>
                      <a:headEnd type="none" w="med" len="med"/>
                      <a:tailEnd type="none" w="med" len="med"/>
                    </a:lnL>
                    <a:lnR w="12700" cap="flat" cmpd="sng" algn="ctr">
                      <a:solidFill>
                        <a:srgbClr val="18217B"/>
                      </a:solidFill>
                      <a:prstDash val="solid"/>
                      <a:round/>
                      <a:headEnd type="none" w="med" len="med"/>
                      <a:tailEnd type="none" w="med" len="med"/>
                    </a:lnR>
                    <a:lnT w="4763" cap="flat" cmpd="sng" algn="ctr">
                      <a:solidFill>
                        <a:srgbClr val="48217B"/>
                      </a:solidFill>
                      <a:prstDash val="solid"/>
                      <a:round/>
                      <a:headEnd type="none" w="med" len="med"/>
                      <a:tailEnd type="none" w="med" len="med"/>
                    </a:lnT>
                    <a:lnB w="4763" cap="flat" cmpd="sng" algn="ctr">
                      <a:solidFill>
                        <a:srgbClr val="A8277B"/>
                      </a:solidFill>
                      <a:prstDash val="solid"/>
                      <a:round/>
                      <a:headEnd type="none" w="med" len="med"/>
                      <a:tailEnd type="none" w="med" len="med"/>
                    </a:lnB>
                  </a:tcPr>
                </a:tc>
                <a:extLst>
                  <a:ext uri="{0D108BD9-81ED-4DB2-BD59-A6C34878D82A}">
                    <a16:rowId xmlns:a16="http://schemas.microsoft.com/office/drawing/2014/main" val="4064633435"/>
                  </a:ext>
                </a:extLst>
              </a:tr>
              <a:tr h="279787">
                <a:tc>
                  <a:txBody>
                    <a:bodyPr/>
                    <a:lstStyle/>
                    <a:p>
                      <a:pPr algn="ctr" fontAlgn="t"/>
                      <a:r>
                        <a:rPr lang="en-GB" sz="1600">
                          <a:effectLst/>
                        </a:rPr>
                        <a:t>DW3000c</a:t>
                      </a:r>
                    </a:p>
                  </a:txBody>
                  <a:tcPr marL="22282" marR="22282" marT="16712" marB="16712">
                    <a:lnL w="12700" cap="flat" cmpd="sng" algn="ctr">
                      <a:solidFill>
                        <a:srgbClr val="48217B"/>
                      </a:solidFill>
                      <a:prstDash val="solid"/>
                      <a:round/>
                      <a:headEnd type="none" w="med" len="med"/>
                      <a:tailEnd type="none" w="med" len="med"/>
                    </a:lnL>
                    <a:lnR w="12700" cap="flat" cmpd="sng" algn="ctr">
                      <a:solidFill>
                        <a:srgbClr val="78217B"/>
                      </a:solidFill>
                      <a:prstDash val="solid"/>
                      <a:round/>
                      <a:headEnd type="none" w="med" len="med"/>
                      <a:tailEnd type="none" w="med" len="med"/>
                    </a:lnR>
                    <a:lnT w="4763" cap="flat" cmpd="sng" algn="ctr">
                      <a:solidFill>
                        <a:srgbClr val="A8217B"/>
                      </a:solidFill>
                      <a:prstDash val="solid"/>
                      <a:round/>
                      <a:headEnd type="none" w="med" len="med"/>
                      <a:tailEnd type="none" w="med" len="med"/>
                    </a:lnT>
                    <a:lnB w="4763" cap="flat" cmpd="sng" algn="ctr">
                      <a:solidFill>
                        <a:srgbClr val="282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78217B"/>
                      </a:solidFill>
                      <a:prstDash val="solid"/>
                      <a:round/>
                      <a:headEnd type="none" w="med" len="med"/>
                      <a:tailEnd type="none" w="med" len="med"/>
                    </a:lnL>
                    <a:lnR w="12700" cap="flat" cmpd="sng" algn="ctr">
                      <a:solidFill>
                        <a:srgbClr val="A8217B"/>
                      </a:solidFill>
                      <a:prstDash val="solid"/>
                      <a:round/>
                      <a:headEnd type="none" w="med" len="med"/>
                      <a:tailEnd type="none" w="med" len="med"/>
                    </a:lnR>
                    <a:lnT w="4763" cap="flat" cmpd="sng" algn="ctr">
                      <a:solidFill>
                        <a:srgbClr val="D821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120</a:t>
                      </a:r>
                    </a:p>
                  </a:txBody>
                  <a:tcPr marL="22282" marR="22282" marT="16712" marB="16712">
                    <a:lnL w="12700" cap="flat" cmpd="sng" algn="ctr">
                      <a:solidFill>
                        <a:srgbClr val="A8217B"/>
                      </a:solidFill>
                      <a:prstDash val="solid"/>
                      <a:round/>
                      <a:headEnd type="none" w="med" len="med"/>
                      <a:tailEnd type="none" w="med" len="med"/>
                    </a:lnL>
                    <a:lnR w="12700" cap="flat" cmpd="sng" algn="ctr">
                      <a:solidFill>
                        <a:srgbClr val="782A7B"/>
                      </a:solidFill>
                      <a:prstDash val="solid"/>
                      <a:round/>
                      <a:headEnd type="none" w="med" len="med"/>
                      <a:tailEnd type="none" w="med" len="med"/>
                    </a:lnR>
                    <a:lnT w="4763" cap="flat" cmpd="sng" algn="ctr">
                      <a:solidFill>
                        <a:srgbClr val="08227B"/>
                      </a:solidFill>
                      <a:prstDash val="solid"/>
                      <a:round/>
                      <a:headEnd type="none" w="med" len="med"/>
                      <a:tailEnd type="none" w="med" len="med"/>
                    </a:lnT>
                    <a:lnB w="4763" cap="flat" cmpd="sng" algn="ctr">
                      <a:solidFill>
                        <a:srgbClr val="782A7B"/>
                      </a:solidFill>
                      <a:prstDash val="solid"/>
                      <a:round/>
                      <a:headEnd type="none" w="med" len="med"/>
                      <a:tailEnd type="none" w="med" len="med"/>
                    </a:lnB>
                  </a:tcPr>
                </a:tc>
                <a:tc>
                  <a:txBody>
                    <a:bodyPr/>
                    <a:lstStyle/>
                    <a:p>
                      <a:pPr algn="ctr" fontAlgn="t"/>
                      <a:r>
                        <a:rPr lang="en-GB" sz="1600">
                          <a:effectLst/>
                        </a:rPr>
                        <a:t>3</a:t>
                      </a:r>
                    </a:p>
                  </a:txBody>
                  <a:tcPr marL="22282" marR="22282" marT="16712" marB="16712">
                    <a:lnL w="12700" cap="flat" cmpd="sng" algn="ctr">
                      <a:solidFill>
                        <a:srgbClr val="782A7B"/>
                      </a:solidFill>
                      <a:prstDash val="solid"/>
                      <a:round/>
                      <a:headEnd type="none" w="med" len="med"/>
                      <a:tailEnd type="none" w="med" len="med"/>
                    </a:lnL>
                    <a:lnR w="12700" cap="flat" cmpd="sng" algn="ctr">
                      <a:solidFill>
                        <a:srgbClr val="782A7B"/>
                      </a:solidFill>
                      <a:prstDash val="solid"/>
                      <a:round/>
                      <a:headEnd type="none" w="med" len="med"/>
                      <a:tailEnd type="none" w="med" len="med"/>
                    </a:lnR>
                    <a:lnT w="4763" cap="flat" cmpd="sng" algn="ctr">
                      <a:solidFill>
                        <a:srgbClr val="E8267B"/>
                      </a:solidFill>
                      <a:prstDash val="solid"/>
                      <a:round/>
                      <a:headEnd type="none" w="med" len="med"/>
                      <a:tailEnd type="none" w="med" len="med"/>
                    </a:lnT>
                    <a:lnB w="4763" cap="flat" cmpd="sng" algn="ctr">
                      <a:solidFill>
                        <a:srgbClr val="F825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782A7B"/>
                      </a:solidFill>
                      <a:prstDash val="solid"/>
                      <a:round/>
                      <a:headEnd type="none" w="med" len="med"/>
                      <a:tailEnd type="none" w="med" len="med"/>
                    </a:lnL>
                    <a:lnR w="12700" cap="flat" cmpd="sng" algn="ctr">
                      <a:solidFill>
                        <a:srgbClr val="482A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tc>
                  <a:txBody>
                    <a:bodyPr/>
                    <a:lstStyle/>
                    <a:p>
                      <a:pPr algn="ctr" fontAlgn="t"/>
                      <a:r>
                        <a:rPr lang="en-GB" sz="1600">
                          <a:effectLst/>
                        </a:rPr>
                        <a:t>26</a:t>
                      </a:r>
                    </a:p>
                  </a:txBody>
                  <a:tcPr marL="22282" marR="22282" marT="16712" marB="16712">
                    <a:lnL w="12700" cap="flat" cmpd="sng" algn="ctr">
                      <a:solidFill>
                        <a:srgbClr val="482A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B826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tc>
                  <a:txBody>
                    <a:bodyPr/>
                    <a:lstStyle/>
                    <a:p>
                      <a:pPr algn="ctr" fontAlgn="t"/>
                      <a:r>
                        <a:rPr lang="en-GB" sz="1600">
                          <a:effectLst/>
                        </a:rPr>
                        <a:t>84</a:t>
                      </a:r>
                    </a:p>
                  </a:txBody>
                  <a:tcPr marL="22282" marR="22282" marT="16712" marB="16712">
                    <a:lnL w="12700" cap="flat" cmpd="sng" algn="ctr">
                      <a:solidFill>
                        <a:srgbClr val="9828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A8277B"/>
                      </a:solidFill>
                      <a:prstDash val="solid"/>
                      <a:round/>
                      <a:headEnd type="none" w="med" len="med"/>
                      <a:tailEnd type="none" w="med" len="med"/>
                    </a:lnT>
                    <a:lnB w="4763" cap="flat" cmpd="sng" algn="ctr">
                      <a:solidFill>
                        <a:srgbClr val="A82A7B"/>
                      </a:solidFill>
                      <a:prstDash val="solid"/>
                      <a:round/>
                      <a:headEnd type="none" w="med" len="med"/>
                      <a:tailEnd type="none" w="med" len="med"/>
                    </a:lnB>
                  </a:tcPr>
                </a:tc>
                <a:extLst>
                  <a:ext uri="{0D108BD9-81ED-4DB2-BD59-A6C34878D82A}">
                    <a16:rowId xmlns:a16="http://schemas.microsoft.com/office/drawing/2014/main" val="1617754348"/>
                  </a:ext>
                </a:extLst>
              </a:tr>
              <a:tr h="279787">
                <a:tc>
                  <a:txBody>
                    <a:bodyPr/>
                    <a:lstStyle/>
                    <a:p>
                      <a:pPr algn="ctr" fontAlgn="t"/>
                      <a:r>
                        <a:rPr lang="en-GB" sz="1600">
                          <a:effectLst/>
                        </a:rPr>
                        <a:t>DW5000c</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A82A7B"/>
                      </a:solidFill>
                      <a:prstDash val="solid"/>
                      <a:round/>
                      <a:headEnd type="none" w="med" len="med"/>
                      <a:tailEnd type="none" w="med" len="med"/>
                    </a:lnR>
                    <a:lnT w="4763" cap="flat" cmpd="sng" algn="ctr">
                      <a:solidFill>
                        <a:srgbClr val="28297B"/>
                      </a:solidFill>
                      <a:prstDash val="solid"/>
                      <a:round/>
                      <a:headEnd type="none" w="med" len="med"/>
                      <a:tailEnd type="none" w="med" len="med"/>
                    </a:lnT>
                    <a:lnB w="4763" cap="flat" cmpd="sng" algn="ctr">
                      <a:solidFill>
                        <a:srgbClr val="9825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A82A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200</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782A7B"/>
                      </a:solidFill>
                      <a:prstDash val="solid"/>
                      <a:round/>
                      <a:headEnd type="none" w="med" len="med"/>
                      <a:tailEnd type="none" w="med" len="med"/>
                    </a:lnT>
                    <a:lnB w="4763" cap="flat" cmpd="sng" algn="ctr">
                      <a:solidFill>
                        <a:srgbClr val="F8257B"/>
                      </a:solidFill>
                      <a:prstDash val="solid"/>
                      <a:round/>
                      <a:headEnd type="none" w="med" len="med"/>
                      <a:tailEnd type="none" w="med" len="med"/>
                    </a:lnB>
                  </a:tcPr>
                </a:tc>
                <a:tc>
                  <a:txBody>
                    <a:bodyPr/>
                    <a:lstStyle/>
                    <a:p>
                      <a:pPr algn="ctr" fontAlgn="t"/>
                      <a:r>
                        <a:rPr lang="en-GB" sz="1600">
                          <a:effectLst/>
                        </a:rPr>
                        <a:t>6</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F8257B"/>
                      </a:solidFill>
                      <a:prstDash val="solid"/>
                      <a:round/>
                      <a:headEnd type="none" w="med" len="med"/>
                      <a:tailEnd type="none" w="med" len="med"/>
                    </a:lnR>
                    <a:lnT w="4763" cap="flat" cmpd="sng" algn="ctr">
                      <a:solidFill>
                        <a:srgbClr val="F8257B"/>
                      </a:solidFill>
                      <a:prstDash val="solid"/>
                      <a:round/>
                      <a:headEnd type="none" w="med" len="med"/>
                      <a:tailEnd type="none" w="med" len="med"/>
                    </a:lnT>
                    <a:lnB w="4763" cap="flat" cmpd="sng" algn="ctr">
                      <a:solidFill>
                        <a:srgbClr val="38257B"/>
                      </a:solidFill>
                      <a:prstDash val="solid"/>
                      <a:round/>
                      <a:headEnd type="none" w="med" len="med"/>
                      <a:tailEnd type="none" w="med" len="med"/>
                    </a:lnB>
                  </a:tcPr>
                </a:tc>
                <a:tc>
                  <a:txBody>
                    <a:bodyPr/>
                    <a:lstStyle/>
                    <a:p>
                      <a:pPr algn="ctr" fontAlgn="t"/>
                      <a:r>
                        <a:rPr lang="en-GB" sz="1600">
                          <a:effectLst/>
                        </a:rPr>
                        <a:t>20</a:t>
                      </a:r>
                    </a:p>
                  </a:txBody>
                  <a:tcPr marL="22282" marR="22282" marT="16712" marB="16712">
                    <a:lnL w="12700" cap="flat" cmpd="sng" algn="ctr">
                      <a:solidFill>
                        <a:srgbClr val="F825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38257B"/>
                      </a:solidFill>
                      <a:prstDash val="solid"/>
                      <a:round/>
                      <a:headEnd type="none" w="med" len="med"/>
                      <a:tailEnd type="none" w="med" len="med"/>
                    </a:lnB>
                  </a:tcPr>
                </a:tc>
                <a:tc>
                  <a:txBody>
                    <a:bodyPr/>
                    <a:lstStyle/>
                    <a:p>
                      <a:pPr algn="ctr" fontAlgn="t"/>
                      <a:r>
                        <a:rPr lang="en-GB" sz="1600">
                          <a:effectLst/>
                        </a:rPr>
                        <a:t>44</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68287B"/>
                      </a:solidFill>
                      <a:prstDash val="solid"/>
                      <a:round/>
                      <a:headEnd type="none" w="med" len="med"/>
                      <a:tailEnd type="none" w="med" len="med"/>
                    </a:lnB>
                  </a:tcPr>
                </a:tc>
                <a:tc>
                  <a:txBody>
                    <a:bodyPr/>
                    <a:lstStyle/>
                    <a:p>
                      <a:pPr algn="ctr" fontAlgn="t"/>
                      <a:r>
                        <a:rPr lang="en-GB" sz="1600">
                          <a:effectLst/>
                        </a:rPr>
                        <a:t>140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58267B"/>
                      </a:solidFill>
                      <a:prstDash val="solid"/>
                      <a:round/>
                      <a:headEnd type="none" w="med" len="med"/>
                      <a:tailEnd type="none" w="med" len="med"/>
                    </a:lnR>
                    <a:lnT w="4763" cap="flat" cmpd="sng" algn="ctr">
                      <a:solidFill>
                        <a:srgbClr val="A82A7B"/>
                      </a:solidFill>
                      <a:prstDash val="solid"/>
                      <a:round/>
                      <a:headEnd type="none" w="med" len="med"/>
                      <a:tailEnd type="none" w="med" len="med"/>
                    </a:lnT>
                    <a:lnB w="4763" cap="flat" cmpd="sng" algn="ctr">
                      <a:solidFill>
                        <a:srgbClr val="182A7B"/>
                      </a:solidFill>
                      <a:prstDash val="solid"/>
                      <a:round/>
                      <a:headEnd type="none" w="med" len="med"/>
                      <a:tailEnd type="none" w="med" len="med"/>
                    </a:lnB>
                  </a:tcPr>
                </a:tc>
                <a:extLst>
                  <a:ext uri="{0D108BD9-81ED-4DB2-BD59-A6C34878D82A}">
                    <a16:rowId xmlns:a16="http://schemas.microsoft.com/office/drawing/2014/main" val="570035761"/>
                  </a:ext>
                </a:extLst>
              </a:tr>
              <a:tr h="279787">
                <a:tc>
                  <a:txBody>
                    <a:bodyPr/>
                    <a:lstStyle/>
                    <a:p>
                      <a:pPr algn="ctr" fontAlgn="t"/>
                      <a:r>
                        <a:rPr lang="en-GB" sz="1600">
                          <a:effectLst/>
                        </a:rPr>
                        <a:t>DW6000c</a:t>
                      </a:r>
                    </a:p>
                  </a:txBody>
                  <a:tcPr marL="22282" marR="22282" marT="16712" marB="16712">
                    <a:lnL w="12700" cap="flat" cmpd="sng" algn="ctr">
                      <a:solidFill>
                        <a:srgbClr val="0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98257B"/>
                      </a:solidFill>
                      <a:prstDash val="solid"/>
                      <a:round/>
                      <a:headEnd type="none" w="med" len="med"/>
                      <a:tailEnd type="none" w="med" len="med"/>
                    </a:lnT>
                    <a:lnB w="4763" cap="flat" cmpd="sng" algn="ctr">
                      <a:solidFill>
                        <a:srgbClr val="6828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240</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F8257B"/>
                      </a:solidFill>
                      <a:prstDash val="solid"/>
                      <a:round/>
                      <a:headEnd type="none" w="med" len="med"/>
                      <a:tailEnd type="none" w="med" len="med"/>
                    </a:lnR>
                    <a:lnT w="4763" cap="flat" cmpd="sng" algn="ctr">
                      <a:solidFill>
                        <a:srgbClr val="F8257B"/>
                      </a:solidFill>
                      <a:prstDash val="solid"/>
                      <a:round/>
                      <a:headEnd type="none" w="med" len="med"/>
                      <a:tailEnd type="none" w="med" len="med"/>
                    </a:lnT>
                    <a:lnB w="4763" cap="flat" cmpd="sng" algn="ctr">
                      <a:solidFill>
                        <a:srgbClr val="48277B"/>
                      </a:solidFill>
                      <a:prstDash val="solid"/>
                      <a:round/>
                      <a:headEnd type="none" w="med" len="med"/>
                      <a:tailEnd type="none" w="med" len="med"/>
                    </a:lnB>
                  </a:tcPr>
                </a:tc>
                <a:tc>
                  <a:txBody>
                    <a:bodyPr/>
                    <a:lstStyle/>
                    <a:p>
                      <a:pPr algn="ctr" fontAlgn="t"/>
                      <a:r>
                        <a:rPr lang="en-GB" sz="1600">
                          <a:effectLst/>
                        </a:rPr>
                        <a:t>7</a:t>
                      </a:r>
                    </a:p>
                  </a:txBody>
                  <a:tcPr marL="22282" marR="22282" marT="16712" marB="16712">
                    <a:lnL w="12700" cap="flat" cmpd="sng" algn="ctr">
                      <a:solidFill>
                        <a:srgbClr val="F825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38257B"/>
                      </a:solidFill>
                      <a:prstDash val="solid"/>
                      <a:round/>
                      <a:headEnd type="none" w="med" len="med"/>
                      <a:tailEnd type="none" w="med" len="med"/>
                    </a:lnT>
                    <a:lnB w="4763" cap="flat" cmpd="sng" algn="ctr">
                      <a:solidFill>
                        <a:srgbClr val="98287B"/>
                      </a:solidFill>
                      <a:prstDash val="solid"/>
                      <a:round/>
                      <a:headEnd type="none" w="med" len="med"/>
                      <a:tailEnd type="none" w="med" len="med"/>
                    </a:lnB>
                  </a:tcPr>
                </a:tc>
                <a:tc>
                  <a:txBody>
                    <a:bodyPr/>
                    <a:lstStyle/>
                    <a:p>
                      <a:pPr algn="ctr" fontAlgn="t"/>
                      <a:r>
                        <a:rPr lang="en-GB" sz="1600">
                          <a:effectLst/>
                        </a:rPr>
                        <a:t>24</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38257B"/>
                      </a:solidFill>
                      <a:prstDash val="solid"/>
                      <a:round/>
                      <a:headEnd type="none" w="med" len="med"/>
                      <a:tailEnd type="none" w="med" len="med"/>
                    </a:lnT>
                    <a:lnB w="4763" cap="flat" cmpd="sng" algn="ctr">
                      <a:solidFill>
                        <a:srgbClr val="98287B"/>
                      </a:solidFill>
                      <a:prstDash val="solid"/>
                      <a:round/>
                      <a:headEnd type="none" w="med" len="med"/>
                      <a:tailEnd type="none" w="med" len="med"/>
                    </a:lnB>
                  </a:tcPr>
                </a:tc>
                <a:tc>
                  <a:txBody>
                    <a:bodyPr/>
                    <a:lstStyle/>
                    <a:p>
                      <a:pPr algn="ctr" fontAlgn="t"/>
                      <a:r>
                        <a:rPr lang="en-GB" sz="1600">
                          <a:effectLst/>
                        </a:rPr>
                        <a:t>52</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48277B"/>
                      </a:solidFill>
                      <a:prstDash val="solid"/>
                      <a:round/>
                      <a:headEnd type="none" w="med" len="med"/>
                      <a:tailEnd type="none" w="med" len="med"/>
                    </a:lnR>
                    <a:lnT w="4763" cap="flat" cmpd="sng" algn="ctr">
                      <a:solidFill>
                        <a:srgbClr val="68287B"/>
                      </a:solidFill>
                      <a:prstDash val="solid"/>
                      <a:round/>
                      <a:headEnd type="none" w="med" len="med"/>
                      <a:tailEnd type="none" w="med" len="med"/>
                    </a:lnT>
                    <a:lnB w="4763" cap="flat" cmpd="sng" algn="ctr">
                      <a:solidFill>
                        <a:srgbClr val="C8287B"/>
                      </a:solidFill>
                      <a:prstDash val="solid"/>
                      <a:round/>
                      <a:headEnd type="none" w="med" len="med"/>
                      <a:tailEnd type="none" w="med" len="med"/>
                    </a:lnB>
                  </a:tcPr>
                </a:tc>
                <a:tc>
                  <a:txBody>
                    <a:bodyPr/>
                    <a:lstStyle/>
                    <a:p>
                      <a:pPr algn="ctr" fontAlgn="t"/>
                      <a:r>
                        <a:rPr lang="en-GB" sz="1600">
                          <a:effectLst/>
                        </a:rPr>
                        <a:t>168</a:t>
                      </a:r>
                    </a:p>
                  </a:txBody>
                  <a:tcPr marL="22282" marR="22282" marT="16712" marB="16712">
                    <a:lnL w="12700" cap="flat" cmpd="sng" algn="ctr">
                      <a:solidFill>
                        <a:srgbClr val="48277B"/>
                      </a:solidFill>
                      <a:prstDash val="solid"/>
                      <a:round/>
                      <a:headEnd type="none" w="med" len="med"/>
                      <a:tailEnd type="none" w="med" len="med"/>
                    </a:lnL>
                    <a:lnR w="12700" cap="flat" cmpd="sng" algn="ctr">
                      <a:solidFill>
                        <a:srgbClr val="88267B"/>
                      </a:solidFill>
                      <a:prstDash val="solid"/>
                      <a:round/>
                      <a:headEnd type="none" w="med" len="med"/>
                      <a:tailEnd type="none" w="med" len="med"/>
                    </a:lnR>
                    <a:lnT w="4763" cap="flat" cmpd="sng" algn="ctr">
                      <a:solidFill>
                        <a:srgbClr val="182A7B"/>
                      </a:solidFill>
                      <a:prstDash val="solid"/>
                      <a:round/>
                      <a:headEnd type="none" w="med" len="med"/>
                      <a:tailEnd type="none" w="med" len="med"/>
                    </a:lnT>
                    <a:lnB w="4763" cap="flat" cmpd="sng" algn="ctr">
                      <a:solidFill>
                        <a:srgbClr val="C8287B"/>
                      </a:solidFill>
                      <a:prstDash val="solid"/>
                      <a:round/>
                      <a:headEnd type="none" w="med" len="med"/>
                      <a:tailEnd type="none" w="med" len="med"/>
                    </a:lnB>
                  </a:tcPr>
                </a:tc>
                <a:extLst>
                  <a:ext uri="{0D108BD9-81ED-4DB2-BD59-A6C34878D82A}">
                    <a16:rowId xmlns:a16="http://schemas.microsoft.com/office/drawing/2014/main" val="1872633337"/>
                  </a:ext>
                </a:extLst>
              </a:tr>
              <a:tr h="279787">
                <a:tc>
                  <a:txBody>
                    <a:bodyPr/>
                    <a:lstStyle/>
                    <a:p>
                      <a:pPr algn="ctr" fontAlgn="t"/>
                      <a:r>
                        <a:rPr lang="en-GB" sz="1600">
                          <a:effectLst/>
                        </a:rPr>
                        <a:t>DW7500c</a:t>
                      </a:r>
                    </a:p>
                  </a:txBody>
                  <a:tcPr marL="22282" marR="22282" marT="16712" marB="16712">
                    <a:lnL w="12700" cap="flat" cmpd="sng" algn="ctr">
                      <a:solidFill>
                        <a:srgbClr val="08287B"/>
                      </a:solidFill>
                      <a:prstDash val="solid"/>
                      <a:round/>
                      <a:headEnd type="none" w="med" len="med"/>
                      <a:tailEnd type="none" w="med" len="med"/>
                    </a:lnL>
                    <a:lnR w="12700" cap="flat" cmpd="sng" algn="ctr">
                      <a:solidFill>
                        <a:srgbClr val="B8267B"/>
                      </a:solidFill>
                      <a:prstDash val="solid"/>
                      <a:round/>
                      <a:headEnd type="none" w="med" len="med"/>
                      <a:tailEnd type="none" w="med" len="med"/>
                    </a:lnR>
                    <a:lnT w="4763" cap="flat" cmpd="sng" algn="ctr">
                      <a:solidFill>
                        <a:srgbClr val="68287B"/>
                      </a:solidFill>
                      <a:prstDash val="solid"/>
                      <a:round/>
                      <a:headEnd type="none" w="med" len="med"/>
                      <a:tailEnd type="none" w="med" len="med"/>
                    </a:lnT>
                    <a:lnB w="4763" cap="flat" cmpd="sng" algn="ctr">
                      <a:solidFill>
                        <a:srgbClr val="2829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B826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300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88297B"/>
                      </a:solidFill>
                      <a:prstDash val="solid"/>
                      <a:round/>
                      <a:headEnd type="none" w="med" len="med"/>
                      <a:tailEnd type="none" w="med" len="med"/>
                    </a:lnR>
                    <a:lnT w="4763" cap="flat" cmpd="sng" algn="ctr">
                      <a:solidFill>
                        <a:srgbClr val="48277B"/>
                      </a:solidFill>
                      <a:prstDash val="solid"/>
                      <a:round/>
                      <a:headEnd type="none" w="med" len="med"/>
                      <a:tailEnd type="none" w="med" len="med"/>
                    </a:lnT>
                    <a:lnB w="4763" cap="flat" cmpd="sng" algn="ctr">
                      <a:solidFill>
                        <a:srgbClr val="88297B"/>
                      </a:solidFill>
                      <a:prstDash val="solid"/>
                      <a:round/>
                      <a:headEnd type="none" w="med" len="med"/>
                      <a:tailEnd type="none" w="med" len="med"/>
                    </a:lnB>
                  </a:tcPr>
                </a:tc>
                <a:tc>
                  <a:txBody>
                    <a:bodyPr/>
                    <a:lstStyle/>
                    <a:p>
                      <a:pPr algn="ctr" fontAlgn="t"/>
                      <a:r>
                        <a:rPr lang="en-GB" sz="1600">
                          <a:effectLst/>
                        </a:rPr>
                        <a:t>9</a:t>
                      </a:r>
                    </a:p>
                  </a:txBody>
                  <a:tcPr marL="22282" marR="22282" marT="16712" marB="16712">
                    <a:lnL w="12700" cap="flat" cmpd="sng" algn="ctr">
                      <a:solidFill>
                        <a:srgbClr val="8829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98287B"/>
                      </a:solidFill>
                      <a:prstDash val="solid"/>
                      <a:round/>
                      <a:headEnd type="none" w="med" len="med"/>
                      <a:tailEnd type="none" w="med" len="med"/>
                    </a:lnT>
                    <a:lnB w="4763" cap="flat" cmpd="sng" algn="ctr">
                      <a:solidFill>
                        <a:srgbClr val="F82E7B"/>
                      </a:solidFill>
                      <a:prstDash val="solid"/>
                      <a:round/>
                      <a:headEnd type="none" w="med" len="med"/>
                      <a:tailEnd type="none" w="med" len="med"/>
                    </a:lnB>
                  </a:tcPr>
                </a:tc>
                <a:tc>
                  <a:txBody>
                    <a:bodyPr/>
                    <a:lstStyle/>
                    <a:p>
                      <a:pPr algn="ctr" fontAlgn="t"/>
                      <a:r>
                        <a:rPr lang="en-GB" sz="1600">
                          <a:effectLst/>
                        </a:rPr>
                        <a:t>30</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9828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66</a:t>
                      </a:r>
                    </a:p>
                  </a:txBody>
                  <a:tcPr marL="22282" marR="22282" marT="16712" marB="16712">
                    <a:lnL w="12700" cap="flat" cmpd="sng" algn="ctr">
                      <a:solidFill>
                        <a:srgbClr val="98287B"/>
                      </a:solidFill>
                      <a:prstDash val="solid"/>
                      <a:round/>
                      <a:headEnd type="none" w="med" len="med"/>
                      <a:tailEnd type="none" w="med" len="med"/>
                    </a:lnL>
                    <a:lnR w="12700" cap="flat" cmpd="sng" algn="ctr">
                      <a:solidFill>
                        <a:srgbClr val="68287B"/>
                      </a:solidFill>
                      <a:prstDash val="solid"/>
                      <a:round/>
                      <a:headEnd type="none" w="med" len="med"/>
                      <a:tailEnd type="none" w="med" len="med"/>
                    </a:lnR>
                    <a:lnT w="4763" cap="flat" cmpd="sng" algn="ctr">
                      <a:solidFill>
                        <a:srgbClr val="C828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210</a:t>
                      </a:r>
                    </a:p>
                  </a:txBody>
                  <a:tcPr marL="22282" marR="22282" marT="16712" marB="16712">
                    <a:lnL w="12700" cap="flat" cmpd="sng" algn="ctr">
                      <a:solidFill>
                        <a:srgbClr val="68287B"/>
                      </a:solidFill>
                      <a:prstDash val="solid"/>
                      <a:round/>
                      <a:headEnd type="none" w="med" len="med"/>
                      <a:tailEnd type="none" w="med" len="med"/>
                    </a:lnL>
                    <a:lnR w="12700" cap="flat" cmpd="sng" algn="ctr">
                      <a:solidFill>
                        <a:srgbClr val="98287B"/>
                      </a:solidFill>
                      <a:prstDash val="solid"/>
                      <a:round/>
                      <a:headEnd type="none" w="med" len="med"/>
                      <a:tailEnd type="none" w="med" len="med"/>
                    </a:lnR>
                    <a:lnT w="4763" cap="flat" cmpd="sng" algn="ctr">
                      <a:solidFill>
                        <a:srgbClr val="C8287B"/>
                      </a:solidFill>
                      <a:prstDash val="solid"/>
                      <a:round/>
                      <a:headEnd type="none" w="med" len="med"/>
                      <a:tailEnd type="none" w="med" len="med"/>
                    </a:lnT>
                    <a:lnB w="4763" cap="flat" cmpd="sng" algn="ctr">
                      <a:solidFill>
                        <a:srgbClr val="682B7B"/>
                      </a:solidFill>
                      <a:prstDash val="solid"/>
                      <a:round/>
                      <a:headEnd type="none" w="med" len="med"/>
                      <a:tailEnd type="none" w="med" len="med"/>
                    </a:lnB>
                  </a:tcPr>
                </a:tc>
                <a:extLst>
                  <a:ext uri="{0D108BD9-81ED-4DB2-BD59-A6C34878D82A}">
                    <a16:rowId xmlns:a16="http://schemas.microsoft.com/office/drawing/2014/main" val="3942743983"/>
                  </a:ext>
                </a:extLst>
              </a:tr>
              <a:tr h="279787">
                <a:tc>
                  <a:txBody>
                    <a:bodyPr/>
                    <a:lstStyle/>
                    <a:p>
                      <a:pPr algn="ctr" fontAlgn="t"/>
                      <a:r>
                        <a:rPr lang="en-GB" sz="1600">
                          <a:effectLst/>
                        </a:rPr>
                        <a:t>DW10000c</a:t>
                      </a:r>
                    </a:p>
                  </a:txBody>
                  <a:tcPr marL="22282" marR="22282" marT="16712" marB="16712">
                    <a:lnL w="12700" cap="flat" cmpd="sng" algn="ctr">
                      <a:solidFill>
                        <a:srgbClr val="C8287B"/>
                      </a:solidFill>
                      <a:prstDash val="solid"/>
                      <a:round/>
                      <a:headEnd type="none" w="med" len="med"/>
                      <a:tailEnd type="none" w="med" len="med"/>
                    </a:lnL>
                    <a:lnR w="12700" cap="flat" cmpd="sng" algn="ctr">
                      <a:solidFill>
                        <a:srgbClr val="F8287B"/>
                      </a:solidFill>
                      <a:prstDash val="solid"/>
                      <a:round/>
                      <a:headEnd type="none" w="med" len="med"/>
                      <a:tailEnd type="none" w="med" len="med"/>
                    </a:lnR>
                    <a:lnT w="4763" cap="flat" cmpd="sng" algn="ctr">
                      <a:solidFill>
                        <a:srgbClr val="28297B"/>
                      </a:solidFill>
                      <a:prstDash val="solid"/>
                      <a:round/>
                      <a:headEnd type="none" w="med" len="med"/>
                      <a:tailEnd type="none" w="med" len="med"/>
                    </a:lnT>
                    <a:lnB w="4763" cap="flat" cmpd="sng" algn="ctr">
                      <a:solidFill>
                        <a:srgbClr val="482D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F8287B"/>
                      </a:solidFill>
                      <a:prstDash val="solid"/>
                      <a:round/>
                      <a:headEnd type="none" w="med" len="med"/>
                      <a:tailEnd type="none" w="med" len="med"/>
                    </a:lnL>
                    <a:lnR w="12700" cap="flat" cmpd="sng" algn="ctr">
                      <a:solidFill>
                        <a:srgbClr val="182A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882C7B"/>
                      </a:solidFill>
                      <a:prstDash val="solid"/>
                      <a:round/>
                      <a:headEnd type="none" w="med" len="med"/>
                      <a:tailEnd type="none" w="med" len="med"/>
                    </a:lnB>
                  </a:tcPr>
                </a:tc>
                <a:tc>
                  <a:txBody>
                    <a:bodyPr/>
                    <a:lstStyle/>
                    <a:p>
                      <a:pPr algn="ctr" fontAlgn="t"/>
                      <a:r>
                        <a:rPr lang="en-GB" sz="1600">
                          <a:effectLst/>
                        </a:rPr>
                        <a:t>400</a:t>
                      </a:r>
                    </a:p>
                  </a:txBody>
                  <a:tcPr marL="22282" marR="22282" marT="16712" marB="16712">
                    <a:lnL w="12700" cap="flat" cmpd="sng" algn="ctr">
                      <a:solidFill>
                        <a:srgbClr val="182A7B"/>
                      </a:solidFill>
                      <a:prstDash val="solid"/>
                      <a:round/>
                      <a:headEnd type="none" w="med" len="med"/>
                      <a:tailEnd type="none" w="med" len="med"/>
                    </a:lnL>
                    <a:lnR w="12700" cap="flat" cmpd="sng" algn="ctr">
                      <a:solidFill>
                        <a:srgbClr val="982E7B"/>
                      </a:solidFill>
                      <a:prstDash val="solid"/>
                      <a:round/>
                      <a:headEnd type="none" w="med" len="med"/>
                      <a:tailEnd type="none" w="med" len="med"/>
                    </a:lnR>
                    <a:lnT w="4763" cap="flat" cmpd="sng" algn="ctr">
                      <a:solidFill>
                        <a:srgbClr val="88297B"/>
                      </a:solidFill>
                      <a:prstDash val="solid"/>
                      <a:round/>
                      <a:headEnd type="none" w="med" len="med"/>
                      <a:tailEnd type="none" w="med" len="med"/>
                    </a:lnT>
                    <a:lnB w="4763" cap="flat" cmpd="sng" algn="ctr">
                      <a:solidFill>
                        <a:srgbClr val="682B7B"/>
                      </a:solidFill>
                      <a:prstDash val="solid"/>
                      <a:round/>
                      <a:headEnd type="none" w="med" len="med"/>
                      <a:tailEnd type="none" w="med" len="med"/>
                    </a:lnB>
                  </a:tcPr>
                </a:tc>
                <a:tc>
                  <a:txBody>
                    <a:bodyPr/>
                    <a:lstStyle/>
                    <a:p>
                      <a:pPr algn="ctr" fontAlgn="t"/>
                      <a:r>
                        <a:rPr lang="en-GB" sz="1600">
                          <a:effectLst/>
                        </a:rPr>
                        <a:t>12</a:t>
                      </a:r>
                    </a:p>
                  </a:txBody>
                  <a:tcPr marL="22282" marR="22282" marT="16712" marB="16712">
                    <a:lnL w="12700" cap="flat" cmpd="sng" algn="ctr">
                      <a:solidFill>
                        <a:srgbClr val="982E7B"/>
                      </a:solidFill>
                      <a:prstDash val="solid"/>
                      <a:round/>
                      <a:headEnd type="none" w="med" len="med"/>
                      <a:tailEnd type="none" w="med" len="med"/>
                    </a:lnL>
                    <a:lnR w="12700" cap="flat" cmpd="sng" algn="ctr">
                      <a:solidFill>
                        <a:srgbClr val="18307B"/>
                      </a:solidFill>
                      <a:prstDash val="solid"/>
                      <a:round/>
                      <a:headEnd type="none" w="med" len="med"/>
                      <a:tailEnd type="none" w="med" len="med"/>
                    </a:lnR>
                    <a:lnT w="4763" cap="flat" cmpd="sng" algn="ctr">
                      <a:solidFill>
                        <a:srgbClr val="F82E7B"/>
                      </a:solidFill>
                      <a:prstDash val="solid"/>
                      <a:round/>
                      <a:headEnd type="none" w="med" len="med"/>
                      <a:tailEnd type="none" w="med" len="med"/>
                    </a:lnT>
                    <a:lnB w="4763" cap="flat" cmpd="sng" algn="ctr">
                      <a:solidFill>
                        <a:srgbClr val="382B7B"/>
                      </a:solidFill>
                      <a:prstDash val="solid"/>
                      <a:round/>
                      <a:headEnd type="none" w="med" len="med"/>
                      <a:tailEnd type="none" w="med" len="med"/>
                    </a:lnB>
                  </a:tcPr>
                </a:tc>
                <a:tc>
                  <a:txBody>
                    <a:bodyPr/>
                    <a:lstStyle/>
                    <a:p>
                      <a:pPr algn="ctr" fontAlgn="t"/>
                      <a:r>
                        <a:rPr lang="en-GB" sz="1600">
                          <a:effectLst/>
                        </a:rPr>
                        <a:t>40</a:t>
                      </a:r>
                    </a:p>
                  </a:txBody>
                  <a:tcPr marL="22282" marR="22282" marT="16712" marB="16712">
                    <a:lnL w="12700" cap="flat" cmpd="sng" algn="ctr">
                      <a:solidFill>
                        <a:srgbClr val="18307B"/>
                      </a:solidFill>
                      <a:prstDash val="solid"/>
                      <a:round/>
                      <a:headEnd type="none" w="med" len="med"/>
                      <a:tailEnd type="none" w="med" len="med"/>
                    </a:lnL>
                    <a:lnR w="12700" cap="flat" cmpd="sng" algn="ctr">
                      <a:solidFill>
                        <a:srgbClr val="082E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C82B7B"/>
                      </a:solidFill>
                      <a:prstDash val="solid"/>
                      <a:round/>
                      <a:headEnd type="none" w="med" len="med"/>
                      <a:tailEnd type="none" w="med" len="med"/>
                    </a:lnB>
                  </a:tcPr>
                </a:tc>
                <a:tc>
                  <a:txBody>
                    <a:bodyPr/>
                    <a:lstStyle/>
                    <a:p>
                      <a:pPr algn="ctr" fontAlgn="t"/>
                      <a:r>
                        <a:rPr lang="en-GB" sz="1600">
                          <a:effectLst/>
                        </a:rPr>
                        <a:t>88</a:t>
                      </a:r>
                    </a:p>
                  </a:txBody>
                  <a:tcPr marL="22282" marR="22282" marT="16712" marB="16712">
                    <a:lnL w="12700" cap="flat" cmpd="sng" algn="ctr">
                      <a:solidFill>
                        <a:srgbClr val="082E7B"/>
                      </a:solidFill>
                      <a:prstDash val="solid"/>
                      <a:round/>
                      <a:headEnd type="none" w="med" len="med"/>
                      <a:tailEnd type="none" w="med" len="med"/>
                    </a:lnL>
                    <a:lnR w="12700" cap="flat" cmpd="sng" algn="ctr">
                      <a:solidFill>
                        <a:srgbClr val="282F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B82C7B"/>
                      </a:solidFill>
                      <a:prstDash val="solid"/>
                      <a:round/>
                      <a:headEnd type="none" w="med" len="med"/>
                      <a:tailEnd type="none" w="med" len="med"/>
                    </a:lnB>
                  </a:tcPr>
                </a:tc>
                <a:tc>
                  <a:txBody>
                    <a:bodyPr/>
                    <a:lstStyle/>
                    <a:p>
                      <a:pPr algn="ctr" fontAlgn="t"/>
                      <a:r>
                        <a:rPr lang="en-GB" sz="1600">
                          <a:effectLst/>
                        </a:rPr>
                        <a:t>280</a:t>
                      </a:r>
                    </a:p>
                  </a:txBody>
                  <a:tcPr marL="22282" marR="22282" marT="16712" marB="16712">
                    <a:lnL w="12700" cap="flat" cmpd="sng" algn="ctr">
                      <a:solidFill>
                        <a:srgbClr val="282F7B"/>
                      </a:solidFill>
                      <a:prstDash val="solid"/>
                      <a:round/>
                      <a:headEnd type="none" w="med" len="med"/>
                      <a:tailEnd type="none" w="med" len="med"/>
                    </a:lnL>
                    <a:lnR w="12700" cap="flat" cmpd="sng" algn="ctr">
                      <a:solidFill>
                        <a:srgbClr val="682E7B"/>
                      </a:solidFill>
                      <a:prstDash val="solid"/>
                      <a:round/>
                      <a:headEnd type="none" w="med" len="med"/>
                      <a:tailEnd type="none" w="med" len="med"/>
                    </a:lnR>
                    <a:lnT w="4763" cap="flat" cmpd="sng" algn="ctr">
                      <a:solidFill>
                        <a:srgbClr val="682B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extLst>
                  <a:ext uri="{0D108BD9-81ED-4DB2-BD59-A6C34878D82A}">
                    <a16:rowId xmlns:a16="http://schemas.microsoft.com/office/drawing/2014/main" val="1015324439"/>
                  </a:ext>
                </a:extLst>
              </a:tr>
              <a:tr h="279787">
                <a:tc>
                  <a:txBody>
                    <a:bodyPr/>
                    <a:lstStyle/>
                    <a:p>
                      <a:pPr algn="ctr" fontAlgn="t"/>
                      <a:r>
                        <a:rPr lang="en-GB" sz="1600">
                          <a:effectLst/>
                        </a:rPr>
                        <a:t>DW15000c</a:t>
                      </a:r>
                    </a:p>
                  </a:txBody>
                  <a:tcPr marL="22282" marR="22282" marT="16712" marB="16712">
                    <a:lnL w="12700" cap="flat" cmpd="sng" algn="ctr">
                      <a:solidFill>
                        <a:srgbClr val="E82C7B"/>
                      </a:solidFill>
                      <a:prstDash val="solid"/>
                      <a:round/>
                      <a:headEnd type="none" w="med" len="med"/>
                      <a:tailEnd type="none" w="med" len="med"/>
                    </a:lnL>
                    <a:lnR w="12700" cap="flat" cmpd="sng" algn="ctr">
                      <a:solidFill>
                        <a:srgbClr val="082B7B"/>
                      </a:solidFill>
                      <a:prstDash val="solid"/>
                      <a:round/>
                      <a:headEnd type="none" w="med" len="med"/>
                      <a:tailEnd type="none" w="med" len="med"/>
                    </a:lnR>
                    <a:lnT w="4763" cap="flat" cmpd="sng" algn="ctr">
                      <a:solidFill>
                        <a:srgbClr val="482D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082B7B"/>
                      </a:solidFill>
                      <a:prstDash val="solid"/>
                      <a:round/>
                      <a:headEnd type="none" w="med" len="med"/>
                      <a:tailEnd type="none" w="med" len="med"/>
                    </a:lnL>
                    <a:lnR w="12700" cap="flat" cmpd="sng" algn="ctr">
                      <a:solidFill>
                        <a:srgbClr val="282C7B"/>
                      </a:solidFill>
                      <a:prstDash val="solid"/>
                      <a:round/>
                      <a:headEnd type="none" w="med" len="med"/>
                      <a:tailEnd type="none" w="med" len="med"/>
                    </a:lnR>
                    <a:lnT w="4763" cap="flat" cmpd="sng" algn="ctr">
                      <a:solidFill>
                        <a:srgbClr val="882C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600</a:t>
                      </a:r>
                    </a:p>
                  </a:txBody>
                  <a:tcPr marL="22282" marR="22282" marT="16712" marB="16712">
                    <a:lnL w="12700" cap="flat" cmpd="sng" algn="ctr">
                      <a:solidFill>
                        <a:srgbClr val="282C7B"/>
                      </a:solidFill>
                      <a:prstDash val="solid"/>
                      <a:round/>
                      <a:headEnd type="none" w="med" len="med"/>
                      <a:tailEnd type="none" w="med" len="med"/>
                    </a:lnL>
                    <a:lnR w="12700" cap="flat" cmpd="sng" algn="ctr">
                      <a:solidFill>
                        <a:srgbClr val="282C7B"/>
                      </a:solidFill>
                      <a:prstDash val="solid"/>
                      <a:round/>
                      <a:headEnd type="none" w="med" len="med"/>
                      <a:tailEnd type="none" w="med" len="med"/>
                    </a:lnR>
                    <a:lnT w="4763" cap="flat" cmpd="sng" algn="ctr">
                      <a:solidFill>
                        <a:srgbClr val="682B7B"/>
                      </a:solidFill>
                      <a:prstDash val="solid"/>
                      <a:round/>
                      <a:headEnd type="none" w="med" len="med"/>
                      <a:tailEnd type="none" w="med" len="med"/>
                    </a:lnT>
                    <a:lnB w="4763" cap="flat" cmpd="sng" algn="ctr">
                      <a:solidFill>
                        <a:srgbClr val="B82F7B"/>
                      </a:solidFill>
                      <a:prstDash val="solid"/>
                      <a:round/>
                      <a:headEnd type="none" w="med" len="med"/>
                      <a:tailEnd type="none" w="med" len="med"/>
                    </a:lnB>
                  </a:tcPr>
                </a:tc>
                <a:tc>
                  <a:txBody>
                    <a:bodyPr/>
                    <a:lstStyle/>
                    <a:p>
                      <a:pPr algn="ctr" fontAlgn="t"/>
                      <a:r>
                        <a:rPr lang="en-GB" sz="1600">
                          <a:effectLst/>
                        </a:rPr>
                        <a:t>18</a:t>
                      </a:r>
                    </a:p>
                  </a:txBody>
                  <a:tcPr marL="22282" marR="22282" marT="16712" marB="16712">
                    <a:lnL w="12700" cap="flat" cmpd="sng" algn="ctr">
                      <a:solidFill>
                        <a:srgbClr val="282C7B"/>
                      </a:solidFill>
                      <a:prstDash val="solid"/>
                      <a:round/>
                      <a:headEnd type="none" w="med" len="med"/>
                      <a:tailEnd type="none" w="med" len="med"/>
                    </a:lnL>
                    <a:lnR w="12700" cap="flat" cmpd="sng" algn="ctr">
                      <a:solidFill>
                        <a:srgbClr val="A8307B"/>
                      </a:solidFill>
                      <a:prstDash val="solid"/>
                      <a:round/>
                      <a:headEnd type="none" w="med" len="med"/>
                      <a:tailEnd type="none" w="med" len="med"/>
                    </a:lnR>
                    <a:lnT w="4763" cap="flat" cmpd="sng" algn="ctr">
                      <a:solidFill>
                        <a:srgbClr val="382B7B"/>
                      </a:solidFill>
                      <a:prstDash val="solid"/>
                      <a:round/>
                      <a:headEnd type="none" w="med" len="med"/>
                      <a:tailEnd type="none" w="med" len="med"/>
                    </a:lnT>
                    <a:lnB w="4763" cap="flat" cmpd="sng" algn="ctr">
                      <a:solidFill>
                        <a:srgbClr val="A8307B"/>
                      </a:solidFill>
                      <a:prstDash val="solid"/>
                      <a:round/>
                      <a:headEnd type="none" w="med" len="med"/>
                      <a:tailEnd type="none" w="med" len="med"/>
                    </a:lnB>
                  </a:tcPr>
                </a:tc>
                <a:tc>
                  <a:txBody>
                    <a:bodyPr/>
                    <a:lstStyle/>
                    <a:p>
                      <a:pPr algn="ctr" fontAlgn="t"/>
                      <a:r>
                        <a:rPr lang="en-GB" sz="1600">
                          <a:effectLst/>
                        </a:rPr>
                        <a:t>60</a:t>
                      </a:r>
                    </a:p>
                  </a:txBody>
                  <a:tcPr marL="22282" marR="22282" marT="16712" marB="16712">
                    <a:lnL w="12700" cap="flat" cmpd="sng" algn="ctr">
                      <a:solidFill>
                        <a:srgbClr val="A8307B"/>
                      </a:solidFill>
                      <a:prstDash val="solid"/>
                      <a:round/>
                      <a:headEnd type="none" w="med" len="med"/>
                      <a:tailEnd type="none" w="med" len="med"/>
                    </a:lnL>
                    <a:lnR w="12700" cap="flat" cmpd="sng" algn="ctr">
                      <a:solidFill>
                        <a:srgbClr val="C82E7B"/>
                      </a:solidFill>
                      <a:prstDash val="solid"/>
                      <a:round/>
                      <a:headEnd type="none" w="med" len="med"/>
                      <a:tailEnd type="none" w="med" len="med"/>
                    </a:lnR>
                    <a:lnT w="4763" cap="flat" cmpd="sng" algn="ctr">
                      <a:solidFill>
                        <a:srgbClr val="C82B7B"/>
                      </a:solidFill>
                      <a:prstDash val="solid"/>
                      <a:round/>
                      <a:headEnd type="none" w="med" len="med"/>
                      <a:tailEnd type="none" w="med" len="med"/>
                    </a:lnT>
                    <a:lnB w="4763" cap="flat" cmpd="sng" algn="ctr">
                      <a:solidFill>
                        <a:srgbClr val="78307B"/>
                      </a:solidFill>
                      <a:prstDash val="solid"/>
                      <a:round/>
                      <a:headEnd type="none" w="med" len="med"/>
                      <a:tailEnd type="none" w="med" len="med"/>
                    </a:lnB>
                  </a:tcPr>
                </a:tc>
                <a:tc>
                  <a:txBody>
                    <a:bodyPr/>
                    <a:lstStyle/>
                    <a:p>
                      <a:pPr algn="ctr" fontAlgn="t"/>
                      <a:r>
                        <a:rPr lang="en-GB" sz="1600">
                          <a:effectLst/>
                        </a:rPr>
                        <a:t>132</a:t>
                      </a:r>
                    </a:p>
                  </a:txBody>
                  <a:tcPr marL="22282" marR="22282" marT="16712" marB="16712">
                    <a:lnL w="12700" cap="flat" cmpd="sng" algn="ctr">
                      <a:solidFill>
                        <a:srgbClr val="C82E7B"/>
                      </a:solidFill>
                      <a:prstDash val="solid"/>
                      <a:round/>
                      <a:headEnd type="none" w="med" len="med"/>
                      <a:tailEnd type="none" w="med" len="med"/>
                    </a:lnL>
                    <a:lnR w="12700" cap="flat" cmpd="sng" algn="ctr">
                      <a:solidFill>
                        <a:srgbClr val="E82F7B"/>
                      </a:solidFill>
                      <a:prstDash val="solid"/>
                      <a:round/>
                      <a:headEnd type="none" w="med" len="med"/>
                      <a:tailEnd type="none" w="med" len="med"/>
                    </a:lnR>
                    <a:lnT w="4763" cap="flat" cmpd="sng" algn="ctr">
                      <a:solidFill>
                        <a:srgbClr val="B82C7B"/>
                      </a:solidFill>
                      <a:prstDash val="solid"/>
                      <a:round/>
                      <a:headEnd type="none" w="med" len="med"/>
                      <a:tailEnd type="none" w="med" len="med"/>
                    </a:lnT>
                    <a:lnB w="4763" cap="flat" cmpd="sng" algn="ctr">
                      <a:solidFill>
                        <a:srgbClr val="B82F7B"/>
                      </a:solidFill>
                      <a:prstDash val="solid"/>
                      <a:round/>
                      <a:headEnd type="none" w="med" len="med"/>
                      <a:tailEnd type="none" w="med" len="med"/>
                    </a:lnB>
                  </a:tcPr>
                </a:tc>
                <a:tc>
                  <a:txBody>
                    <a:bodyPr/>
                    <a:lstStyle/>
                    <a:p>
                      <a:pPr algn="ctr" fontAlgn="t"/>
                      <a:r>
                        <a:rPr lang="en-GB" sz="1600">
                          <a:effectLst/>
                        </a:rPr>
                        <a:t>420</a:t>
                      </a:r>
                    </a:p>
                  </a:txBody>
                  <a:tcPr marL="22282" marR="22282" marT="16712" marB="16712">
                    <a:lnL w="12700" cap="flat" cmpd="sng" algn="ctr">
                      <a:solidFill>
                        <a:srgbClr val="E82F7B"/>
                      </a:solidFill>
                      <a:prstDash val="solid"/>
                      <a:round/>
                      <a:headEnd type="none" w="med" len="med"/>
                      <a:tailEnd type="none" w="med" len="med"/>
                    </a:lnL>
                    <a:lnR w="12700" cap="flat" cmpd="sng" algn="ctr">
                      <a:solidFill>
                        <a:srgbClr val="B82F7B"/>
                      </a:solidFill>
                      <a:prstDash val="solid"/>
                      <a:round/>
                      <a:headEnd type="none" w="med" len="med"/>
                      <a:tailEnd type="none" w="med" len="med"/>
                    </a:lnR>
                    <a:lnT w="4763" cap="flat" cmpd="sng" algn="ctr">
                      <a:solidFill>
                        <a:srgbClr val="78307B"/>
                      </a:solidFill>
                      <a:prstDash val="solid"/>
                      <a:round/>
                      <a:headEnd type="none" w="med" len="med"/>
                      <a:tailEnd type="none" w="med" len="med"/>
                    </a:lnT>
                    <a:lnB w="4763" cap="flat" cmpd="sng" algn="ctr">
                      <a:solidFill>
                        <a:srgbClr val="A8307B"/>
                      </a:solidFill>
                      <a:prstDash val="solid"/>
                      <a:round/>
                      <a:headEnd type="none" w="med" len="med"/>
                      <a:tailEnd type="none" w="med" len="med"/>
                    </a:lnB>
                  </a:tcPr>
                </a:tc>
                <a:extLst>
                  <a:ext uri="{0D108BD9-81ED-4DB2-BD59-A6C34878D82A}">
                    <a16:rowId xmlns:a16="http://schemas.microsoft.com/office/drawing/2014/main" val="773965884"/>
                  </a:ext>
                </a:extLst>
              </a:tr>
              <a:tr h="279787">
                <a:tc>
                  <a:txBody>
                    <a:bodyPr/>
                    <a:lstStyle/>
                    <a:p>
                      <a:pPr algn="ctr" fontAlgn="t"/>
                      <a:r>
                        <a:rPr lang="en-GB" sz="1600">
                          <a:effectLst/>
                        </a:rPr>
                        <a:t>DW30000c</a:t>
                      </a:r>
                    </a:p>
                  </a:txBody>
                  <a:tcPr marL="22282" marR="22282" marT="16712" marB="16712">
                    <a:lnL w="12700" cap="flat" cmpd="sng" algn="ctr">
                      <a:solidFill>
                        <a:srgbClr val="C82B7B"/>
                      </a:solidFill>
                      <a:prstDash val="solid"/>
                      <a:round/>
                      <a:headEnd type="none" w="med" len="med"/>
                      <a:tailEnd type="none" w="med" len="med"/>
                    </a:lnL>
                    <a:lnR w="12700" cap="flat" cmpd="sng" algn="ctr">
                      <a:solidFill>
                        <a:srgbClr val="682B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78139E"/>
                      </a:solidFill>
                      <a:prstDash val="solid"/>
                      <a:round/>
                      <a:headEnd type="none" w="med" len="med"/>
                      <a:tailEnd type="none" w="med" len="med"/>
                    </a:lnB>
                  </a:tcPr>
                </a:tc>
                <a:tc>
                  <a:txBody>
                    <a:bodyPr/>
                    <a:lstStyle/>
                    <a:p>
                      <a:pPr algn="ctr" fontAlgn="t"/>
                      <a:r>
                        <a:rPr lang="en-GB" sz="1600">
                          <a:effectLst/>
                        </a:rPr>
                        <a:t>32</a:t>
                      </a:r>
                    </a:p>
                  </a:txBody>
                  <a:tcPr marL="22282" marR="22282" marT="16712" marB="16712">
                    <a:lnL w="12700" cap="flat" cmpd="sng" algn="ctr">
                      <a:solidFill>
                        <a:srgbClr val="682B7B"/>
                      </a:solidFill>
                      <a:prstDash val="solid"/>
                      <a:round/>
                      <a:headEnd type="none" w="med" len="med"/>
                      <a:tailEnd type="none" w="med" len="med"/>
                    </a:lnL>
                    <a:lnR w="12700" cap="flat" cmpd="sng" algn="ctr">
                      <a:solidFill>
                        <a:srgbClr val="7830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081A9E"/>
                      </a:solidFill>
                      <a:prstDash val="solid"/>
                      <a:round/>
                      <a:headEnd type="none" w="med" len="med"/>
                      <a:tailEnd type="none" w="med" len="med"/>
                    </a:lnB>
                  </a:tcPr>
                </a:tc>
                <a:tc>
                  <a:txBody>
                    <a:bodyPr/>
                    <a:lstStyle/>
                    <a:p>
                      <a:pPr algn="ctr" fontAlgn="t"/>
                      <a:r>
                        <a:rPr lang="en-GB" sz="1600">
                          <a:effectLst/>
                        </a:rPr>
                        <a:t>1200</a:t>
                      </a:r>
                    </a:p>
                  </a:txBody>
                  <a:tcPr marL="22282" marR="22282" marT="16712" marB="16712">
                    <a:lnL w="12700" cap="flat" cmpd="sng" algn="ctr">
                      <a:solidFill>
                        <a:srgbClr val="78307B"/>
                      </a:solidFill>
                      <a:prstDash val="solid"/>
                      <a:round/>
                      <a:headEnd type="none" w="med" len="med"/>
                      <a:tailEnd type="none" w="med" len="med"/>
                    </a:lnL>
                    <a:lnR w="12700" cap="flat" cmpd="sng" algn="ctr">
                      <a:solidFill>
                        <a:srgbClr val="B82F7B"/>
                      </a:solidFill>
                      <a:prstDash val="solid"/>
                      <a:round/>
                      <a:headEnd type="none" w="med" len="med"/>
                      <a:tailEnd type="none" w="med" len="med"/>
                    </a:lnR>
                    <a:lnT w="4763" cap="flat" cmpd="sng" algn="ctr">
                      <a:solidFill>
                        <a:srgbClr val="B82F7B"/>
                      </a:solidFill>
                      <a:prstDash val="solid"/>
                      <a:round/>
                      <a:headEnd type="none" w="med" len="med"/>
                      <a:tailEnd type="none" w="med" len="med"/>
                    </a:lnT>
                    <a:lnB w="12700" cap="flat" cmpd="sng" algn="ctr">
                      <a:solidFill>
                        <a:srgbClr val="B01C9E"/>
                      </a:solidFill>
                      <a:prstDash val="solid"/>
                      <a:round/>
                      <a:headEnd type="none" w="med" len="med"/>
                      <a:tailEnd type="none" w="med" len="med"/>
                    </a:lnB>
                  </a:tcPr>
                </a:tc>
                <a:tc>
                  <a:txBody>
                    <a:bodyPr/>
                    <a:lstStyle/>
                    <a:p>
                      <a:pPr algn="ctr" fontAlgn="t"/>
                      <a:r>
                        <a:rPr lang="en-GB" sz="1600">
                          <a:effectLst/>
                        </a:rPr>
                        <a:t>36</a:t>
                      </a:r>
                    </a:p>
                  </a:txBody>
                  <a:tcPr marL="22282" marR="22282" marT="16712" marB="16712">
                    <a:lnL w="12700" cap="flat" cmpd="sng" algn="ctr">
                      <a:solidFill>
                        <a:srgbClr val="B82F7B"/>
                      </a:solidFill>
                      <a:prstDash val="solid"/>
                      <a:round/>
                      <a:headEnd type="none" w="med" len="med"/>
                      <a:tailEnd type="none" w="med" len="med"/>
                    </a:lnL>
                    <a:lnR w="12700" cap="flat" cmpd="sng" algn="ctr">
                      <a:solidFill>
                        <a:srgbClr val="C82B7B"/>
                      </a:solidFill>
                      <a:prstDash val="solid"/>
                      <a:round/>
                      <a:headEnd type="none" w="med" len="med"/>
                      <a:tailEnd type="none" w="med" len="med"/>
                    </a:lnR>
                    <a:lnT w="4763" cap="flat" cmpd="sng" algn="ctr">
                      <a:solidFill>
                        <a:srgbClr val="A8307B"/>
                      </a:solidFill>
                      <a:prstDash val="solid"/>
                      <a:round/>
                      <a:headEnd type="none" w="med" len="med"/>
                      <a:tailEnd type="none" w="med" len="med"/>
                    </a:lnT>
                    <a:lnB w="12700" cap="flat" cmpd="sng" algn="ctr">
                      <a:solidFill>
                        <a:srgbClr val="A81F9E"/>
                      </a:solidFill>
                      <a:prstDash val="solid"/>
                      <a:round/>
                      <a:headEnd type="none" w="med" len="med"/>
                      <a:tailEnd type="none" w="med" len="med"/>
                    </a:lnB>
                  </a:tcPr>
                </a:tc>
                <a:tc>
                  <a:txBody>
                    <a:bodyPr/>
                    <a:lstStyle/>
                    <a:p>
                      <a:pPr algn="ctr" fontAlgn="t"/>
                      <a:r>
                        <a:rPr lang="en-GB" sz="1600">
                          <a:effectLst/>
                        </a:rPr>
                        <a:t>120</a:t>
                      </a:r>
                    </a:p>
                  </a:txBody>
                  <a:tcPr marL="22282" marR="22282" marT="16712" marB="16712">
                    <a:lnL w="12700" cap="flat" cmpd="sng" algn="ctr">
                      <a:solidFill>
                        <a:srgbClr val="C82B7B"/>
                      </a:solidFill>
                      <a:prstDash val="solid"/>
                      <a:round/>
                      <a:headEnd type="none" w="med" len="med"/>
                      <a:tailEnd type="none" w="med" len="med"/>
                    </a:lnL>
                    <a:lnR w="12700" cap="flat" cmpd="sng" algn="ctr">
                      <a:solidFill>
                        <a:srgbClr val="082B7B"/>
                      </a:solidFill>
                      <a:prstDash val="solid"/>
                      <a:round/>
                      <a:headEnd type="none" w="med" len="med"/>
                      <a:tailEnd type="none" w="med" len="med"/>
                    </a:lnR>
                    <a:lnT w="4763" cap="flat" cmpd="sng" algn="ctr">
                      <a:solidFill>
                        <a:srgbClr val="78307B"/>
                      </a:solidFill>
                      <a:prstDash val="solid"/>
                      <a:round/>
                      <a:headEnd type="none" w="med" len="med"/>
                      <a:tailEnd type="none" w="med" len="med"/>
                    </a:lnT>
                    <a:lnB w="12700" cap="flat" cmpd="sng" algn="ctr">
                      <a:solidFill>
                        <a:srgbClr val="A81F9E"/>
                      </a:solidFill>
                      <a:prstDash val="solid"/>
                      <a:round/>
                      <a:headEnd type="none" w="med" len="med"/>
                      <a:tailEnd type="none" w="med" len="med"/>
                    </a:lnB>
                  </a:tcPr>
                </a:tc>
                <a:tc>
                  <a:txBody>
                    <a:bodyPr/>
                    <a:lstStyle/>
                    <a:p>
                      <a:pPr algn="ctr" fontAlgn="t"/>
                      <a:r>
                        <a:rPr lang="en-GB" sz="1600">
                          <a:effectLst/>
                        </a:rPr>
                        <a:t>264</a:t>
                      </a:r>
                    </a:p>
                  </a:txBody>
                  <a:tcPr marL="22282" marR="22282" marT="16712" marB="16712">
                    <a:lnL w="12700" cap="flat" cmpd="sng" algn="ctr">
                      <a:solidFill>
                        <a:srgbClr val="082B7B"/>
                      </a:solidFill>
                      <a:prstDash val="solid"/>
                      <a:round/>
                      <a:headEnd type="none" w="med" len="med"/>
                      <a:tailEnd type="none" w="med" len="med"/>
                    </a:lnL>
                    <a:lnR w="12700" cap="flat" cmpd="sng" algn="ctr">
                      <a:solidFill>
                        <a:srgbClr val="782D7B"/>
                      </a:solidFill>
                      <a:prstDash val="solid"/>
                      <a:round/>
                      <a:headEnd type="none" w="med" len="med"/>
                      <a:tailEnd type="none" w="med" len="med"/>
                    </a:lnR>
                    <a:lnT w="4763" cap="flat" cmpd="sng" algn="ctr">
                      <a:solidFill>
                        <a:srgbClr val="B82F7B"/>
                      </a:solidFill>
                      <a:prstDash val="solid"/>
                      <a:round/>
                      <a:headEnd type="none" w="med" len="med"/>
                      <a:tailEnd type="none" w="med" len="med"/>
                    </a:lnT>
                    <a:lnB w="12700" cap="flat" cmpd="sng" algn="ctr">
                      <a:solidFill>
                        <a:srgbClr val="68239E"/>
                      </a:solidFill>
                      <a:prstDash val="solid"/>
                      <a:round/>
                      <a:headEnd type="none" w="med" len="med"/>
                      <a:tailEnd type="none" w="med" len="med"/>
                    </a:lnB>
                  </a:tcPr>
                </a:tc>
                <a:tc>
                  <a:txBody>
                    <a:bodyPr/>
                    <a:lstStyle/>
                    <a:p>
                      <a:pPr algn="ctr" fontAlgn="t"/>
                      <a:r>
                        <a:rPr lang="en-GB" sz="1600" dirty="0">
                          <a:effectLst/>
                        </a:rPr>
                        <a:t>840</a:t>
                      </a:r>
                    </a:p>
                  </a:txBody>
                  <a:tcPr marL="22282" marR="22282" marT="16712" marB="16712">
                    <a:lnL w="12700" cap="flat" cmpd="sng" algn="ctr">
                      <a:solidFill>
                        <a:srgbClr val="782D7B"/>
                      </a:solidFill>
                      <a:prstDash val="solid"/>
                      <a:round/>
                      <a:headEnd type="none" w="med" len="med"/>
                      <a:tailEnd type="none" w="med" len="med"/>
                    </a:lnL>
                    <a:lnR w="12700" cap="flat" cmpd="sng" algn="ctr">
                      <a:solidFill>
                        <a:srgbClr val="78307B"/>
                      </a:solidFill>
                      <a:prstDash val="solid"/>
                      <a:round/>
                      <a:headEnd type="none" w="med" len="med"/>
                      <a:tailEnd type="none" w="med" len="med"/>
                    </a:lnR>
                    <a:lnT w="4763" cap="flat" cmpd="sng" algn="ctr">
                      <a:solidFill>
                        <a:srgbClr val="A8307B"/>
                      </a:solidFill>
                      <a:prstDash val="solid"/>
                      <a:round/>
                      <a:headEnd type="none" w="med" len="med"/>
                      <a:tailEnd type="none" w="med" len="med"/>
                    </a:lnT>
                    <a:lnB w="12700" cap="flat" cmpd="sng" algn="ctr">
                      <a:solidFill>
                        <a:srgbClr val="C8279E"/>
                      </a:solidFill>
                      <a:prstDash val="solid"/>
                      <a:round/>
                      <a:headEnd type="none" w="med" len="med"/>
                      <a:tailEnd type="none" w="med" len="med"/>
                    </a:lnB>
                  </a:tcPr>
                </a:tc>
                <a:extLst>
                  <a:ext uri="{0D108BD9-81ED-4DB2-BD59-A6C34878D82A}">
                    <a16:rowId xmlns:a16="http://schemas.microsoft.com/office/drawing/2014/main" val="4248364295"/>
                  </a:ext>
                </a:extLst>
              </a:tr>
            </a:tbl>
          </a:graphicData>
        </a:graphic>
      </p:graphicFrame>
    </p:spTree>
    <p:extLst>
      <p:ext uri="{BB962C8B-B14F-4D97-AF65-F5344CB8AC3E}">
        <p14:creationId xmlns:p14="http://schemas.microsoft.com/office/powerpoint/2010/main" val="232447341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11D73C9-E9A0-469F-8A55-F1C928176F6E}"/>
              </a:ext>
            </a:extLst>
          </p:cNvPr>
          <p:cNvSpPr txBox="1">
            <a:spLocks/>
          </p:cNvSpPr>
          <p:nvPr/>
        </p:nvSpPr>
        <p:spPr>
          <a:xfrm>
            <a:off x="391862" y="1816265"/>
            <a:ext cx="6029929" cy="2706176"/>
          </a:xfrm>
          <a:prstGeom prst="rect">
            <a:avLst/>
          </a:prstGeom>
        </p:spPr>
        <p:txBody>
          <a:bodyPr vert="horz" wrap="square" lIns="0" tIns="0" rIns="0" bIns="0" rtlCol="0" anchor="t">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836" dirty="0">
                <a:solidFill>
                  <a:srgbClr val="0078D7"/>
                </a:solidFill>
              </a:rPr>
              <a:t>Overview</a:t>
            </a:r>
          </a:p>
          <a:p>
            <a:pPr lvl="0"/>
            <a:r>
              <a:rPr lang="en-US" sz="1632" dirty="0">
                <a:latin typeface="+mn-lt"/>
                <a:cs typeface="Segoe UI Semibold"/>
              </a:rPr>
              <a:t>Queries running on a DW compete for access to system resources</a:t>
            </a:r>
            <a:br>
              <a:rPr lang="en-US" sz="1632" dirty="0">
                <a:latin typeface="+mn-lt"/>
                <a:cs typeface="Segoe UI Semibold"/>
              </a:rPr>
            </a:br>
            <a:r>
              <a:rPr lang="en-US" sz="1632" dirty="0">
                <a:latin typeface="+mn-lt"/>
                <a:cs typeface="Segoe UI Semibold"/>
              </a:rPr>
              <a:t>(CPU, IO, and memory).</a:t>
            </a:r>
          </a:p>
          <a:p>
            <a:pPr lvl="0"/>
            <a:br>
              <a:rPr lang="en-US" sz="1632" dirty="0">
                <a:latin typeface="+mn-lt"/>
                <a:cs typeface="Segoe UI Semibold"/>
              </a:rPr>
            </a:br>
            <a:r>
              <a:rPr lang="en-US" sz="1632" dirty="0">
                <a:latin typeface="+mn-lt"/>
                <a:cs typeface="Segoe UI Semibold"/>
              </a:rPr>
              <a:t>To guarantee access to resources, running queries are assigned a chunk of system memory (</a:t>
            </a:r>
            <a:r>
              <a:rPr lang="en-US" sz="1632" dirty="0">
                <a:cs typeface="Segoe UI Semibold"/>
              </a:rPr>
              <a:t>a concurrency slot</a:t>
            </a:r>
            <a:r>
              <a:rPr lang="en-US" sz="1632" dirty="0">
                <a:latin typeface="+mn-lt"/>
                <a:cs typeface="Segoe UI Semibold"/>
              </a:rPr>
              <a:t>) for processing the query. The amount given is determined by the resource class of the user executing the query. Higher DW SLOs provide more memory and concurrency slots</a:t>
            </a:r>
          </a:p>
        </p:txBody>
      </p:sp>
      <p:sp>
        <p:nvSpPr>
          <p:cNvPr id="6" name="Title 5">
            <a:extLst>
              <a:ext uri="{FF2B5EF4-FFF2-40B4-BE49-F238E27FC236}">
                <a16:creationId xmlns:a16="http://schemas.microsoft.com/office/drawing/2014/main" id="{A7458AAD-2F7C-428B-B3AF-A03EA289C304}"/>
              </a:ext>
            </a:extLst>
          </p:cNvPr>
          <p:cNvSpPr>
            <a:spLocks noGrp="1"/>
          </p:cNvSpPr>
          <p:nvPr>
            <p:ph type="title"/>
          </p:nvPr>
        </p:nvSpPr>
        <p:spPr>
          <a:xfrm>
            <a:off x="435795" y="227016"/>
            <a:ext cx="4604914" cy="658487"/>
          </a:xfrm>
        </p:spPr>
        <p:txBody>
          <a:bodyPr/>
          <a:lstStyle/>
          <a:p>
            <a:r>
              <a:rPr lang="en-US" dirty="0"/>
              <a:t>Concurrency slots</a:t>
            </a:r>
          </a:p>
        </p:txBody>
      </p:sp>
      <p:graphicFrame>
        <p:nvGraphicFramePr>
          <p:cNvPr id="10" name="Table 9">
            <a:extLst>
              <a:ext uri="{FF2B5EF4-FFF2-40B4-BE49-F238E27FC236}">
                <a16:creationId xmlns:a16="http://schemas.microsoft.com/office/drawing/2014/main" id="{BD678FFB-71F1-4932-A4D5-F922D39715EA}"/>
              </a:ext>
            </a:extLst>
          </p:cNvPr>
          <p:cNvGraphicFramePr>
            <a:graphicFrameLocks noGrp="1"/>
          </p:cNvGraphicFramePr>
          <p:nvPr>
            <p:extLst/>
          </p:nvPr>
        </p:nvGraphicFramePr>
        <p:xfrm>
          <a:off x="7366110" y="974493"/>
          <a:ext cx="918168" cy="139891"/>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87494429"/>
                  </a:ext>
                </a:extLst>
              </a:tr>
            </a:tbl>
          </a:graphicData>
        </a:graphic>
      </p:graphicFrame>
      <p:sp>
        <p:nvSpPr>
          <p:cNvPr id="5" name="Rectangle 4">
            <a:extLst>
              <a:ext uri="{FF2B5EF4-FFF2-40B4-BE49-F238E27FC236}">
                <a16:creationId xmlns:a16="http://schemas.microsoft.com/office/drawing/2014/main" id="{E6A4FE8B-72D8-4923-A5DE-86008961BC66}"/>
              </a:ext>
            </a:extLst>
          </p:cNvPr>
          <p:cNvSpPr/>
          <p:nvPr/>
        </p:nvSpPr>
        <p:spPr bwMode="auto">
          <a:xfrm>
            <a:off x="7094572" y="603612"/>
            <a:ext cx="5020986" cy="619756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F1997BD-0310-475E-B148-B0D9B256F753}"/>
              </a:ext>
            </a:extLst>
          </p:cNvPr>
          <p:cNvSpPr/>
          <p:nvPr/>
        </p:nvSpPr>
        <p:spPr>
          <a:xfrm>
            <a:off x="7054593" y="193349"/>
            <a:ext cx="5020986" cy="350330"/>
          </a:xfrm>
          <a:prstGeom prst="rect">
            <a:avLst/>
          </a:prstGeom>
        </p:spPr>
        <p:txBody>
          <a:bodyPr wrap="square">
            <a:spAutoFit/>
          </a:bodyPr>
          <a:lstStyle/>
          <a:p>
            <a:pPr lvl="0"/>
            <a:r>
              <a:rPr lang="en-US" sz="1632" dirty="0">
                <a:cs typeface="Segoe UI Semibold"/>
              </a:rPr>
              <a:t>@DW1000c: </a:t>
            </a:r>
            <a:r>
              <a:rPr lang="en-US" sz="1632" dirty="0">
                <a:latin typeface="+mj-lt"/>
                <a:cs typeface="Segoe UI Semibold"/>
              </a:rPr>
              <a:t>40 concurrency slots</a:t>
            </a:r>
          </a:p>
        </p:txBody>
      </p:sp>
      <p:sp>
        <p:nvSpPr>
          <p:cNvPr id="16" name="Rectangle 15">
            <a:extLst>
              <a:ext uri="{FF2B5EF4-FFF2-40B4-BE49-F238E27FC236}">
                <a16:creationId xmlns:a16="http://schemas.microsoft.com/office/drawing/2014/main" id="{DBF3ECF6-FA69-420C-AC4A-1AE025036C1C}"/>
              </a:ext>
            </a:extLst>
          </p:cNvPr>
          <p:cNvSpPr/>
          <p:nvPr/>
        </p:nvSpPr>
        <p:spPr>
          <a:xfrm>
            <a:off x="7181901" y="661840"/>
            <a:ext cx="2237220" cy="286306"/>
          </a:xfrm>
          <a:prstGeom prst="rect">
            <a:avLst/>
          </a:prstGeom>
        </p:spPr>
        <p:txBody>
          <a:bodyPr wrap="square">
            <a:spAutoFit/>
          </a:bodyPr>
          <a:lstStyle/>
          <a:p>
            <a:pPr lvl="0"/>
            <a:r>
              <a:rPr lang="en-US" sz="1224" dirty="0">
                <a:ea typeface="Segoe UI Symbol" panose="020B0502040204020203" pitchFamily="34" charset="0"/>
                <a:cs typeface="Segoe UI Semibold"/>
              </a:rPr>
              <a:t>  Memory (concurrency slots)</a:t>
            </a:r>
          </a:p>
        </p:txBody>
      </p:sp>
      <p:sp>
        <p:nvSpPr>
          <p:cNvPr id="2" name="Rectangle 1">
            <a:extLst>
              <a:ext uri="{FF2B5EF4-FFF2-40B4-BE49-F238E27FC236}">
                <a16:creationId xmlns:a16="http://schemas.microsoft.com/office/drawing/2014/main" id="{67E916E4-89A1-4A6F-AA4D-8E7973B4246C}"/>
              </a:ext>
            </a:extLst>
          </p:cNvPr>
          <p:cNvSpPr/>
          <p:nvPr/>
        </p:nvSpPr>
        <p:spPr bwMode="auto">
          <a:xfrm>
            <a:off x="9419121" y="1061083"/>
            <a:ext cx="760808" cy="17898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D4577A7-5FF9-40A6-8A15-C871F9D122DE}"/>
              </a:ext>
            </a:extLst>
          </p:cNvPr>
          <p:cNvSpPr/>
          <p:nvPr/>
        </p:nvSpPr>
        <p:spPr>
          <a:xfrm>
            <a:off x="10179929" y="1009322"/>
            <a:ext cx="1711645" cy="478442"/>
          </a:xfrm>
          <a:prstGeom prst="rect">
            <a:avLst/>
          </a:prstGeom>
        </p:spPr>
        <p:txBody>
          <a:bodyPr wrap="square">
            <a:spAutoFit/>
          </a:bodyPr>
          <a:lstStyle/>
          <a:p>
            <a:pPr lvl="0"/>
            <a:r>
              <a:rPr lang="en-US" sz="1224" dirty="0" err="1">
                <a:latin typeface="+mj-lt"/>
                <a:ea typeface="Segoe UI Symbol" panose="020B0502040204020203" pitchFamily="34" charset="0"/>
                <a:cs typeface="Segoe UI Semibold"/>
              </a:rPr>
              <a:t>Smallrc</a:t>
            </a:r>
            <a:r>
              <a:rPr lang="en-US" sz="1224" dirty="0">
                <a:latin typeface="+mj-lt"/>
                <a:ea typeface="Segoe UI Symbol" panose="020B0502040204020203" pitchFamily="34" charset="0"/>
                <a:cs typeface="Segoe UI Semibold"/>
              </a:rPr>
              <a:t> query</a:t>
            </a:r>
            <a:br>
              <a:rPr lang="en-US" sz="1224" dirty="0">
                <a:latin typeface="+mj-lt"/>
                <a:ea typeface="Segoe UI Symbol" panose="020B0502040204020203" pitchFamily="34" charset="0"/>
                <a:cs typeface="Segoe UI Semibold"/>
              </a:rPr>
            </a:br>
            <a:r>
              <a:rPr lang="en-US" sz="1224" dirty="0">
                <a:latin typeface="+mj-lt"/>
                <a:ea typeface="Segoe UI Symbol" panose="020B0502040204020203" pitchFamily="34" charset="0"/>
                <a:cs typeface="Segoe UI Semibold"/>
              </a:rPr>
              <a:t>(1 slot each)</a:t>
            </a:r>
          </a:p>
        </p:txBody>
      </p:sp>
      <p:sp>
        <p:nvSpPr>
          <p:cNvPr id="31" name="Rectangle 30">
            <a:extLst>
              <a:ext uri="{FF2B5EF4-FFF2-40B4-BE49-F238E27FC236}">
                <a16:creationId xmlns:a16="http://schemas.microsoft.com/office/drawing/2014/main" id="{8DCF629D-EB71-48FD-9832-5897708BB6D2}"/>
              </a:ext>
            </a:extLst>
          </p:cNvPr>
          <p:cNvSpPr/>
          <p:nvPr/>
        </p:nvSpPr>
        <p:spPr bwMode="auto">
          <a:xfrm>
            <a:off x="9419121" y="2302122"/>
            <a:ext cx="760808" cy="1789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6371DAB9-8429-478D-A282-EC1DE93F5C04}"/>
              </a:ext>
            </a:extLst>
          </p:cNvPr>
          <p:cNvSpPr/>
          <p:nvPr/>
        </p:nvSpPr>
        <p:spPr>
          <a:xfrm>
            <a:off x="10179929" y="2245682"/>
            <a:ext cx="1509477" cy="478442"/>
          </a:xfrm>
          <a:prstGeom prst="rect">
            <a:avLst/>
          </a:prstGeom>
        </p:spPr>
        <p:txBody>
          <a:bodyPr wrap="square">
            <a:spAutoFit/>
          </a:bodyPr>
          <a:lstStyle/>
          <a:p>
            <a:pPr lvl="0"/>
            <a:r>
              <a:rPr lang="en-US" sz="1224" dirty="0" err="1">
                <a:latin typeface="+mj-lt"/>
                <a:ea typeface="Segoe UI Symbol" panose="020B0502040204020203" pitchFamily="34" charset="0"/>
                <a:cs typeface="Segoe UI Semibold"/>
              </a:rPr>
              <a:t>Mediumrc</a:t>
            </a:r>
            <a:r>
              <a:rPr lang="en-US" sz="1224" dirty="0">
                <a:latin typeface="+mj-lt"/>
                <a:ea typeface="Segoe UI Symbol" panose="020B0502040204020203" pitchFamily="34" charset="0"/>
                <a:cs typeface="Segoe UI Semibold"/>
              </a:rPr>
              <a:t> query</a:t>
            </a:r>
            <a:br>
              <a:rPr lang="en-US" sz="1224" dirty="0">
                <a:latin typeface="+mj-lt"/>
                <a:ea typeface="Segoe UI Symbol" panose="020B0502040204020203" pitchFamily="34" charset="0"/>
                <a:cs typeface="Segoe UI Semibold"/>
              </a:rPr>
            </a:br>
            <a:r>
              <a:rPr lang="en-US" sz="1224" dirty="0">
                <a:latin typeface="+mj-lt"/>
                <a:ea typeface="Segoe UI Symbol" panose="020B0502040204020203" pitchFamily="34" charset="0"/>
                <a:cs typeface="Segoe UI Semibold"/>
              </a:rPr>
              <a:t>(4 slots each)</a:t>
            </a:r>
          </a:p>
        </p:txBody>
      </p:sp>
      <p:sp>
        <p:nvSpPr>
          <p:cNvPr id="40" name="Rectangle 39">
            <a:extLst>
              <a:ext uri="{FF2B5EF4-FFF2-40B4-BE49-F238E27FC236}">
                <a16:creationId xmlns:a16="http://schemas.microsoft.com/office/drawing/2014/main" id="{B848C1A3-64BA-4847-B84D-8A34BE3F4DD5}"/>
              </a:ext>
            </a:extLst>
          </p:cNvPr>
          <p:cNvSpPr/>
          <p:nvPr/>
        </p:nvSpPr>
        <p:spPr bwMode="auto">
          <a:xfrm>
            <a:off x="9417386" y="2990364"/>
            <a:ext cx="760808" cy="17898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05FD7FD0-0771-4B08-BAEC-FEF54F5E72DB}"/>
              </a:ext>
            </a:extLst>
          </p:cNvPr>
          <p:cNvSpPr/>
          <p:nvPr/>
        </p:nvSpPr>
        <p:spPr>
          <a:xfrm>
            <a:off x="10210912" y="2933926"/>
            <a:ext cx="1301364" cy="478442"/>
          </a:xfrm>
          <a:prstGeom prst="rect">
            <a:avLst/>
          </a:prstGeom>
        </p:spPr>
        <p:txBody>
          <a:bodyPr wrap="square">
            <a:spAutoFit/>
          </a:bodyPr>
          <a:lstStyle/>
          <a:p>
            <a:pPr lvl="0"/>
            <a:r>
              <a:rPr lang="en-US" sz="1224" dirty="0" err="1">
                <a:latin typeface="+mj-lt"/>
                <a:ea typeface="Segoe UI Symbol" panose="020B0502040204020203" pitchFamily="34" charset="0"/>
                <a:cs typeface="Segoe UI Semibold"/>
              </a:rPr>
              <a:t>Xlargerc</a:t>
            </a:r>
            <a:r>
              <a:rPr lang="en-US" sz="1224" dirty="0">
                <a:latin typeface="+mj-lt"/>
                <a:ea typeface="Segoe UI Symbol" panose="020B0502040204020203" pitchFamily="34" charset="0"/>
                <a:cs typeface="Segoe UI Semibold"/>
              </a:rPr>
              <a:t> query</a:t>
            </a:r>
            <a:br>
              <a:rPr lang="en-US" sz="1224" dirty="0">
                <a:latin typeface="+mj-lt"/>
                <a:ea typeface="Segoe UI Symbol" panose="020B0502040204020203" pitchFamily="34" charset="0"/>
                <a:cs typeface="Segoe UI Semibold"/>
              </a:rPr>
            </a:br>
            <a:r>
              <a:rPr lang="en-US" sz="1224" dirty="0">
                <a:latin typeface="+mj-lt"/>
                <a:ea typeface="Segoe UI Symbol" panose="020B0502040204020203" pitchFamily="34" charset="0"/>
                <a:cs typeface="Segoe UI Semibold"/>
              </a:rPr>
              <a:t>(28 slots each)</a:t>
            </a:r>
          </a:p>
        </p:txBody>
      </p:sp>
      <p:sp>
        <p:nvSpPr>
          <p:cNvPr id="45" name="Rectangle 44">
            <a:extLst>
              <a:ext uri="{FF2B5EF4-FFF2-40B4-BE49-F238E27FC236}">
                <a16:creationId xmlns:a16="http://schemas.microsoft.com/office/drawing/2014/main" id="{9E6B5928-E884-4332-9009-C7FE0A2ABBAE}"/>
              </a:ext>
            </a:extLst>
          </p:cNvPr>
          <p:cNvSpPr/>
          <p:nvPr/>
        </p:nvSpPr>
        <p:spPr bwMode="auto">
          <a:xfrm>
            <a:off x="9419121" y="1706899"/>
            <a:ext cx="760808" cy="17898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84E403F1-26B9-44D8-B858-B9F73BAE176C}"/>
              </a:ext>
            </a:extLst>
          </p:cNvPr>
          <p:cNvSpPr/>
          <p:nvPr/>
        </p:nvSpPr>
        <p:spPr>
          <a:xfrm>
            <a:off x="10179929" y="1627502"/>
            <a:ext cx="1509477" cy="478442"/>
          </a:xfrm>
          <a:prstGeom prst="rect">
            <a:avLst/>
          </a:prstGeom>
        </p:spPr>
        <p:txBody>
          <a:bodyPr wrap="square">
            <a:spAutoFit/>
          </a:bodyPr>
          <a:lstStyle/>
          <a:p>
            <a:pPr lvl="0"/>
            <a:r>
              <a:rPr lang="en-US" sz="1224" dirty="0">
                <a:latin typeface="+mj-lt"/>
                <a:ea typeface="Segoe UI Symbol" panose="020B0502040204020203" pitchFamily="34" charset="0"/>
                <a:cs typeface="Segoe UI Semibold"/>
              </a:rPr>
              <a:t>Staticrc20 query</a:t>
            </a:r>
            <a:br>
              <a:rPr lang="en-US" sz="1224" dirty="0">
                <a:latin typeface="+mj-lt"/>
                <a:ea typeface="Segoe UI Symbol" panose="020B0502040204020203" pitchFamily="34" charset="0"/>
                <a:cs typeface="Segoe UI Semibold"/>
              </a:rPr>
            </a:br>
            <a:r>
              <a:rPr lang="en-US" sz="1224" dirty="0">
                <a:latin typeface="+mj-lt"/>
                <a:ea typeface="Segoe UI Symbol" panose="020B0502040204020203" pitchFamily="34" charset="0"/>
                <a:cs typeface="Segoe UI Semibold"/>
              </a:rPr>
              <a:t>(2 slots each)</a:t>
            </a:r>
          </a:p>
        </p:txBody>
      </p:sp>
      <p:graphicFrame>
        <p:nvGraphicFramePr>
          <p:cNvPr id="38" name="Table 37">
            <a:extLst>
              <a:ext uri="{FF2B5EF4-FFF2-40B4-BE49-F238E27FC236}">
                <a16:creationId xmlns:a16="http://schemas.microsoft.com/office/drawing/2014/main" id="{124A0021-4F68-40A5-A36A-F5FFE13B0917}"/>
              </a:ext>
            </a:extLst>
          </p:cNvPr>
          <p:cNvGraphicFramePr>
            <a:graphicFrameLocks noGrp="1"/>
          </p:cNvGraphicFramePr>
          <p:nvPr>
            <p:extLst/>
          </p:nvPr>
        </p:nvGraphicFramePr>
        <p:xfrm>
          <a:off x="7368448" y="979233"/>
          <a:ext cx="918168" cy="559564"/>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196932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1989434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21296121"/>
                  </a:ext>
                </a:extLst>
              </a:tr>
            </a:tbl>
          </a:graphicData>
        </a:graphic>
      </p:graphicFrame>
      <p:graphicFrame>
        <p:nvGraphicFramePr>
          <p:cNvPr id="42" name="Table 41">
            <a:extLst>
              <a:ext uri="{FF2B5EF4-FFF2-40B4-BE49-F238E27FC236}">
                <a16:creationId xmlns:a16="http://schemas.microsoft.com/office/drawing/2014/main" id="{83EE141C-FA83-4EB3-A670-4A40A1C9E2DC}"/>
              </a:ext>
            </a:extLst>
          </p:cNvPr>
          <p:cNvGraphicFramePr>
            <a:graphicFrameLocks noGrp="1"/>
          </p:cNvGraphicFramePr>
          <p:nvPr>
            <p:extLst/>
          </p:nvPr>
        </p:nvGraphicFramePr>
        <p:xfrm>
          <a:off x="7368448" y="979233"/>
          <a:ext cx="918168" cy="2238256"/>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196932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1989434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2129612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7383946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665892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013029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438502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95114250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11474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93198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477835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5069249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788247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1917696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97578244"/>
                  </a:ext>
                </a:extLst>
              </a:tr>
            </a:tbl>
          </a:graphicData>
        </a:graphic>
      </p:graphicFrame>
      <p:graphicFrame>
        <p:nvGraphicFramePr>
          <p:cNvPr id="47" name="Table 46">
            <a:extLst>
              <a:ext uri="{FF2B5EF4-FFF2-40B4-BE49-F238E27FC236}">
                <a16:creationId xmlns:a16="http://schemas.microsoft.com/office/drawing/2014/main" id="{5AA85040-70B6-4A0E-8463-F69419694BC9}"/>
              </a:ext>
            </a:extLst>
          </p:cNvPr>
          <p:cNvGraphicFramePr>
            <a:graphicFrameLocks noGrp="1"/>
          </p:cNvGraphicFramePr>
          <p:nvPr>
            <p:extLst/>
          </p:nvPr>
        </p:nvGraphicFramePr>
        <p:xfrm>
          <a:off x="7368448" y="979233"/>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196932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1989434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2129612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7383946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665892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013029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438502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95114250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11474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93198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477835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5069249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788247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1917696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9757824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56361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44017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8832421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4753859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127648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019136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17650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8929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6525557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749736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1370499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95204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9303720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792823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73966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50922786"/>
                  </a:ext>
                </a:extLst>
              </a:tr>
            </a:tbl>
          </a:graphicData>
        </a:graphic>
      </p:graphicFrame>
      <p:graphicFrame>
        <p:nvGraphicFramePr>
          <p:cNvPr id="48" name="Table 47">
            <a:extLst>
              <a:ext uri="{FF2B5EF4-FFF2-40B4-BE49-F238E27FC236}">
                <a16:creationId xmlns:a16="http://schemas.microsoft.com/office/drawing/2014/main" id="{1FB49C3D-E9C7-470F-ACC6-D65A25EEF60F}"/>
              </a:ext>
            </a:extLst>
          </p:cNvPr>
          <p:cNvGraphicFramePr>
            <a:graphicFrameLocks noGrp="1"/>
          </p:cNvGraphicFramePr>
          <p:nvPr>
            <p:extLst/>
          </p:nvPr>
        </p:nvGraphicFramePr>
        <p:xfrm>
          <a:off x="7368448" y="979233"/>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196932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1989434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2129612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7383946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665892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013029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438502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95114250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11474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93198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477835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5069249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788247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1917696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9757824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56361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44017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8832421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4753859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127648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019136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17650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8929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6525557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749736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1370499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95204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9303720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792823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73966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5092278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873670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287053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36867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09850897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9559906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2526161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64889032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93339790"/>
                  </a:ext>
                </a:extLst>
              </a:tr>
            </a:tbl>
          </a:graphicData>
        </a:graphic>
      </p:graphicFrame>
      <p:graphicFrame>
        <p:nvGraphicFramePr>
          <p:cNvPr id="52" name="Table 51">
            <a:extLst>
              <a:ext uri="{FF2B5EF4-FFF2-40B4-BE49-F238E27FC236}">
                <a16:creationId xmlns:a16="http://schemas.microsoft.com/office/drawing/2014/main" id="{8B4F97DF-3A78-43D0-AF9A-97411FCC2868}"/>
              </a:ext>
            </a:extLst>
          </p:cNvPr>
          <p:cNvGraphicFramePr>
            <a:graphicFrameLocks noGrp="1"/>
          </p:cNvGraphicFramePr>
          <p:nvPr>
            <p:extLst/>
          </p:nvPr>
        </p:nvGraphicFramePr>
        <p:xfrm>
          <a:off x="7368448" y="979233"/>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196932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1989434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2129612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7383946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665892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013029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438502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95114250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11474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93198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477835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5069249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788247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1917696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9757824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56361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44017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8832421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4753859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127648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019136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17650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8929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6525557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749736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1370499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95204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9303720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792823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73966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5092278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873670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287053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36867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09850897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9559906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2526161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64889032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93339790"/>
                  </a:ext>
                </a:extLst>
              </a:tr>
            </a:tbl>
          </a:graphicData>
        </a:graphic>
      </p:graphicFrame>
      <p:graphicFrame>
        <p:nvGraphicFramePr>
          <p:cNvPr id="56" name="Table 55">
            <a:extLst>
              <a:ext uri="{FF2B5EF4-FFF2-40B4-BE49-F238E27FC236}">
                <a16:creationId xmlns:a16="http://schemas.microsoft.com/office/drawing/2014/main" id="{AC870D24-673A-4434-9457-4B3D4142911F}"/>
              </a:ext>
            </a:extLst>
          </p:cNvPr>
          <p:cNvGraphicFramePr>
            <a:graphicFrameLocks noGrp="1"/>
          </p:cNvGraphicFramePr>
          <p:nvPr>
            <p:extLst/>
          </p:nvPr>
        </p:nvGraphicFramePr>
        <p:xfrm>
          <a:off x="7368448" y="979233"/>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19693270"/>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411989434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2129612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7383946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665892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013029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438502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95114250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11474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93198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477835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5069249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788247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1917696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9757824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56361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44017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8832421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4753859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127648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019136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17650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8929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6525557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749736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1370499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95204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9303720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792823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73966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5092278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873670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287053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36867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09850897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9559906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2526161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64889032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93339790"/>
                  </a:ext>
                </a:extLst>
              </a:tr>
            </a:tbl>
          </a:graphicData>
        </a:graphic>
      </p:graphicFrame>
      <p:graphicFrame>
        <p:nvGraphicFramePr>
          <p:cNvPr id="57" name="Table 56">
            <a:extLst>
              <a:ext uri="{FF2B5EF4-FFF2-40B4-BE49-F238E27FC236}">
                <a16:creationId xmlns:a16="http://schemas.microsoft.com/office/drawing/2014/main" id="{2F23B2BE-9994-42C2-9D04-C2B709EB79B9}"/>
              </a:ext>
            </a:extLst>
          </p:cNvPr>
          <p:cNvGraphicFramePr>
            <a:graphicFrameLocks noGrp="1"/>
          </p:cNvGraphicFramePr>
          <p:nvPr>
            <p:extLst/>
          </p:nvPr>
        </p:nvGraphicFramePr>
        <p:xfrm>
          <a:off x="7368448" y="979233"/>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19693270"/>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4119894343"/>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12129612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738394630"/>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4266589202"/>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20130290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438502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95114250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11474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93198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477835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5069249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788247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21917696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9757824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56361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44017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8832421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4753859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127648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019136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176505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08929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6525557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749736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61370499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9520439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19303720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4792823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73966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5092278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9873670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287053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0636867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09850897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9559906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2526161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64889032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93339790"/>
                  </a:ext>
                </a:extLst>
              </a:tr>
            </a:tbl>
          </a:graphicData>
        </a:graphic>
      </p:graphicFrame>
      <p:graphicFrame>
        <p:nvGraphicFramePr>
          <p:cNvPr id="58" name="Table 57">
            <a:extLst>
              <a:ext uri="{FF2B5EF4-FFF2-40B4-BE49-F238E27FC236}">
                <a16:creationId xmlns:a16="http://schemas.microsoft.com/office/drawing/2014/main" id="{82F979B6-98BD-472F-937C-052DADA39381}"/>
              </a:ext>
            </a:extLst>
          </p:cNvPr>
          <p:cNvGraphicFramePr>
            <a:graphicFrameLocks noGrp="1"/>
          </p:cNvGraphicFramePr>
          <p:nvPr>
            <p:extLst/>
          </p:nvPr>
        </p:nvGraphicFramePr>
        <p:xfrm>
          <a:off x="7368448" y="979233"/>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19693270"/>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4119894343"/>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12129612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738394630"/>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4266589202"/>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201302902"/>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1943850230"/>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951142504"/>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601147455"/>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339319815"/>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1477835513"/>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3950692490"/>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1067882474"/>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4219176964"/>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497578244"/>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40563618"/>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3344017393"/>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3688324219"/>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2847538592"/>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3412764801"/>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1901913603"/>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111765055"/>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608929224"/>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2465255579"/>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4017497365"/>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3613704996"/>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1395204393"/>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4193037206"/>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2479282351"/>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1579739666"/>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2150922786"/>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3987367070"/>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3528705361"/>
                  </a:ext>
                </a:extLst>
              </a:tr>
              <a:tr h="139891">
                <a:tc>
                  <a:txBody>
                    <a:bodyPr/>
                    <a:lstStyle/>
                    <a:p>
                      <a:endParaRPr lang="en-US" sz="200" dirty="0">
                        <a:ln>
                          <a:solidFill>
                            <a:schemeClr val="accent1"/>
                          </a:solidFill>
                        </a:ln>
                      </a:endParaRPr>
                    </a:p>
                  </a:txBody>
                  <a:tcPr marL="93260" marR="93260" marT="46630" marB="46630">
                    <a:solidFill>
                      <a:srgbClr val="C00000"/>
                    </a:solidFill>
                  </a:tcPr>
                </a:tc>
                <a:extLst>
                  <a:ext uri="{0D108BD9-81ED-4DB2-BD59-A6C34878D82A}">
                    <a16:rowId xmlns:a16="http://schemas.microsoft.com/office/drawing/2014/main" val="10636867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09850897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9559906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2526161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64889032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93339790"/>
                  </a:ext>
                </a:extLst>
              </a:tr>
            </a:tbl>
          </a:graphicData>
        </a:graphic>
      </p:graphicFrame>
    </p:spTree>
    <p:extLst>
      <p:ext uri="{BB962C8B-B14F-4D97-AF65-F5344CB8AC3E}">
        <p14:creationId xmlns:p14="http://schemas.microsoft.com/office/powerpoint/2010/main" val="3786270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anim calcmode="lin" valueType="num">
                                      <p:cBhvr>
                                        <p:cTn id="13" dur="500" fill="hold"/>
                                        <p:tgtEl>
                                          <p:spTgt spid="16"/>
                                        </p:tgtEl>
                                        <p:attrNameLst>
                                          <p:attrName>ppt_x</p:attrName>
                                        </p:attrNameLst>
                                      </p:cBhvr>
                                      <p:tavLst>
                                        <p:tav tm="0">
                                          <p:val>
                                            <p:strVal val="#ppt_x"/>
                                          </p:val>
                                        </p:tav>
                                        <p:tav tm="100000">
                                          <p:val>
                                            <p:strVal val="#ppt_x"/>
                                          </p:val>
                                        </p:tav>
                                      </p:tavLst>
                                    </p:anim>
                                    <p:anim calcmode="lin" valueType="num">
                                      <p:cBhvr>
                                        <p:cTn id="14" dur="500" fill="hold"/>
                                        <p:tgtEl>
                                          <p:spTgt spid="16"/>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 presetClass="entr" presetSubtype="0" fill="hold" nodeType="withEffect">
                                  <p:stCondLst>
                                    <p:cond delay="40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nodeType="afterEffect">
                                  <p:stCondLst>
                                    <p:cond delay="200"/>
                                  </p:stCondLst>
                                  <p:childTnLst>
                                    <p:set>
                                      <p:cBhvr>
                                        <p:cTn id="25" dur="1" fill="hold">
                                          <p:stCondLst>
                                            <p:cond delay="0"/>
                                          </p:stCondLst>
                                        </p:cTn>
                                        <p:tgtEl>
                                          <p:spTgt spid="47"/>
                                        </p:tgtEl>
                                        <p:attrNameLst>
                                          <p:attrName>style.visibility</p:attrName>
                                        </p:attrNameLst>
                                      </p:cBhvr>
                                      <p:to>
                                        <p:strVal val="visible"/>
                                      </p:to>
                                    </p:set>
                                  </p:childTnLst>
                                </p:cTn>
                              </p:par>
                            </p:childTnLst>
                          </p:cTn>
                        </p:par>
                        <p:par>
                          <p:cTn id="26" fill="hold">
                            <p:stCondLst>
                              <p:cond delay="700"/>
                            </p:stCondLst>
                            <p:childTnLst>
                              <p:par>
                                <p:cTn id="27" presetID="1" presetClass="entr" presetSubtype="0" fill="hold" nodeType="afterEffect">
                                  <p:stCondLst>
                                    <p:cond delay="200"/>
                                  </p:stCondLst>
                                  <p:childTnLst>
                                    <p:set>
                                      <p:cBhvr>
                                        <p:cTn id="28" dur="1" fill="hold">
                                          <p:stCondLst>
                                            <p:cond delay="0"/>
                                          </p:stCondLst>
                                        </p:cTn>
                                        <p:tgtEl>
                                          <p:spTgt spid="48"/>
                                        </p:tgtEl>
                                        <p:attrNameLst>
                                          <p:attrName>style.visibility</p:attrName>
                                        </p:attrNameLst>
                                      </p:cBhvr>
                                      <p:to>
                                        <p:strVal val="visible"/>
                                      </p:to>
                                    </p:set>
                                  </p:childTnLst>
                                </p:cTn>
                              </p:par>
                            </p:childTnLst>
                          </p:cTn>
                        </p:par>
                        <p:par>
                          <p:cTn id="29" fill="hold">
                            <p:stCondLst>
                              <p:cond delay="9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150"/>
                                  </p:stCondLst>
                                  <p:childTnLst>
                                    <p:set>
                                      <p:cBhvr>
                                        <p:cTn id="39" dur="1" fill="hold">
                                          <p:stCondLst>
                                            <p:cond delay="0"/>
                                          </p:stCondLst>
                                        </p:cTn>
                                        <p:tgtEl>
                                          <p:spTgt spid="27">
                                            <p:txEl>
                                              <p:pRg st="0" end="0"/>
                                            </p:txEl>
                                          </p:spTgt>
                                        </p:tgtEl>
                                        <p:attrNameLst>
                                          <p:attrName>style.visibility</p:attrName>
                                        </p:attrNameLst>
                                      </p:cBhvr>
                                      <p:to>
                                        <p:strVal val="visible"/>
                                      </p:to>
                                    </p:set>
                                  </p:childTnLst>
                                </p:cTn>
                              </p:par>
                              <p:par>
                                <p:cTn id="40" presetID="1" presetClass="entr" presetSubtype="0" fill="hold" nodeType="withEffect">
                                  <p:stCondLst>
                                    <p:cond delay="150"/>
                                  </p:stCondLst>
                                  <p:childTnLst>
                                    <p:set>
                                      <p:cBhvr>
                                        <p:cTn id="41" dur="1" fill="hold">
                                          <p:stCondLst>
                                            <p:cond delay="0"/>
                                          </p:stCondLst>
                                        </p:cTn>
                                        <p:tgtEl>
                                          <p:spTgt spid="5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150"/>
                                  </p:stCondLst>
                                  <p:childTnLst>
                                    <p:set>
                                      <p:cBhvr>
                                        <p:cTn id="48" dur="1" fill="hold">
                                          <p:stCondLst>
                                            <p:cond delay="0"/>
                                          </p:stCondLst>
                                        </p:cTn>
                                        <p:tgtEl>
                                          <p:spTgt spid="46">
                                            <p:txEl>
                                              <p:pRg st="0" end="0"/>
                                            </p:txEl>
                                          </p:spTgt>
                                        </p:tgtEl>
                                        <p:attrNameLst>
                                          <p:attrName>style.visibility</p:attrName>
                                        </p:attrNameLst>
                                      </p:cBhvr>
                                      <p:to>
                                        <p:strVal val="visible"/>
                                      </p:to>
                                    </p:set>
                                  </p:childTnLst>
                                </p:cTn>
                              </p:par>
                              <p:par>
                                <p:cTn id="49" presetID="1" presetClass="entr" presetSubtype="0" fill="hold" nodeType="withEffect">
                                  <p:stCondLst>
                                    <p:cond delay="17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150"/>
                                  </p:stCondLst>
                                  <p:childTnLst>
                                    <p:set>
                                      <p:cBhvr>
                                        <p:cTn id="57" dur="1" fill="hold">
                                          <p:stCondLst>
                                            <p:cond delay="0"/>
                                          </p:stCondLst>
                                        </p:cTn>
                                        <p:tgtEl>
                                          <p:spTgt spid="32">
                                            <p:txEl>
                                              <p:pRg st="0" end="0"/>
                                            </p:txEl>
                                          </p:spTgt>
                                        </p:tgtEl>
                                        <p:attrNameLst>
                                          <p:attrName>style.visibility</p:attrName>
                                        </p:attrNameLst>
                                      </p:cBhvr>
                                      <p:to>
                                        <p:strVal val="visible"/>
                                      </p:to>
                                    </p:set>
                                  </p:childTnLst>
                                </p:cTn>
                              </p:par>
                              <p:par>
                                <p:cTn id="58" presetID="1" presetClass="entr" presetSubtype="0" fill="hold" nodeType="withEffect">
                                  <p:stCondLst>
                                    <p:cond delay="170"/>
                                  </p:stCondLst>
                                  <p:childTnLst>
                                    <p:set>
                                      <p:cBhvr>
                                        <p:cTn id="59" dur="1" fill="hold">
                                          <p:stCondLst>
                                            <p:cond delay="0"/>
                                          </p:stCondLst>
                                        </p:cTn>
                                        <p:tgtEl>
                                          <p:spTgt spid="5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40"/>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150"/>
                                  </p:stCondLst>
                                  <p:childTnLst>
                                    <p:set>
                                      <p:cBhvr>
                                        <p:cTn id="66" dur="1" fill="hold">
                                          <p:stCondLst>
                                            <p:cond delay="0"/>
                                          </p:stCondLst>
                                        </p:cTn>
                                        <p:tgtEl>
                                          <p:spTgt spid="41">
                                            <p:txEl>
                                              <p:pRg st="0" end="0"/>
                                            </p:txEl>
                                          </p:spTgt>
                                        </p:tgtEl>
                                        <p:attrNameLst>
                                          <p:attrName>style.visibility</p:attrName>
                                        </p:attrNameLst>
                                      </p:cBhvr>
                                      <p:to>
                                        <p:strVal val="visible"/>
                                      </p:to>
                                    </p:set>
                                  </p:childTnLst>
                                </p:cTn>
                              </p:par>
                              <p:par>
                                <p:cTn id="67" presetID="1" presetClass="entr" presetSubtype="0" fill="hold" nodeType="withEffect">
                                  <p:stCondLst>
                                    <p:cond delay="170"/>
                                  </p:stCondLst>
                                  <p:childTnLst>
                                    <p:set>
                                      <p:cBhvr>
                                        <p:cTn id="6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6" grpId="0"/>
      <p:bldP spid="2" grpId="0" animBg="1"/>
      <p:bldP spid="27" grpId="0" build="allAtOnce"/>
      <p:bldP spid="31" grpId="0" animBg="1"/>
      <p:bldP spid="32" grpId="0" build="allAtOnce"/>
      <p:bldP spid="40" grpId="0" animBg="1"/>
      <p:bldP spid="41" grpId="0" build="allAtOnce"/>
      <p:bldP spid="45" grpId="0" animBg="1"/>
      <p:bldP spid="46" grpId="0" build="allAtOnce"/>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811D73C9-E9A0-469F-8A55-F1C928176F6E}"/>
              </a:ext>
            </a:extLst>
          </p:cNvPr>
          <p:cNvSpPr txBox="1">
            <a:spLocks/>
          </p:cNvSpPr>
          <p:nvPr/>
        </p:nvSpPr>
        <p:spPr>
          <a:xfrm>
            <a:off x="320917" y="2093703"/>
            <a:ext cx="6029929" cy="3098556"/>
          </a:xfrm>
          <a:prstGeom prst="rect">
            <a:avLst/>
          </a:prstGeom>
        </p:spPr>
        <p:txBody>
          <a:bodyPr vert="horz" wrap="square" lIns="0" tIns="0" rIns="0" bIns="0" rtlCol="0" anchor="t">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72161" marR="0" indent="0" algn="l" defTabSz="914192" rtl="0" eaLnBrk="1" fontAlgn="auto" latinLnBrk="0" hangingPunct="1">
              <a:lnSpc>
                <a:spcPct val="110000"/>
              </a:lnSpc>
              <a:spcBef>
                <a:spcPts val="0"/>
              </a:spcBef>
              <a:spcAft>
                <a:spcPts val="1273"/>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1836" dirty="0">
                <a:solidFill>
                  <a:srgbClr val="0078D7"/>
                </a:solidFill>
              </a:rPr>
              <a:t>Overview</a:t>
            </a:r>
          </a:p>
          <a:p>
            <a:pPr lvl="0"/>
            <a:r>
              <a:rPr lang="en-US" sz="1632" dirty="0">
                <a:latin typeface="+mn-lt"/>
                <a:cs typeface="Segoe UI Semibold"/>
              </a:rPr>
              <a:t>The limit on how many queries can run at the same time is </a:t>
            </a:r>
            <a:br>
              <a:rPr lang="en-US" sz="1632" dirty="0">
                <a:latin typeface="+mn-lt"/>
                <a:cs typeface="Segoe UI Semibold"/>
              </a:rPr>
            </a:br>
            <a:r>
              <a:rPr lang="en-US" sz="1632" dirty="0">
                <a:latin typeface="+mn-lt"/>
                <a:cs typeface="Segoe UI Semibold"/>
              </a:rPr>
              <a:t>governed by two properties: </a:t>
            </a:r>
          </a:p>
          <a:p>
            <a:pPr marL="291436" indent="-291436">
              <a:buFont typeface="Arial" panose="020B0604020202020204" pitchFamily="34" charset="0"/>
              <a:buChar char="•"/>
            </a:pPr>
            <a:r>
              <a:rPr lang="en-US" sz="1632" dirty="0">
                <a:latin typeface="+mn-lt"/>
                <a:cs typeface="Segoe UI Semibold"/>
              </a:rPr>
              <a:t>The max. concurrent query count for the DW SLO</a:t>
            </a:r>
          </a:p>
          <a:p>
            <a:pPr marL="291436" indent="-291436">
              <a:buFont typeface="Arial" panose="020B0604020202020204" pitchFamily="34" charset="0"/>
              <a:buChar char="•"/>
            </a:pPr>
            <a:r>
              <a:rPr lang="en-US" sz="1632" dirty="0">
                <a:latin typeface="+mn-lt"/>
                <a:cs typeface="Segoe UI Semibold"/>
              </a:rPr>
              <a:t>The total available memory (concurrency slots) for the DW SLO</a:t>
            </a:r>
          </a:p>
          <a:p>
            <a:pPr marL="291436" indent="-291436">
              <a:buFont typeface="Arial" panose="020B0604020202020204" pitchFamily="34" charset="0"/>
              <a:buChar char="•"/>
            </a:pPr>
            <a:endParaRPr lang="en-US" sz="1632" dirty="0">
              <a:latin typeface="+mn-lt"/>
              <a:cs typeface="Segoe UI Semibold"/>
            </a:endParaRPr>
          </a:p>
          <a:p>
            <a:pPr lvl="0"/>
            <a:r>
              <a:rPr lang="en-US" sz="1632" dirty="0">
                <a:latin typeface="+mn-lt"/>
                <a:cs typeface="Segoe UI Semibold"/>
              </a:rPr>
              <a:t>Increase the concurrent query limit by:</a:t>
            </a:r>
          </a:p>
          <a:p>
            <a:pPr marL="291436" indent="-291436">
              <a:buFont typeface="Arial" panose="020B0604020202020204" pitchFamily="34" charset="0"/>
              <a:buChar char="•"/>
            </a:pPr>
            <a:r>
              <a:rPr lang="en-US" sz="1632" dirty="0">
                <a:latin typeface="+mn-lt"/>
                <a:cs typeface="Segoe UI Semibold"/>
              </a:rPr>
              <a:t>Scaling up to a higher DW SLO (up to 128 concurrent queries)</a:t>
            </a:r>
          </a:p>
          <a:p>
            <a:pPr marL="291436" indent="-291436">
              <a:buFont typeface="Arial" panose="020B0604020202020204" pitchFamily="34" charset="0"/>
              <a:buChar char="•"/>
            </a:pPr>
            <a:r>
              <a:rPr lang="en-US" sz="1632" dirty="0">
                <a:latin typeface="+mn-lt"/>
                <a:cs typeface="Segoe UI Semibold"/>
              </a:rPr>
              <a:t>Using lower resource classes that use less memory per query</a:t>
            </a:r>
          </a:p>
        </p:txBody>
      </p:sp>
      <p:sp>
        <p:nvSpPr>
          <p:cNvPr id="6" name="Title 5">
            <a:extLst>
              <a:ext uri="{FF2B5EF4-FFF2-40B4-BE49-F238E27FC236}">
                <a16:creationId xmlns:a16="http://schemas.microsoft.com/office/drawing/2014/main" id="{A7458AAD-2F7C-428B-B3AF-A03EA289C304}"/>
              </a:ext>
            </a:extLst>
          </p:cNvPr>
          <p:cNvSpPr>
            <a:spLocks noGrp="1"/>
          </p:cNvSpPr>
          <p:nvPr>
            <p:ph type="title"/>
          </p:nvPr>
        </p:nvSpPr>
        <p:spPr>
          <a:xfrm>
            <a:off x="435795" y="227016"/>
            <a:ext cx="4604914" cy="658487"/>
          </a:xfrm>
        </p:spPr>
        <p:txBody>
          <a:bodyPr/>
          <a:lstStyle/>
          <a:p>
            <a:r>
              <a:rPr lang="en-US" dirty="0"/>
              <a:t>Concurrent query limits</a:t>
            </a:r>
          </a:p>
        </p:txBody>
      </p:sp>
      <p:graphicFrame>
        <p:nvGraphicFramePr>
          <p:cNvPr id="10" name="Table 9">
            <a:extLst>
              <a:ext uri="{FF2B5EF4-FFF2-40B4-BE49-F238E27FC236}">
                <a16:creationId xmlns:a16="http://schemas.microsoft.com/office/drawing/2014/main" id="{BD678FFB-71F1-4932-A4D5-F922D39715EA}"/>
              </a:ext>
            </a:extLst>
          </p:cNvPr>
          <p:cNvGraphicFramePr>
            <a:graphicFrameLocks noGrp="1"/>
          </p:cNvGraphicFramePr>
          <p:nvPr>
            <p:extLst/>
          </p:nvPr>
        </p:nvGraphicFramePr>
        <p:xfrm>
          <a:off x="8747778" y="1062862"/>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sp>
        <p:nvSpPr>
          <p:cNvPr id="4" name="Rectangle 3">
            <a:extLst>
              <a:ext uri="{FF2B5EF4-FFF2-40B4-BE49-F238E27FC236}">
                <a16:creationId xmlns:a16="http://schemas.microsoft.com/office/drawing/2014/main" id="{487C6A9E-EDC4-40AC-9066-2E4D39F033CC}"/>
              </a:ext>
            </a:extLst>
          </p:cNvPr>
          <p:cNvSpPr/>
          <p:nvPr/>
        </p:nvSpPr>
        <p:spPr>
          <a:xfrm>
            <a:off x="7198693" y="686411"/>
            <a:ext cx="1042097" cy="286306"/>
          </a:xfrm>
          <a:prstGeom prst="rect">
            <a:avLst/>
          </a:prstGeom>
        </p:spPr>
        <p:txBody>
          <a:bodyPr wrap="square">
            <a:spAutoFit/>
          </a:bodyPr>
          <a:lstStyle/>
          <a:p>
            <a:pPr lvl="0"/>
            <a:r>
              <a:rPr lang="en-US" sz="1224" dirty="0">
                <a:ea typeface="Segoe UI Symbol" panose="020B0502040204020203" pitchFamily="34" charset="0"/>
                <a:cs typeface="Segoe UI Semilight" panose="020B0402040204020203" pitchFamily="34" charset="0"/>
              </a:rPr>
              <a:t>Queries</a:t>
            </a:r>
            <a:endParaRPr lang="en-US" sz="1428" dirty="0">
              <a:ea typeface="Segoe UI Symbol" panose="020B0502040204020203" pitchFamily="34" charset="0"/>
              <a:cs typeface="Segoe UI Semilight" panose="020B0402040204020203" pitchFamily="34" charset="0"/>
            </a:endParaRPr>
          </a:p>
        </p:txBody>
      </p:sp>
      <p:sp>
        <p:nvSpPr>
          <p:cNvPr id="5" name="Rectangle 4">
            <a:extLst>
              <a:ext uri="{FF2B5EF4-FFF2-40B4-BE49-F238E27FC236}">
                <a16:creationId xmlns:a16="http://schemas.microsoft.com/office/drawing/2014/main" id="{E6A4FE8B-72D8-4923-A5DE-86008961BC66}"/>
              </a:ext>
            </a:extLst>
          </p:cNvPr>
          <p:cNvSpPr/>
          <p:nvPr/>
        </p:nvSpPr>
        <p:spPr bwMode="auto">
          <a:xfrm>
            <a:off x="7094572" y="603612"/>
            <a:ext cx="5020986" cy="619756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F1997BD-0310-475E-B148-B0D9B256F753}"/>
              </a:ext>
            </a:extLst>
          </p:cNvPr>
          <p:cNvSpPr/>
          <p:nvPr/>
        </p:nvSpPr>
        <p:spPr>
          <a:xfrm>
            <a:off x="7054593" y="193349"/>
            <a:ext cx="5020986" cy="350330"/>
          </a:xfrm>
          <a:prstGeom prst="rect">
            <a:avLst/>
          </a:prstGeom>
        </p:spPr>
        <p:txBody>
          <a:bodyPr wrap="square">
            <a:spAutoFit/>
          </a:bodyPr>
          <a:lstStyle/>
          <a:p>
            <a:pPr lvl="0"/>
            <a:r>
              <a:rPr lang="en-US" sz="1632" dirty="0">
                <a:cs typeface="Segoe UI Semibold"/>
              </a:rPr>
              <a:t>@DW1000c: </a:t>
            </a:r>
            <a:r>
              <a:rPr lang="en-US" sz="1632" dirty="0">
                <a:latin typeface="+mj-lt"/>
                <a:cs typeface="Segoe UI Semibold"/>
              </a:rPr>
              <a:t>32 max concurrent queries, 40 slots</a:t>
            </a:r>
          </a:p>
        </p:txBody>
      </p:sp>
      <p:sp>
        <p:nvSpPr>
          <p:cNvPr id="16" name="Rectangle 15">
            <a:extLst>
              <a:ext uri="{FF2B5EF4-FFF2-40B4-BE49-F238E27FC236}">
                <a16:creationId xmlns:a16="http://schemas.microsoft.com/office/drawing/2014/main" id="{DBF3ECF6-FA69-420C-AC4A-1AE025036C1C}"/>
              </a:ext>
            </a:extLst>
          </p:cNvPr>
          <p:cNvSpPr/>
          <p:nvPr/>
        </p:nvSpPr>
        <p:spPr>
          <a:xfrm>
            <a:off x="8518899" y="691980"/>
            <a:ext cx="1486373" cy="286306"/>
          </a:xfrm>
          <a:prstGeom prst="rect">
            <a:avLst/>
          </a:prstGeom>
        </p:spPr>
        <p:txBody>
          <a:bodyPr wrap="square">
            <a:spAutoFit/>
          </a:bodyPr>
          <a:lstStyle/>
          <a:p>
            <a:pPr lvl="0"/>
            <a:r>
              <a:rPr lang="en-US" sz="1224" dirty="0">
                <a:ea typeface="Segoe UI Symbol" panose="020B0502040204020203" pitchFamily="34" charset="0"/>
                <a:cs typeface="Segoe UI Semibold"/>
              </a:rPr>
              <a:t>  Concurrency slots</a:t>
            </a:r>
          </a:p>
        </p:txBody>
      </p:sp>
      <p:graphicFrame>
        <p:nvGraphicFramePr>
          <p:cNvPr id="25" name="Table 24">
            <a:extLst>
              <a:ext uri="{FF2B5EF4-FFF2-40B4-BE49-F238E27FC236}">
                <a16:creationId xmlns:a16="http://schemas.microsoft.com/office/drawing/2014/main" id="{CD42EE09-73B9-464B-9902-EE71A3F2E692}"/>
              </a:ext>
            </a:extLst>
          </p:cNvPr>
          <p:cNvGraphicFramePr>
            <a:graphicFrameLocks noGrp="1"/>
          </p:cNvGraphicFramePr>
          <p:nvPr>
            <p:extLst/>
          </p:nvPr>
        </p:nvGraphicFramePr>
        <p:xfrm>
          <a:off x="7260658" y="1051723"/>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sp>
        <p:nvSpPr>
          <p:cNvPr id="2" name="Rectangle 1">
            <a:extLst>
              <a:ext uri="{FF2B5EF4-FFF2-40B4-BE49-F238E27FC236}">
                <a16:creationId xmlns:a16="http://schemas.microsoft.com/office/drawing/2014/main" id="{67E916E4-89A1-4A6F-AA4D-8E7973B4246C}"/>
              </a:ext>
            </a:extLst>
          </p:cNvPr>
          <p:cNvSpPr/>
          <p:nvPr/>
        </p:nvSpPr>
        <p:spPr bwMode="auto">
          <a:xfrm>
            <a:off x="10011403" y="1134146"/>
            <a:ext cx="760808" cy="17898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AD4577A7-5FF9-40A6-8A15-C871F9D122DE}"/>
              </a:ext>
            </a:extLst>
          </p:cNvPr>
          <p:cNvSpPr/>
          <p:nvPr/>
        </p:nvSpPr>
        <p:spPr>
          <a:xfrm>
            <a:off x="10845177" y="1062863"/>
            <a:ext cx="1270381" cy="478442"/>
          </a:xfrm>
          <a:prstGeom prst="rect">
            <a:avLst/>
          </a:prstGeom>
        </p:spPr>
        <p:txBody>
          <a:bodyPr wrap="square">
            <a:spAutoFit/>
          </a:bodyPr>
          <a:lstStyle/>
          <a:p>
            <a:pPr lvl="0"/>
            <a:r>
              <a:rPr lang="en-US" sz="1224" dirty="0" err="1">
                <a:latin typeface="+mj-lt"/>
                <a:ea typeface="Segoe UI Symbol" panose="020B0502040204020203" pitchFamily="34" charset="0"/>
                <a:cs typeface="Segoe UI Semibold"/>
              </a:rPr>
              <a:t>smallrc</a:t>
            </a:r>
            <a:br>
              <a:rPr lang="en-US" sz="1224" dirty="0">
                <a:latin typeface="+mj-lt"/>
                <a:ea typeface="Segoe UI Symbol" panose="020B0502040204020203" pitchFamily="34" charset="0"/>
                <a:cs typeface="Segoe UI Semibold"/>
              </a:rPr>
            </a:br>
            <a:r>
              <a:rPr lang="en-US" sz="1224" dirty="0">
                <a:latin typeface="+mj-lt"/>
                <a:ea typeface="Segoe UI Symbol" panose="020B0502040204020203" pitchFamily="34" charset="0"/>
                <a:cs typeface="Segoe UI Semibold"/>
              </a:rPr>
              <a:t>(1 slot each)</a:t>
            </a:r>
          </a:p>
        </p:txBody>
      </p:sp>
      <p:sp>
        <p:nvSpPr>
          <p:cNvPr id="31" name="Rectangle 30">
            <a:extLst>
              <a:ext uri="{FF2B5EF4-FFF2-40B4-BE49-F238E27FC236}">
                <a16:creationId xmlns:a16="http://schemas.microsoft.com/office/drawing/2014/main" id="{8DCF629D-EB71-48FD-9832-5897708BB6D2}"/>
              </a:ext>
            </a:extLst>
          </p:cNvPr>
          <p:cNvSpPr/>
          <p:nvPr/>
        </p:nvSpPr>
        <p:spPr bwMode="auto">
          <a:xfrm>
            <a:off x="10011403" y="2131395"/>
            <a:ext cx="760808" cy="178989"/>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6371DAB9-8429-478D-A282-EC1DE93F5C04}"/>
              </a:ext>
            </a:extLst>
          </p:cNvPr>
          <p:cNvSpPr/>
          <p:nvPr/>
        </p:nvSpPr>
        <p:spPr>
          <a:xfrm>
            <a:off x="10845177" y="2022920"/>
            <a:ext cx="1301364" cy="478442"/>
          </a:xfrm>
          <a:prstGeom prst="rect">
            <a:avLst/>
          </a:prstGeom>
        </p:spPr>
        <p:txBody>
          <a:bodyPr wrap="square">
            <a:spAutoFit/>
          </a:bodyPr>
          <a:lstStyle/>
          <a:p>
            <a:pPr lvl="0"/>
            <a:r>
              <a:rPr lang="en-US" sz="1224" dirty="0" err="1">
                <a:latin typeface="+mj-lt"/>
                <a:ea typeface="Segoe UI Symbol" panose="020B0502040204020203" pitchFamily="34" charset="0"/>
                <a:cs typeface="Segoe UI Semibold"/>
              </a:rPr>
              <a:t>mediumrc</a:t>
            </a:r>
            <a:br>
              <a:rPr lang="en-US" sz="1224" dirty="0">
                <a:latin typeface="+mj-lt"/>
                <a:ea typeface="Segoe UI Symbol" panose="020B0502040204020203" pitchFamily="34" charset="0"/>
                <a:cs typeface="Segoe UI Semibold"/>
              </a:rPr>
            </a:br>
            <a:r>
              <a:rPr lang="en-US" sz="1224" dirty="0">
                <a:latin typeface="+mj-lt"/>
                <a:ea typeface="Segoe UI Symbol" panose="020B0502040204020203" pitchFamily="34" charset="0"/>
                <a:cs typeface="Segoe UI Semibold"/>
              </a:rPr>
              <a:t>(4 slots each)</a:t>
            </a:r>
          </a:p>
        </p:txBody>
      </p:sp>
      <p:sp>
        <p:nvSpPr>
          <p:cNvPr id="40" name="Rectangle 39">
            <a:extLst>
              <a:ext uri="{FF2B5EF4-FFF2-40B4-BE49-F238E27FC236}">
                <a16:creationId xmlns:a16="http://schemas.microsoft.com/office/drawing/2014/main" id="{B848C1A3-64BA-4847-B84D-8A34BE3F4DD5}"/>
              </a:ext>
            </a:extLst>
          </p:cNvPr>
          <p:cNvSpPr/>
          <p:nvPr/>
        </p:nvSpPr>
        <p:spPr bwMode="auto">
          <a:xfrm>
            <a:off x="10011403" y="2628492"/>
            <a:ext cx="760808" cy="178989"/>
          </a:xfrm>
          <a:prstGeom prst="rect">
            <a:avLst/>
          </a:prstGeom>
          <a:solidFill>
            <a:srgbClr val="D354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05FD7FD0-0771-4B08-BAEC-FEF54F5E72DB}"/>
              </a:ext>
            </a:extLst>
          </p:cNvPr>
          <p:cNvSpPr/>
          <p:nvPr/>
        </p:nvSpPr>
        <p:spPr>
          <a:xfrm>
            <a:off x="10845177" y="2517991"/>
            <a:ext cx="1301364" cy="478442"/>
          </a:xfrm>
          <a:prstGeom prst="rect">
            <a:avLst/>
          </a:prstGeom>
        </p:spPr>
        <p:txBody>
          <a:bodyPr wrap="square">
            <a:spAutoFit/>
          </a:bodyPr>
          <a:lstStyle/>
          <a:p>
            <a:pPr lvl="0"/>
            <a:r>
              <a:rPr lang="en-US" sz="1224" dirty="0">
                <a:latin typeface="+mj-lt"/>
                <a:ea typeface="Segoe UI Symbol" panose="020B0502040204020203" pitchFamily="34" charset="0"/>
                <a:cs typeface="Segoe UI Semibold"/>
              </a:rPr>
              <a:t>staticrc50</a:t>
            </a:r>
            <a:br>
              <a:rPr lang="en-US" sz="1224" dirty="0">
                <a:latin typeface="+mj-lt"/>
                <a:ea typeface="Segoe UI Symbol" panose="020B0502040204020203" pitchFamily="34" charset="0"/>
                <a:cs typeface="Segoe UI Semibold"/>
              </a:rPr>
            </a:br>
            <a:r>
              <a:rPr lang="en-US" sz="1224" dirty="0">
                <a:latin typeface="+mj-lt"/>
                <a:ea typeface="Segoe UI Symbol" panose="020B0502040204020203" pitchFamily="34" charset="0"/>
                <a:cs typeface="Segoe UI Semibold"/>
              </a:rPr>
              <a:t>(16 slots each)</a:t>
            </a:r>
          </a:p>
        </p:txBody>
      </p:sp>
      <p:sp>
        <p:nvSpPr>
          <p:cNvPr id="45" name="Rectangle 44">
            <a:extLst>
              <a:ext uri="{FF2B5EF4-FFF2-40B4-BE49-F238E27FC236}">
                <a16:creationId xmlns:a16="http://schemas.microsoft.com/office/drawing/2014/main" id="{9E6B5928-E884-4332-9009-C7FE0A2ABBAE}"/>
              </a:ext>
            </a:extLst>
          </p:cNvPr>
          <p:cNvSpPr/>
          <p:nvPr/>
        </p:nvSpPr>
        <p:spPr bwMode="auto">
          <a:xfrm>
            <a:off x="10011709" y="1600861"/>
            <a:ext cx="760808" cy="17898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84E403F1-26B9-44D8-B858-B9F73BAE176C}"/>
              </a:ext>
            </a:extLst>
          </p:cNvPr>
          <p:cNvSpPr/>
          <p:nvPr/>
        </p:nvSpPr>
        <p:spPr>
          <a:xfrm>
            <a:off x="10845177" y="1531648"/>
            <a:ext cx="1301364" cy="478442"/>
          </a:xfrm>
          <a:prstGeom prst="rect">
            <a:avLst/>
          </a:prstGeom>
        </p:spPr>
        <p:txBody>
          <a:bodyPr wrap="square">
            <a:spAutoFit/>
          </a:bodyPr>
          <a:lstStyle/>
          <a:p>
            <a:pPr lvl="0"/>
            <a:r>
              <a:rPr lang="en-US" sz="1224" dirty="0">
                <a:latin typeface="+mj-lt"/>
                <a:ea typeface="Segoe UI Symbol" panose="020B0502040204020203" pitchFamily="34" charset="0"/>
                <a:cs typeface="Segoe UI Semibold"/>
              </a:rPr>
              <a:t>staticrc20</a:t>
            </a:r>
            <a:br>
              <a:rPr lang="en-US" sz="1224" dirty="0">
                <a:latin typeface="+mj-lt"/>
                <a:ea typeface="Segoe UI Symbol" panose="020B0502040204020203" pitchFamily="34" charset="0"/>
                <a:cs typeface="Segoe UI Semibold"/>
              </a:rPr>
            </a:br>
            <a:r>
              <a:rPr lang="en-US" sz="1224" dirty="0">
                <a:latin typeface="+mj-lt"/>
                <a:ea typeface="Segoe UI Symbol" panose="020B0502040204020203" pitchFamily="34" charset="0"/>
                <a:cs typeface="Segoe UI Semibold"/>
              </a:rPr>
              <a:t>(2 slots each)</a:t>
            </a:r>
          </a:p>
        </p:txBody>
      </p:sp>
      <p:graphicFrame>
        <p:nvGraphicFramePr>
          <p:cNvPr id="34" name="Table 33">
            <a:extLst>
              <a:ext uri="{FF2B5EF4-FFF2-40B4-BE49-F238E27FC236}">
                <a16:creationId xmlns:a16="http://schemas.microsoft.com/office/drawing/2014/main" id="{57A9AB55-2B29-48B8-B224-32DB3F32D0C4}"/>
              </a:ext>
            </a:extLst>
          </p:cNvPr>
          <p:cNvGraphicFramePr>
            <a:graphicFrameLocks noGrp="1"/>
          </p:cNvGraphicFramePr>
          <p:nvPr>
            <p:extLst/>
          </p:nvPr>
        </p:nvGraphicFramePr>
        <p:xfrm>
          <a:off x="7256535" y="1053841"/>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42" name="Table 41">
            <a:extLst>
              <a:ext uri="{FF2B5EF4-FFF2-40B4-BE49-F238E27FC236}">
                <a16:creationId xmlns:a16="http://schemas.microsoft.com/office/drawing/2014/main" id="{7558E421-09DA-406D-AC67-98E8DE5E7994}"/>
              </a:ext>
            </a:extLst>
          </p:cNvPr>
          <p:cNvGraphicFramePr>
            <a:graphicFrameLocks noGrp="1"/>
          </p:cNvGraphicFramePr>
          <p:nvPr>
            <p:extLst/>
          </p:nvPr>
        </p:nvGraphicFramePr>
        <p:xfrm>
          <a:off x="8748700" y="1063167"/>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48" name="Table 47">
            <a:extLst>
              <a:ext uri="{FF2B5EF4-FFF2-40B4-BE49-F238E27FC236}">
                <a16:creationId xmlns:a16="http://schemas.microsoft.com/office/drawing/2014/main" id="{9B222834-DD81-4BFD-A195-C6FBC02D0A03}"/>
              </a:ext>
            </a:extLst>
          </p:cNvPr>
          <p:cNvGraphicFramePr>
            <a:graphicFrameLocks noGrp="1"/>
          </p:cNvGraphicFramePr>
          <p:nvPr>
            <p:extLst/>
          </p:nvPr>
        </p:nvGraphicFramePr>
        <p:xfrm>
          <a:off x="7256535" y="1053841"/>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52" name="Table 51">
            <a:extLst>
              <a:ext uri="{FF2B5EF4-FFF2-40B4-BE49-F238E27FC236}">
                <a16:creationId xmlns:a16="http://schemas.microsoft.com/office/drawing/2014/main" id="{235B5A35-C2B7-4CA6-B128-113FBEE19BF2}"/>
              </a:ext>
            </a:extLst>
          </p:cNvPr>
          <p:cNvGraphicFramePr>
            <a:graphicFrameLocks noGrp="1"/>
          </p:cNvGraphicFramePr>
          <p:nvPr>
            <p:extLst/>
          </p:nvPr>
        </p:nvGraphicFramePr>
        <p:xfrm>
          <a:off x="8748700" y="1063167"/>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55" name="Table 54">
            <a:extLst>
              <a:ext uri="{FF2B5EF4-FFF2-40B4-BE49-F238E27FC236}">
                <a16:creationId xmlns:a16="http://schemas.microsoft.com/office/drawing/2014/main" id="{FBDFC55F-53E9-4C19-914F-EE0C7F8AC3DA}"/>
              </a:ext>
            </a:extLst>
          </p:cNvPr>
          <p:cNvGraphicFramePr>
            <a:graphicFrameLocks noGrp="1"/>
          </p:cNvGraphicFramePr>
          <p:nvPr>
            <p:extLst/>
          </p:nvPr>
        </p:nvGraphicFramePr>
        <p:xfrm>
          <a:off x="7256535" y="1053841"/>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56" name="Table 55">
            <a:extLst>
              <a:ext uri="{FF2B5EF4-FFF2-40B4-BE49-F238E27FC236}">
                <a16:creationId xmlns:a16="http://schemas.microsoft.com/office/drawing/2014/main" id="{EE91E353-0587-4196-9A46-BBB681024590}"/>
              </a:ext>
            </a:extLst>
          </p:cNvPr>
          <p:cNvGraphicFramePr>
            <a:graphicFrameLocks noGrp="1"/>
          </p:cNvGraphicFramePr>
          <p:nvPr>
            <p:extLst/>
          </p:nvPr>
        </p:nvGraphicFramePr>
        <p:xfrm>
          <a:off x="8748700" y="1063167"/>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59" name="Table 58">
            <a:extLst>
              <a:ext uri="{FF2B5EF4-FFF2-40B4-BE49-F238E27FC236}">
                <a16:creationId xmlns:a16="http://schemas.microsoft.com/office/drawing/2014/main" id="{873D2292-4F8D-4DC9-8792-932A270B68AB}"/>
              </a:ext>
            </a:extLst>
          </p:cNvPr>
          <p:cNvGraphicFramePr>
            <a:graphicFrameLocks noGrp="1"/>
          </p:cNvGraphicFramePr>
          <p:nvPr>
            <p:extLst/>
          </p:nvPr>
        </p:nvGraphicFramePr>
        <p:xfrm>
          <a:off x="7256535" y="1053841"/>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60" name="Table 59">
            <a:extLst>
              <a:ext uri="{FF2B5EF4-FFF2-40B4-BE49-F238E27FC236}">
                <a16:creationId xmlns:a16="http://schemas.microsoft.com/office/drawing/2014/main" id="{A419364B-F2E0-408A-8F04-51B4A50EEEBA}"/>
              </a:ext>
            </a:extLst>
          </p:cNvPr>
          <p:cNvGraphicFramePr>
            <a:graphicFrameLocks noGrp="1"/>
          </p:cNvGraphicFramePr>
          <p:nvPr>
            <p:extLst/>
          </p:nvPr>
        </p:nvGraphicFramePr>
        <p:xfrm>
          <a:off x="8748700" y="1063167"/>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62" name="Table 61">
            <a:extLst>
              <a:ext uri="{FF2B5EF4-FFF2-40B4-BE49-F238E27FC236}">
                <a16:creationId xmlns:a16="http://schemas.microsoft.com/office/drawing/2014/main" id="{6974BB8D-D674-4CD5-86B9-E916B56B054F}"/>
              </a:ext>
            </a:extLst>
          </p:cNvPr>
          <p:cNvGraphicFramePr>
            <a:graphicFrameLocks noGrp="1"/>
          </p:cNvGraphicFramePr>
          <p:nvPr>
            <p:extLst/>
          </p:nvPr>
        </p:nvGraphicFramePr>
        <p:xfrm>
          <a:off x="7256535" y="1053841"/>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63" name="Table 62">
            <a:extLst>
              <a:ext uri="{FF2B5EF4-FFF2-40B4-BE49-F238E27FC236}">
                <a16:creationId xmlns:a16="http://schemas.microsoft.com/office/drawing/2014/main" id="{8558C1DA-8A62-4F1C-B544-A0D9415837F5}"/>
              </a:ext>
            </a:extLst>
          </p:cNvPr>
          <p:cNvGraphicFramePr>
            <a:graphicFrameLocks noGrp="1"/>
          </p:cNvGraphicFramePr>
          <p:nvPr>
            <p:extLst/>
          </p:nvPr>
        </p:nvGraphicFramePr>
        <p:xfrm>
          <a:off x="8748700" y="1063167"/>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65" name="Table 64">
            <a:extLst>
              <a:ext uri="{FF2B5EF4-FFF2-40B4-BE49-F238E27FC236}">
                <a16:creationId xmlns:a16="http://schemas.microsoft.com/office/drawing/2014/main" id="{70554B61-DC74-4B43-9245-93DE95960786}"/>
              </a:ext>
            </a:extLst>
          </p:cNvPr>
          <p:cNvGraphicFramePr>
            <a:graphicFrameLocks noGrp="1"/>
          </p:cNvGraphicFramePr>
          <p:nvPr>
            <p:extLst/>
          </p:nvPr>
        </p:nvGraphicFramePr>
        <p:xfrm>
          <a:off x="7256535" y="1053841"/>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66" name="Table 65">
            <a:extLst>
              <a:ext uri="{FF2B5EF4-FFF2-40B4-BE49-F238E27FC236}">
                <a16:creationId xmlns:a16="http://schemas.microsoft.com/office/drawing/2014/main" id="{2B857135-A200-45FA-8655-E1D65733D9EA}"/>
              </a:ext>
            </a:extLst>
          </p:cNvPr>
          <p:cNvGraphicFramePr>
            <a:graphicFrameLocks noGrp="1"/>
          </p:cNvGraphicFramePr>
          <p:nvPr>
            <p:extLst/>
          </p:nvPr>
        </p:nvGraphicFramePr>
        <p:xfrm>
          <a:off x="8748700" y="1063167"/>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67" name="Table 66">
            <a:extLst>
              <a:ext uri="{FF2B5EF4-FFF2-40B4-BE49-F238E27FC236}">
                <a16:creationId xmlns:a16="http://schemas.microsoft.com/office/drawing/2014/main" id="{5A2595EE-7B0A-4E5A-A665-174447348E79}"/>
              </a:ext>
            </a:extLst>
          </p:cNvPr>
          <p:cNvGraphicFramePr>
            <a:graphicFrameLocks noGrp="1"/>
          </p:cNvGraphicFramePr>
          <p:nvPr>
            <p:extLst/>
          </p:nvPr>
        </p:nvGraphicFramePr>
        <p:xfrm>
          <a:off x="7256535" y="1053841"/>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68" name="Table 67">
            <a:extLst>
              <a:ext uri="{FF2B5EF4-FFF2-40B4-BE49-F238E27FC236}">
                <a16:creationId xmlns:a16="http://schemas.microsoft.com/office/drawing/2014/main" id="{A2CE2120-979A-4FDC-8181-305888C9EF24}"/>
              </a:ext>
            </a:extLst>
          </p:cNvPr>
          <p:cNvGraphicFramePr>
            <a:graphicFrameLocks noGrp="1"/>
          </p:cNvGraphicFramePr>
          <p:nvPr>
            <p:extLst/>
          </p:nvPr>
        </p:nvGraphicFramePr>
        <p:xfrm>
          <a:off x="8748700" y="1063167"/>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69" name="Table 68">
            <a:extLst>
              <a:ext uri="{FF2B5EF4-FFF2-40B4-BE49-F238E27FC236}">
                <a16:creationId xmlns:a16="http://schemas.microsoft.com/office/drawing/2014/main" id="{547C49DD-A564-4EFF-A36A-7A10F1D6C412}"/>
              </a:ext>
            </a:extLst>
          </p:cNvPr>
          <p:cNvGraphicFramePr>
            <a:graphicFrameLocks noGrp="1"/>
          </p:cNvGraphicFramePr>
          <p:nvPr>
            <p:extLst/>
          </p:nvPr>
        </p:nvGraphicFramePr>
        <p:xfrm>
          <a:off x="7256535" y="1053841"/>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70" name="Table 69">
            <a:extLst>
              <a:ext uri="{FF2B5EF4-FFF2-40B4-BE49-F238E27FC236}">
                <a16:creationId xmlns:a16="http://schemas.microsoft.com/office/drawing/2014/main" id="{0D60D735-4E01-4D46-AC72-50B6C2E14AD2}"/>
              </a:ext>
            </a:extLst>
          </p:cNvPr>
          <p:cNvGraphicFramePr>
            <a:graphicFrameLocks noGrp="1"/>
          </p:cNvGraphicFramePr>
          <p:nvPr>
            <p:extLst/>
          </p:nvPr>
        </p:nvGraphicFramePr>
        <p:xfrm>
          <a:off x="8748700" y="1063167"/>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72" name="Table 71">
            <a:extLst>
              <a:ext uri="{FF2B5EF4-FFF2-40B4-BE49-F238E27FC236}">
                <a16:creationId xmlns:a16="http://schemas.microsoft.com/office/drawing/2014/main" id="{38A3E159-CC4F-4DBC-A639-C9DEE5018E57}"/>
              </a:ext>
            </a:extLst>
          </p:cNvPr>
          <p:cNvGraphicFramePr>
            <a:graphicFrameLocks noGrp="1"/>
          </p:cNvGraphicFramePr>
          <p:nvPr>
            <p:extLst/>
          </p:nvPr>
        </p:nvGraphicFramePr>
        <p:xfrm>
          <a:off x="7256535" y="1053841"/>
          <a:ext cx="918168" cy="4476512"/>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chemeClr val="bg1">
                        <a:lumMod val="85000"/>
                      </a:schemeClr>
                    </a:solidFill>
                  </a:tcPr>
                </a:tc>
                <a:extLst>
                  <a:ext uri="{0D108BD9-81ED-4DB2-BD59-A6C34878D82A}">
                    <a16:rowId xmlns:a16="http://schemas.microsoft.com/office/drawing/2014/main" val="2321695653"/>
                  </a:ext>
                </a:extLst>
              </a:tr>
            </a:tbl>
          </a:graphicData>
        </a:graphic>
      </p:graphicFrame>
      <p:graphicFrame>
        <p:nvGraphicFramePr>
          <p:cNvPr id="73" name="Table 72">
            <a:extLst>
              <a:ext uri="{FF2B5EF4-FFF2-40B4-BE49-F238E27FC236}">
                <a16:creationId xmlns:a16="http://schemas.microsoft.com/office/drawing/2014/main" id="{8943FCA7-5DE0-4866-A563-EB44D247AE9A}"/>
              </a:ext>
            </a:extLst>
          </p:cNvPr>
          <p:cNvGraphicFramePr>
            <a:graphicFrameLocks noGrp="1"/>
          </p:cNvGraphicFramePr>
          <p:nvPr>
            <p:extLst/>
          </p:nvPr>
        </p:nvGraphicFramePr>
        <p:xfrm>
          <a:off x="8748700" y="1063167"/>
          <a:ext cx="918168" cy="5595640"/>
        </p:xfrm>
        <a:graphic>
          <a:graphicData uri="http://schemas.openxmlformats.org/drawingml/2006/table">
            <a:tbl>
              <a:tblPr>
                <a:tableStyleId>{5C22544A-7EE6-4342-B048-85BDC9FD1C3A}</a:tableStyleId>
              </a:tblPr>
              <a:tblGrid>
                <a:gridCol w="918168">
                  <a:extLst>
                    <a:ext uri="{9D8B030D-6E8A-4147-A177-3AD203B41FA5}">
                      <a16:colId xmlns:a16="http://schemas.microsoft.com/office/drawing/2014/main" val="3774402231"/>
                    </a:ext>
                  </a:extLst>
                </a:gridCol>
              </a:tblGrid>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58749442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194153627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398676936"/>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10193055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265775164"/>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80590549"/>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224681970"/>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769198945"/>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2908406491"/>
                  </a:ext>
                </a:extLst>
              </a:tr>
              <a:tr h="139891">
                <a:tc>
                  <a:txBody>
                    <a:bodyPr/>
                    <a:lstStyle/>
                    <a:p>
                      <a:endParaRPr lang="en-US" sz="200" dirty="0">
                        <a:ln>
                          <a:solidFill>
                            <a:schemeClr val="accent1"/>
                          </a:solidFill>
                        </a:ln>
                      </a:endParaRPr>
                    </a:p>
                  </a:txBody>
                  <a:tcPr marL="93260" marR="93260" marT="46630" marB="46630">
                    <a:solidFill>
                      <a:srgbClr val="FFC000"/>
                    </a:solidFill>
                  </a:tcPr>
                </a:tc>
                <a:extLst>
                  <a:ext uri="{0D108BD9-81ED-4DB2-BD59-A6C34878D82A}">
                    <a16:rowId xmlns:a16="http://schemas.microsoft.com/office/drawing/2014/main" val="383756213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28389915"/>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408895656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0073843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27082834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98807364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31675222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17734309"/>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162769568"/>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26795597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59052350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379264341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2395863907"/>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333941803"/>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953834651"/>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616595354"/>
                  </a:ext>
                </a:extLst>
              </a:tr>
              <a:tr h="139891">
                <a:tc>
                  <a:txBody>
                    <a:bodyPr/>
                    <a:lstStyle/>
                    <a:p>
                      <a:endParaRPr lang="en-US" sz="200" dirty="0">
                        <a:ln>
                          <a:solidFill>
                            <a:schemeClr val="accent1"/>
                          </a:solidFill>
                        </a:ln>
                      </a:endParaRPr>
                    </a:p>
                  </a:txBody>
                  <a:tcPr marL="93260" marR="93260" marT="46630" marB="46630">
                    <a:solidFill>
                      <a:srgbClr val="D35400"/>
                    </a:solidFill>
                  </a:tcPr>
                </a:tc>
                <a:extLst>
                  <a:ext uri="{0D108BD9-81ED-4DB2-BD59-A6C34878D82A}">
                    <a16:rowId xmlns:a16="http://schemas.microsoft.com/office/drawing/2014/main" val="1579255576"/>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98651989"/>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332890862"/>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19365070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223535863"/>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61553030"/>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3425400513"/>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658846870"/>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563134239"/>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800339968"/>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2824527887"/>
                  </a:ext>
                </a:extLst>
              </a:tr>
              <a:tr h="139891">
                <a:tc>
                  <a:txBody>
                    <a:bodyPr/>
                    <a:lstStyle/>
                    <a:p>
                      <a:endParaRPr lang="en-US" sz="200" dirty="0">
                        <a:ln>
                          <a:solidFill>
                            <a:schemeClr val="accent1"/>
                          </a:solidFill>
                        </a:ln>
                      </a:endParaRPr>
                    </a:p>
                  </a:txBody>
                  <a:tcPr marL="93260" marR="93260" marT="46630" marB="46630">
                    <a:solidFill>
                      <a:srgbClr val="002060"/>
                    </a:solidFill>
                  </a:tcPr>
                </a:tc>
                <a:extLst>
                  <a:ext uri="{0D108BD9-81ED-4DB2-BD59-A6C34878D82A}">
                    <a16:rowId xmlns:a16="http://schemas.microsoft.com/office/drawing/2014/main" val="4010080728"/>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362421842"/>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342975183"/>
                  </a:ext>
                </a:extLst>
              </a:tr>
              <a:tr h="139891">
                <a:tc>
                  <a:txBody>
                    <a:bodyPr/>
                    <a:lstStyle/>
                    <a:p>
                      <a:endParaRPr lang="en-US" sz="200" dirty="0">
                        <a:ln>
                          <a:solidFill>
                            <a:schemeClr val="accent1"/>
                          </a:solidFill>
                        </a:ln>
                      </a:endParaRPr>
                    </a:p>
                  </a:txBody>
                  <a:tcPr marL="93260" marR="93260" marT="46630" marB="46630">
                    <a:solidFill>
                      <a:srgbClr val="00B0F0"/>
                    </a:solidFill>
                  </a:tcPr>
                </a:tc>
                <a:extLst>
                  <a:ext uri="{0D108BD9-81ED-4DB2-BD59-A6C34878D82A}">
                    <a16:rowId xmlns:a16="http://schemas.microsoft.com/office/drawing/2014/main" val="2321695653"/>
                  </a:ext>
                </a:extLst>
              </a:tr>
            </a:tbl>
          </a:graphicData>
        </a:graphic>
      </p:graphicFrame>
      <p:sp>
        <p:nvSpPr>
          <p:cNvPr id="74" name="Rectangle 73">
            <a:extLst>
              <a:ext uri="{FF2B5EF4-FFF2-40B4-BE49-F238E27FC236}">
                <a16:creationId xmlns:a16="http://schemas.microsoft.com/office/drawing/2014/main" id="{44996E82-6BE4-4265-9963-6E87CF9F37B6}"/>
              </a:ext>
            </a:extLst>
          </p:cNvPr>
          <p:cNvSpPr/>
          <p:nvPr/>
        </p:nvSpPr>
        <p:spPr>
          <a:xfrm>
            <a:off x="9827909" y="3758126"/>
            <a:ext cx="2395712" cy="1887281"/>
          </a:xfrm>
          <a:prstGeom prst="rect">
            <a:avLst/>
          </a:prstGeom>
        </p:spPr>
        <p:txBody>
          <a:bodyPr wrap="square">
            <a:spAutoFit/>
          </a:bodyPr>
          <a:lstStyle/>
          <a:p>
            <a:pPr lvl="0"/>
            <a:r>
              <a:rPr lang="en-US" sz="1632" dirty="0">
                <a:cs typeface="Segoe UI Semibold"/>
              </a:rPr>
              <a:t>15 concurrent queries</a:t>
            </a:r>
            <a:br>
              <a:rPr lang="en-US" sz="1632" dirty="0">
                <a:cs typeface="Segoe UI Semibold"/>
              </a:rPr>
            </a:br>
            <a:r>
              <a:rPr lang="en-US" sz="1632" dirty="0">
                <a:cs typeface="Segoe UI Semibold"/>
              </a:rPr>
              <a:t>(40 slots used)</a:t>
            </a:r>
            <a:br>
              <a:rPr lang="en-US" sz="1632" dirty="0">
                <a:cs typeface="Segoe UI Semibold"/>
              </a:rPr>
            </a:br>
            <a:endParaRPr lang="en-US" sz="1632" dirty="0">
              <a:cs typeface="Segoe UI Semibold"/>
            </a:endParaRPr>
          </a:p>
          <a:p>
            <a:pPr marL="291436" indent="-291436">
              <a:buFont typeface="Arial" panose="020B0604020202020204" pitchFamily="34" charset="0"/>
              <a:buChar char="•"/>
            </a:pPr>
            <a:r>
              <a:rPr lang="en-US" sz="1632" dirty="0">
                <a:cs typeface="Segoe UI Semibold"/>
              </a:rPr>
              <a:t>8 x </a:t>
            </a:r>
            <a:r>
              <a:rPr lang="en-US" sz="1632" dirty="0" err="1">
                <a:cs typeface="Segoe UI Semibold"/>
              </a:rPr>
              <a:t>smallrc</a:t>
            </a:r>
            <a:endParaRPr lang="en-US" sz="1632" dirty="0">
              <a:cs typeface="Segoe UI Semibold"/>
            </a:endParaRPr>
          </a:p>
          <a:p>
            <a:pPr marL="291436" indent="-291436">
              <a:buFont typeface="Arial" panose="020B0604020202020204" pitchFamily="34" charset="0"/>
              <a:buChar char="•"/>
            </a:pPr>
            <a:r>
              <a:rPr lang="en-US" sz="1632" dirty="0">
                <a:cs typeface="Segoe UI Semibold"/>
              </a:rPr>
              <a:t>4 x staticrc20</a:t>
            </a:r>
          </a:p>
          <a:p>
            <a:pPr marL="291436" indent="-291436">
              <a:buFont typeface="Arial" panose="020B0604020202020204" pitchFamily="34" charset="0"/>
              <a:buChar char="•"/>
            </a:pPr>
            <a:r>
              <a:rPr lang="en-US" sz="1632" dirty="0">
                <a:cs typeface="Segoe UI Semibold"/>
              </a:rPr>
              <a:t>2 x </a:t>
            </a:r>
            <a:r>
              <a:rPr lang="en-US" sz="1632" dirty="0" err="1">
                <a:cs typeface="Segoe UI Semibold"/>
              </a:rPr>
              <a:t>mediumrc</a:t>
            </a:r>
            <a:r>
              <a:rPr lang="en-US" sz="1632" dirty="0">
                <a:cs typeface="Segoe UI Semibold"/>
              </a:rPr>
              <a:t> </a:t>
            </a:r>
          </a:p>
          <a:p>
            <a:pPr marL="291436" indent="-291436">
              <a:buFont typeface="Arial" panose="020B0604020202020204" pitchFamily="34" charset="0"/>
              <a:buChar char="•"/>
            </a:pPr>
            <a:r>
              <a:rPr lang="en-US" sz="1632" dirty="0">
                <a:cs typeface="Segoe UI Semibold"/>
              </a:rPr>
              <a:t>1 x staticrc50</a:t>
            </a:r>
          </a:p>
        </p:txBody>
      </p:sp>
      <p:cxnSp>
        <p:nvCxnSpPr>
          <p:cNvPr id="75" name="Straight Connector 74">
            <a:extLst>
              <a:ext uri="{FF2B5EF4-FFF2-40B4-BE49-F238E27FC236}">
                <a16:creationId xmlns:a16="http://schemas.microsoft.com/office/drawing/2014/main" id="{70D35CE5-1556-43F6-894E-7207D70B15F0}"/>
              </a:ext>
            </a:extLst>
          </p:cNvPr>
          <p:cNvCxnSpPr/>
          <p:nvPr/>
        </p:nvCxnSpPr>
        <p:spPr>
          <a:xfrm>
            <a:off x="9937269" y="3642981"/>
            <a:ext cx="1915812"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66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ppt_x"/>
                                          </p:val>
                                        </p:tav>
                                        <p:tav tm="100000">
                                          <p:val>
                                            <p:strVal val="#ppt_x"/>
                                          </p:val>
                                        </p:tav>
                                      </p:tavLst>
                                    </p:anim>
                                    <p:anim calcmode="lin" valueType="num">
                                      <p:cBhvr additive="base">
                                        <p:cTn id="8" dur="2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 presetClass="entr" presetSubtype="0" fill="hold" grpId="0" nodeType="afterEffect">
                                  <p:stCondLst>
                                    <p:cond delay="15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449"/>
                                          </p:stCondLst>
                                        </p:cTn>
                                        <p:tgtEl>
                                          <p:spTgt spid="25"/>
                                        </p:tgtEl>
                                        <p:attrNameLst>
                                          <p:attrName>style.visibility</p:attrName>
                                        </p:attrNameLst>
                                      </p:cBhvr>
                                      <p:to>
                                        <p:strVal val="visible"/>
                                      </p:to>
                                    </p:set>
                                  </p:childTnLst>
                                </p:cTn>
                              </p:par>
                              <p:par>
                                <p:cTn id="14" presetID="1" presetClass="entr" presetSubtype="0" fill="hold" grpId="0" nodeType="withEffect">
                                  <p:stCondLst>
                                    <p:cond delay="350"/>
                                  </p:stCondLst>
                                  <p:childTnLst>
                                    <p:set>
                                      <p:cBhvr>
                                        <p:cTn id="15" dur="1" fill="hold">
                                          <p:stCondLst>
                                            <p:cond delay="0"/>
                                          </p:stCondLst>
                                        </p:cTn>
                                        <p:tgtEl>
                                          <p:spTgt spid="16"/>
                                        </p:tgtEl>
                                        <p:attrNameLst>
                                          <p:attrName>style.visibility</p:attrName>
                                        </p:attrNameLst>
                                      </p:cBhvr>
                                      <p:to>
                                        <p:strVal val="visible"/>
                                      </p:to>
                                    </p:set>
                                  </p:childTnLst>
                                </p:cTn>
                              </p:par>
                              <p:par>
                                <p:cTn id="16" presetID="1" presetClass="entr" presetSubtype="0" fill="hold" nodeType="withEffect">
                                  <p:stCondLst>
                                    <p:cond delay="250"/>
                                  </p:stCondLst>
                                  <p:childTnLst>
                                    <p:set>
                                      <p:cBhvr>
                                        <p:cTn id="17" dur="1" fill="hold">
                                          <p:stCondLst>
                                            <p:cond delay="299"/>
                                          </p:stCondLst>
                                        </p:cTn>
                                        <p:tgtEl>
                                          <p:spTgt spid="10"/>
                                        </p:tgtEl>
                                        <p:attrNameLst>
                                          <p:attrName>style.visibility</p:attrName>
                                        </p:attrNameLst>
                                      </p:cBhvr>
                                      <p:to>
                                        <p:strVal val="visible"/>
                                      </p:to>
                                    </p:set>
                                  </p:childTnLst>
                                </p:cTn>
                              </p:par>
                            </p:childTnLst>
                          </p:cTn>
                        </p:par>
                        <p:par>
                          <p:cTn id="18" fill="hold">
                            <p:stCondLst>
                              <p:cond delay="800"/>
                            </p:stCondLst>
                            <p:childTnLst>
                              <p:par>
                                <p:cTn id="19" presetID="10" presetClass="entr" presetSubtype="0" fill="hold" grpId="0" nodeType="afterEffect">
                                  <p:stCondLst>
                                    <p:cond delay="3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550"/>
                                  </p:stCondLst>
                                  <p:childTnLst>
                                    <p:set>
                                      <p:cBhvr>
                                        <p:cTn id="31" dur="1" fill="hold">
                                          <p:stCondLst>
                                            <p:cond delay="0"/>
                                          </p:stCondLst>
                                        </p:cTn>
                                        <p:tgtEl>
                                          <p:spTgt spid="45"/>
                                        </p:tgtEl>
                                        <p:attrNameLst>
                                          <p:attrName>style.visibility</p:attrName>
                                        </p:attrNameLst>
                                      </p:cBhvr>
                                      <p:to>
                                        <p:strVal val="visible"/>
                                      </p:to>
                                    </p:set>
                                  </p:childTnLst>
                                </p:cTn>
                              </p:par>
                            </p:childTnLst>
                          </p:cTn>
                        </p:par>
                        <p:par>
                          <p:cTn id="32" fill="hold">
                            <p:stCondLst>
                              <p:cond delay="550"/>
                            </p:stCondLst>
                            <p:childTnLst>
                              <p:par>
                                <p:cTn id="33" presetID="1" presetClass="entr" presetSubtype="0" fill="hold" grpId="0" nodeType="after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par>
                          <p:cTn id="35" fill="hold">
                            <p:stCondLst>
                              <p:cond delay="550"/>
                            </p:stCondLst>
                            <p:childTnLst>
                              <p:par>
                                <p:cTn id="36" presetID="1" presetClass="entr" presetSubtype="0" fill="hold" grpId="0" nodeType="afterEffect">
                                  <p:stCondLst>
                                    <p:cond delay="500"/>
                                  </p:stCondLst>
                                  <p:childTnLst>
                                    <p:set>
                                      <p:cBhvr>
                                        <p:cTn id="37" dur="1" fill="hold">
                                          <p:stCondLst>
                                            <p:cond delay="0"/>
                                          </p:stCondLst>
                                        </p:cTn>
                                        <p:tgtEl>
                                          <p:spTgt spid="31"/>
                                        </p:tgtEl>
                                        <p:attrNameLst>
                                          <p:attrName>style.visibility</p:attrName>
                                        </p:attrNameLst>
                                      </p:cBhvr>
                                      <p:to>
                                        <p:strVal val="visible"/>
                                      </p:to>
                                    </p:set>
                                  </p:childTnLst>
                                </p:cTn>
                              </p:par>
                            </p:childTnLst>
                          </p:cTn>
                        </p:par>
                        <p:par>
                          <p:cTn id="38" fill="hold">
                            <p:stCondLst>
                              <p:cond delay="1050"/>
                            </p:stCondLst>
                            <p:childTnLst>
                              <p:par>
                                <p:cTn id="39" presetID="1"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par>
                          <p:cTn id="41" fill="hold">
                            <p:stCondLst>
                              <p:cond delay="1050"/>
                            </p:stCondLst>
                            <p:childTnLst>
                              <p:par>
                                <p:cTn id="42" presetID="1" presetClass="entr" presetSubtype="0" fill="hold" grpId="0" nodeType="afterEffect">
                                  <p:stCondLst>
                                    <p:cond delay="450"/>
                                  </p:stCondLst>
                                  <p:childTnLst>
                                    <p:set>
                                      <p:cBhvr>
                                        <p:cTn id="43" dur="1" fill="hold">
                                          <p:stCondLst>
                                            <p:cond delay="0"/>
                                          </p:stCondLst>
                                        </p:cTn>
                                        <p:tgtEl>
                                          <p:spTgt spid="40"/>
                                        </p:tgtEl>
                                        <p:attrNameLst>
                                          <p:attrName>style.visibility</p:attrName>
                                        </p:attrNameLst>
                                      </p:cBhvr>
                                      <p:to>
                                        <p:strVal val="visible"/>
                                      </p:to>
                                    </p:set>
                                  </p:childTnLst>
                                </p:cTn>
                              </p:par>
                            </p:childTnLst>
                          </p:cTn>
                        </p:par>
                        <p:par>
                          <p:cTn id="44" fill="hold">
                            <p:stCondLst>
                              <p:cond delay="1500"/>
                            </p:stCondLst>
                            <p:childTnLst>
                              <p:par>
                                <p:cTn id="45" presetID="1" presetClass="entr" presetSubtype="0" fill="hold" grpId="0" nodeType="after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49"/>
                                          </p:stCondLst>
                                        </p:cTn>
                                        <p:tgtEl>
                                          <p:spTgt spid="34"/>
                                        </p:tgtEl>
                                        <p:attrNameLst>
                                          <p:attrName>style.visibility</p:attrName>
                                        </p:attrNameLst>
                                      </p:cBhvr>
                                      <p:to>
                                        <p:strVal val="visible"/>
                                      </p:to>
                                    </p:set>
                                  </p:childTnLst>
                                </p:cTn>
                              </p:par>
                            </p:childTnLst>
                          </p:cTn>
                        </p:par>
                        <p:par>
                          <p:cTn id="51" fill="hold">
                            <p:stCondLst>
                              <p:cond delay="450"/>
                            </p:stCondLst>
                            <p:childTnLst>
                              <p:par>
                                <p:cTn id="52" presetID="26" presetClass="emph" presetSubtype="0" fill="hold" grpId="1" nodeType="afterEffect">
                                  <p:stCondLst>
                                    <p:cond delay="0"/>
                                  </p:stCondLst>
                                  <p:childTnLst>
                                    <p:animEffect transition="out" filter="fade">
                                      <p:cBhvr>
                                        <p:cTn id="53" dur="500" tmFilter="0, 0; .2, .5; .8, .5; 1, 0"/>
                                        <p:tgtEl>
                                          <p:spTgt spid="2"/>
                                        </p:tgtEl>
                                      </p:cBhvr>
                                    </p:animEffect>
                                    <p:animScale>
                                      <p:cBhvr>
                                        <p:cTn id="54" dur="250" autoRev="1" fill="hold"/>
                                        <p:tgtEl>
                                          <p:spTgt spid="2"/>
                                        </p:tgtEl>
                                      </p:cBhvr>
                                      <p:by x="105000" y="105000"/>
                                    </p:animScale>
                                  </p:childTnLst>
                                </p:cTn>
                              </p:par>
                              <p:par>
                                <p:cTn id="55" presetID="26" presetClass="emph" presetSubtype="0" fill="hold" grpId="1" nodeType="withEffect">
                                  <p:stCondLst>
                                    <p:cond delay="0"/>
                                  </p:stCondLst>
                                  <p:childTnLst>
                                    <p:animEffect transition="out" filter="fade">
                                      <p:cBhvr>
                                        <p:cTn id="56" dur="500" tmFilter="0, 0; .2, .5; .8, .5; 1, 0"/>
                                        <p:tgtEl>
                                          <p:spTgt spid="27"/>
                                        </p:tgtEl>
                                      </p:cBhvr>
                                    </p:animEffect>
                                    <p:animScale>
                                      <p:cBhvr>
                                        <p:cTn id="57" dur="250" autoRev="1" fill="hold"/>
                                        <p:tgtEl>
                                          <p:spTgt spid="27"/>
                                        </p:tgtEl>
                                      </p:cBhvr>
                                      <p:by x="105000" y="105000"/>
                                    </p:animScale>
                                  </p:childTnLst>
                                </p:cTn>
                              </p:par>
                            </p:childTnLst>
                          </p:cTn>
                        </p:par>
                        <p:par>
                          <p:cTn id="58" fill="hold">
                            <p:stCondLst>
                              <p:cond delay="950"/>
                            </p:stCondLst>
                            <p:childTnLst>
                              <p:par>
                                <p:cTn id="59" presetID="1" presetClass="entr" presetSubtype="0" fill="hold" nodeType="afterEffect">
                                  <p:stCondLst>
                                    <p:cond delay="0"/>
                                  </p:stCondLst>
                                  <p:childTnLst>
                                    <p:set>
                                      <p:cBhvr>
                                        <p:cTn id="60" dur="1" fill="hold">
                                          <p:stCondLst>
                                            <p:cond delay="299"/>
                                          </p:stCondLst>
                                        </p:cTn>
                                        <p:tgtEl>
                                          <p:spTgt spid="42"/>
                                        </p:tgtEl>
                                        <p:attrNameLst>
                                          <p:attrName>style.visibility</p:attrName>
                                        </p:attrNameLst>
                                      </p:cBhvr>
                                      <p:to>
                                        <p:strVal val="visible"/>
                                      </p:to>
                                    </p:set>
                                  </p:childTnLst>
                                </p:cTn>
                              </p:par>
                            </p:childTnLst>
                          </p:cTn>
                        </p:par>
                        <p:par>
                          <p:cTn id="61" fill="hold">
                            <p:stCondLst>
                              <p:cond delay="1250"/>
                            </p:stCondLst>
                            <p:childTnLst>
                              <p:par>
                                <p:cTn id="62" presetID="1" presetClass="entr" presetSubtype="0" fill="hold" nodeType="afterEffect">
                                  <p:stCondLst>
                                    <p:cond delay="400"/>
                                  </p:stCondLst>
                                  <p:childTnLst>
                                    <p:set>
                                      <p:cBhvr>
                                        <p:cTn id="63" dur="1" fill="hold">
                                          <p:stCondLst>
                                            <p:cond delay="449"/>
                                          </p:stCondLst>
                                        </p:cTn>
                                        <p:tgtEl>
                                          <p:spTgt spid="48"/>
                                        </p:tgtEl>
                                        <p:attrNameLst>
                                          <p:attrName>style.visibility</p:attrName>
                                        </p:attrNameLst>
                                      </p:cBhvr>
                                      <p:to>
                                        <p:strVal val="visible"/>
                                      </p:to>
                                    </p:set>
                                  </p:childTnLst>
                                </p:cTn>
                              </p:par>
                            </p:childTnLst>
                          </p:cTn>
                        </p:par>
                        <p:par>
                          <p:cTn id="64" fill="hold">
                            <p:stCondLst>
                              <p:cond delay="2100"/>
                            </p:stCondLst>
                            <p:childTnLst>
                              <p:par>
                                <p:cTn id="65" presetID="26" presetClass="emph" presetSubtype="0" fill="hold" grpId="2" nodeType="afterEffect">
                                  <p:stCondLst>
                                    <p:cond delay="0"/>
                                  </p:stCondLst>
                                  <p:childTnLst>
                                    <p:animEffect transition="out" filter="fade">
                                      <p:cBhvr>
                                        <p:cTn id="66" dur="500" tmFilter="0, 0; .2, .5; .8, .5; 1, 0"/>
                                        <p:tgtEl>
                                          <p:spTgt spid="2"/>
                                        </p:tgtEl>
                                      </p:cBhvr>
                                    </p:animEffect>
                                    <p:animScale>
                                      <p:cBhvr>
                                        <p:cTn id="67" dur="250" autoRev="1" fill="hold"/>
                                        <p:tgtEl>
                                          <p:spTgt spid="2"/>
                                        </p:tgtEl>
                                      </p:cBhvr>
                                      <p:by x="105000" y="105000"/>
                                    </p:animScale>
                                  </p:childTnLst>
                                </p:cTn>
                              </p:par>
                              <p:par>
                                <p:cTn id="68" presetID="26" presetClass="emph" presetSubtype="0" fill="hold" grpId="2" nodeType="withEffect">
                                  <p:stCondLst>
                                    <p:cond delay="0"/>
                                  </p:stCondLst>
                                  <p:childTnLst>
                                    <p:animEffect transition="out" filter="fade">
                                      <p:cBhvr>
                                        <p:cTn id="69" dur="500" tmFilter="0, 0; .2, .5; .8, .5; 1, 0"/>
                                        <p:tgtEl>
                                          <p:spTgt spid="27"/>
                                        </p:tgtEl>
                                      </p:cBhvr>
                                    </p:animEffect>
                                    <p:animScale>
                                      <p:cBhvr>
                                        <p:cTn id="70" dur="250" autoRev="1" fill="hold"/>
                                        <p:tgtEl>
                                          <p:spTgt spid="27"/>
                                        </p:tgtEl>
                                      </p:cBhvr>
                                      <p:by x="105000" y="105000"/>
                                    </p:animScale>
                                  </p:childTnLst>
                                </p:cTn>
                              </p:par>
                            </p:childTnLst>
                          </p:cTn>
                        </p:par>
                        <p:par>
                          <p:cTn id="71" fill="hold">
                            <p:stCondLst>
                              <p:cond delay="2600"/>
                            </p:stCondLst>
                            <p:childTnLst>
                              <p:par>
                                <p:cTn id="72" presetID="1" presetClass="entr" presetSubtype="0" fill="hold" nodeType="afterEffect">
                                  <p:stCondLst>
                                    <p:cond delay="0"/>
                                  </p:stCondLst>
                                  <p:childTnLst>
                                    <p:set>
                                      <p:cBhvr>
                                        <p:cTn id="73" dur="1" fill="hold">
                                          <p:stCondLst>
                                            <p:cond delay="299"/>
                                          </p:stCondLst>
                                        </p:cTn>
                                        <p:tgtEl>
                                          <p:spTgt spid="52"/>
                                        </p:tgtEl>
                                        <p:attrNameLst>
                                          <p:attrName>style.visibility</p:attrName>
                                        </p:attrNameLst>
                                      </p:cBhvr>
                                      <p:to>
                                        <p:strVal val="visible"/>
                                      </p:to>
                                    </p:set>
                                  </p:childTnLst>
                                </p:cTn>
                              </p:par>
                            </p:childTnLst>
                          </p:cTn>
                        </p:par>
                        <p:par>
                          <p:cTn id="74" fill="hold">
                            <p:stCondLst>
                              <p:cond delay="2900"/>
                            </p:stCondLst>
                            <p:childTnLst>
                              <p:par>
                                <p:cTn id="75" presetID="1" presetClass="entr" presetSubtype="0" fill="hold" nodeType="afterEffect">
                                  <p:stCondLst>
                                    <p:cond delay="400"/>
                                  </p:stCondLst>
                                  <p:childTnLst>
                                    <p:set>
                                      <p:cBhvr>
                                        <p:cTn id="76" dur="1" fill="hold">
                                          <p:stCondLst>
                                            <p:cond delay="449"/>
                                          </p:stCondLst>
                                        </p:cTn>
                                        <p:tgtEl>
                                          <p:spTgt spid="55"/>
                                        </p:tgtEl>
                                        <p:attrNameLst>
                                          <p:attrName>style.visibility</p:attrName>
                                        </p:attrNameLst>
                                      </p:cBhvr>
                                      <p:to>
                                        <p:strVal val="visible"/>
                                      </p:to>
                                    </p:set>
                                  </p:childTnLst>
                                </p:cTn>
                              </p:par>
                            </p:childTnLst>
                          </p:cTn>
                        </p:par>
                        <p:par>
                          <p:cTn id="77" fill="hold">
                            <p:stCondLst>
                              <p:cond delay="3750"/>
                            </p:stCondLst>
                            <p:childTnLst>
                              <p:par>
                                <p:cTn id="78" presetID="26" presetClass="emph" presetSubtype="0" fill="hold" grpId="1" nodeType="afterEffect">
                                  <p:stCondLst>
                                    <p:cond delay="0"/>
                                  </p:stCondLst>
                                  <p:childTnLst>
                                    <p:animEffect transition="out" filter="fade">
                                      <p:cBhvr>
                                        <p:cTn id="79" dur="500" tmFilter="0, 0; .2, .5; .8, .5; 1, 0"/>
                                        <p:tgtEl>
                                          <p:spTgt spid="31"/>
                                        </p:tgtEl>
                                      </p:cBhvr>
                                    </p:animEffect>
                                    <p:animScale>
                                      <p:cBhvr>
                                        <p:cTn id="80" dur="250" autoRev="1" fill="hold"/>
                                        <p:tgtEl>
                                          <p:spTgt spid="31"/>
                                        </p:tgtEl>
                                      </p:cBhvr>
                                      <p:by x="105000" y="105000"/>
                                    </p:animScale>
                                  </p:childTnLst>
                                </p:cTn>
                              </p:par>
                              <p:par>
                                <p:cTn id="81" presetID="26" presetClass="emph" presetSubtype="0" fill="hold" grpId="1" nodeType="withEffect">
                                  <p:stCondLst>
                                    <p:cond delay="0"/>
                                  </p:stCondLst>
                                  <p:childTnLst>
                                    <p:animEffect transition="out" filter="fade">
                                      <p:cBhvr>
                                        <p:cTn id="82" dur="500" tmFilter="0, 0; .2, .5; .8, .5; 1, 0"/>
                                        <p:tgtEl>
                                          <p:spTgt spid="32"/>
                                        </p:tgtEl>
                                      </p:cBhvr>
                                    </p:animEffect>
                                    <p:animScale>
                                      <p:cBhvr>
                                        <p:cTn id="83" dur="250" autoRev="1" fill="hold"/>
                                        <p:tgtEl>
                                          <p:spTgt spid="32"/>
                                        </p:tgtEl>
                                      </p:cBhvr>
                                      <p:by x="105000" y="105000"/>
                                    </p:animScale>
                                  </p:childTnLst>
                                </p:cTn>
                              </p:par>
                            </p:childTnLst>
                          </p:cTn>
                        </p:par>
                        <p:par>
                          <p:cTn id="84" fill="hold">
                            <p:stCondLst>
                              <p:cond delay="4250"/>
                            </p:stCondLst>
                            <p:childTnLst>
                              <p:par>
                                <p:cTn id="85" presetID="1" presetClass="entr" presetSubtype="0" fill="hold" nodeType="afterEffect">
                                  <p:stCondLst>
                                    <p:cond delay="0"/>
                                  </p:stCondLst>
                                  <p:childTnLst>
                                    <p:set>
                                      <p:cBhvr>
                                        <p:cTn id="86" dur="1" fill="hold">
                                          <p:stCondLst>
                                            <p:cond delay="299"/>
                                          </p:stCondLst>
                                        </p:cTn>
                                        <p:tgtEl>
                                          <p:spTgt spid="56"/>
                                        </p:tgtEl>
                                        <p:attrNameLst>
                                          <p:attrName>style.visibility</p:attrName>
                                        </p:attrNameLst>
                                      </p:cBhvr>
                                      <p:to>
                                        <p:strVal val="visible"/>
                                      </p:to>
                                    </p:set>
                                  </p:childTnLst>
                                </p:cTn>
                              </p:par>
                            </p:childTnLst>
                          </p:cTn>
                        </p:par>
                        <p:par>
                          <p:cTn id="87" fill="hold">
                            <p:stCondLst>
                              <p:cond delay="4550"/>
                            </p:stCondLst>
                            <p:childTnLst>
                              <p:par>
                                <p:cTn id="88" presetID="1" presetClass="entr" presetSubtype="0" fill="hold" nodeType="afterEffect">
                                  <p:stCondLst>
                                    <p:cond delay="400"/>
                                  </p:stCondLst>
                                  <p:childTnLst>
                                    <p:set>
                                      <p:cBhvr>
                                        <p:cTn id="89" dur="1" fill="hold">
                                          <p:stCondLst>
                                            <p:cond delay="449"/>
                                          </p:stCondLst>
                                        </p:cTn>
                                        <p:tgtEl>
                                          <p:spTgt spid="59"/>
                                        </p:tgtEl>
                                        <p:attrNameLst>
                                          <p:attrName>style.visibility</p:attrName>
                                        </p:attrNameLst>
                                      </p:cBhvr>
                                      <p:to>
                                        <p:strVal val="visible"/>
                                      </p:to>
                                    </p:set>
                                  </p:childTnLst>
                                </p:cTn>
                              </p:par>
                            </p:childTnLst>
                          </p:cTn>
                        </p:par>
                        <p:par>
                          <p:cTn id="90" fill="hold">
                            <p:stCondLst>
                              <p:cond delay="5400"/>
                            </p:stCondLst>
                            <p:childTnLst>
                              <p:par>
                                <p:cTn id="91" presetID="26" presetClass="emph" presetSubtype="0" fill="hold" grpId="2" nodeType="afterEffect">
                                  <p:stCondLst>
                                    <p:cond delay="0"/>
                                  </p:stCondLst>
                                  <p:childTnLst>
                                    <p:animEffect transition="out" filter="fade">
                                      <p:cBhvr>
                                        <p:cTn id="92" dur="500" tmFilter="0, 0; .2, .5; .8, .5; 1, 0"/>
                                        <p:tgtEl>
                                          <p:spTgt spid="31"/>
                                        </p:tgtEl>
                                      </p:cBhvr>
                                    </p:animEffect>
                                    <p:animScale>
                                      <p:cBhvr>
                                        <p:cTn id="93" dur="250" autoRev="1" fill="hold"/>
                                        <p:tgtEl>
                                          <p:spTgt spid="31"/>
                                        </p:tgtEl>
                                      </p:cBhvr>
                                      <p:by x="105000" y="105000"/>
                                    </p:animScale>
                                  </p:childTnLst>
                                </p:cTn>
                              </p:par>
                              <p:par>
                                <p:cTn id="94" presetID="26" presetClass="emph" presetSubtype="0" fill="hold" grpId="2" nodeType="withEffect">
                                  <p:stCondLst>
                                    <p:cond delay="0"/>
                                  </p:stCondLst>
                                  <p:childTnLst>
                                    <p:animEffect transition="out" filter="fade">
                                      <p:cBhvr>
                                        <p:cTn id="95" dur="500" tmFilter="0, 0; .2, .5; .8, .5; 1, 0"/>
                                        <p:tgtEl>
                                          <p:spTgt spid="32"/>
                                        </p:tgtEl>
                                      </p:cBhvr>
                                    </p:animEffect>
                                    <p:animScale>
                                      <p:cBhvr>
                                        <p:cTn id="96" dur="250" autoRev="1" fill="hold"/>
                                        <p:tgtEl>
                                          <p:spTgt spid="32"/>
                                        </p:tgtEl>
                                      </p:cBhvr>
                                      <p:by x="105000" y="105000"/>
                                    </p:animScale>
                                  </p:childTnLst>
                                </p:cTn>
                              </p:par>
                            </p:childTnLst>
                          </p:cTn>
                        </p:par>
                        <p:par>
                          <p:cTn id="97" fill="hold">
                            <p:stCondLst>
                              <p:cond delay="5900"/>
                            </p:stCondLst>
                            <p:childTnLst>
                              <p:par>
                                <p:cTn id="98" presetID="1" presetClass="entr" presetSubtype="0" fill="hold" nodeType="afterEffect">
                                  <p:stCondLst>
                                    <p:cond delay="0"/>
                                  </p:stCondLst>
                                  <p:childTnLst>
                                    <p:set>
                                      <p:cBhvr>
                                        <p:cTn id="99" dur="1" fill="hold">
                                          <p:stCondLst>
                                            <p:cond delay="299"/>
                                          </p:stCondLst>
                                        </p:cTn>
                                        <p:tgtEl>
                                          <p:spTgt spid="60"/>
                                        </p:tgtEl>
                                        <p:attrNameLst>
                                          <p:attrName>style.visibility</p:attrName>
                                        </p:attrNameLst>
                                      </p:cBhvr>
                                      <p:to>
                                        <p:strVal val="visible"/>
                                      </p:to>
                                    </p:set>
                                  </p:childTnLst>
                                </p:cTn>
                              </p:par>
                            </p:childTnLst>
                          </p:cTn>
                        </p:par>
                        <p:par>
                          <p:cTn id="100" fill="hold">
                            <p:stCondLst>
                              <p:cond delay="6200"/>
                            </p:stCondLst>
                            <p:childTnLst>
                              <p:par>
                                <p:cTn id="101" presetID="1" presetClass="entr" presetSubtype="0" fill="hold" nodeType="afterEffect">
                                  <p:stCondLst>
                                    <p:cond delay="400"/>
                                  </p:stCondLst>
                                  <p:childTnLst>
                                    <p:set>
                                      <p:cBhvr>
                                        <p:cTn id="102" dur="1" fill="hold">
                                          <p:stCondLst>
                                            <p:cond delay="449"/>
                                          </p:stCondLst>
                                        </p:cTn>
                                        <p:tgtEl>
                                          <p:spTgt spid="62"/>
                                        </p:tgtEl>
                                        <p:attrNameLst>
                                          <p:attrName>style.visibility</p:attrName>
                                        </p:attrNameLst>
                                      </p:cBhvr>
                                      <p:to>
                                        <p:strVal val="visible"/>
                                      </p:to>
                                    </p:set>
                                  </p:childTnLst>
                                </p:cTn>
                              </p:par>
                            </p:childTnLst>
                          </p:cTn>
                        </p:par>
                        <p:par>
                          <p:cTn id="103" fill="hold">
                            <p:stCondLst>
                              <p:cond delay="7050"/>
                            </p:stCondLst>
                            <p:childTnLst>
                              <p:par>
                                <p:cTn id="104" presetID="26" presetClass="emph" presetSubtype="0" fill="hold" grpId="1" nodeType="afterEffect">
                                  <p:stCondLst>
                                    <p:cond delay="0"/>
                                  </p:stCondLst>
                                  <p:childTnLst>
                                    <p:animEffect transition="out" filter="fade">
                                      <p:cBhvr>
                                        <p:cTn id="105" dur="500" tmFilter="0, 0; .2, .5; .8, .5; 1, 0"/>
                                        <p:tgtEl>
                                          <p:spTgt spid="40"/>
                                        </p:tgtEl>
                                      </p:cBhvr>
                                    </p:animEffect>
                                    <p:animScale>
                                      <p:cBhvr>
                                        <p:cTn id="106" dur="250" autoRev="1" fill="hold"/>
                                        <p:tgtEl>
                                          <p:spTgt spid="40"/>
                                        </p:tgtEl>
                                      </p:cBhvr>
                                      <p:by x="105000" y="105000"/>
                                    </p:animScale>
                                  </p:childTnLst>
                                </p:cTn>
                              </p:par>
                              <p:par>
                                <p:cTn id="107" presetID="26" presetClass="emph" presetSubtype="0" fill="hold" grpId="1" nodeType="withEffect">
                                  <p:stCondLst>
                                    <p:cond delay="0"/>
                                  </p:stCondLst>
                                  <p:childTnLst>
                                    <p:animEffect transition="out" filter="fade">
                                      <p:cBhvr>
                                        <p:cTn id="108" dur="500" tmFilter="0, 0; .2, .5; .8, .5; 1, 0"/>
                                        <p:tgtEl>
                                          <p:spTgt spid="41"/>
                                        </p:tgtEl>
                                      </p:cBhvr>
                                    </p:animEffect>
                                    <p:animScale>
                                      <p:cBhvr>
                                        <p:cTn id="109" dur="250" autoRev="1" fill="hold"/>
                                        <p:tgtEl>
                                          <p:spTgt spid="41"/>
                                        </p:tgtEl>
                                      </p:cBhvr>
                                      <p:by x="105000" y="105000"/>
                                    </p:animScale>
                                  </p:childTnLst>
                                </p:cTn>
                              </p:par>
                            </p:childTnLst>
                          </p:cTn>
                        </p:par>
                        <p:par>
                          <p:cTn id="110" fill="hold">
                            <p:stCondLst>
                              <p:cond delay="7550"/>
                            </p:stCondLst>
                            <p:childTnLst>
                              <p:par>
                                <p:cTn id="111" presetID="1" presetClass="entr" presetSubtype="0" fill="hold" nodeType="afterEffect">
                                  <p:stCondLst>
                                    <p:cond delay="0"/>
                                  </p:stCondLst>
                                  <p:childTnLst>
                                    <p:set>
                                      <p:cBhvr>
                                        <p:cTn id="112" dur="1" fill="hold">
                                          <p:stCondLst>
                                            <p:cond delay="299"/>
                                          </p:stCondLst>
                                        </p:cTn>
                                        <p:tgtEl>
                                          <p:spTgt spid="63"/>
                                        </p:tgtEl>
                                        <p:attrNameLst>
                                          <p:attrName>style.visibility</p:attrName>
                                        </p:attrNameLst>
                                      </p:cBhvr>
                                      <p:to>
                                        <p:strVal val="visible"/>
                                      </p:to>
                                    </p:set>
                                  </p:childTnLst>
                                </p:cTn>
                              </p:par>
                            </p:childTnLst>
                          </p:cTn>
                        </p:par>
                        <p:par>
                          <p:cTn id="113" fill="hold">
                            <p:stCondLst>
                              <p:cond delay="7850"/>
                            </p:stCondLst>
                            <p:childTnLst>
                              <p:par>
                                <p:cTn id="114" presetID="1" presetClass="entr" presetSubtype="0" fill="hold" nodeType="afterEffect">
                                  <p:stCondLst>
                                    <p:cond delay="400"/>
                                  </p:stCondLst>
                                  <p:childTnLst>
                                    <p:set>
                                      <p:cBhvr>
                                        <p:cTn id="115" dur="1" fill="hold">
                                          <p:stCondLst>
                                            <p:cond delay="449"/>
                                          </p:stCondLst>
                                        </p:cTn>
                                        <p:tgtEl>
                                          <p:spTgt spid="65"/>
                                        </p:tgtEl>
                                        <p:attrNameLst>
                                          <p:attrName>style.visibility</p:attrName>
                                        </p:attrNameLst>
                                      </p:cBhvr>
                                      <p:to>
                                        <p:strVal val="visible"/>
                                      </p:to>
                                    </p:set>
                                  </p:childTnLst>
                                </p:cTn>
                              </p:par>
                            </p:childTnLst>
                          </p:cTn>
                        </p:par>
                        <p:par>
                          <p:cTn id="116" fill="hold">
                            <p:stCondLst>
                              <p:cond delay="8700"/>
                            </p:stCondLst>
                            <p:childTnLst>
                              <p:par>
                                <p:cTn id="117" presetID="26" presetClass="emph" presetSubtype="0" fill="hold" grpId="1" nodeType="afterEffect">
                                  <p:stCondLst>
                                    <p:cond delay="0"/>
                                  </p:stCondLst>
                                  <p:childTnLst>
                                    <p:animEffect transition="out" filter="fade">
                                      <p:cBhvr>
                                        <p:cTn id="118" dur="500" tmFilter="0, 0; .2, .5; .8, .5; 1, 0"/>
                                        <p:tgtEl>
                                          <p:spTgt spid="45"/>
                                        </p:tgtEl>
                                      </p:cBhvr>
                                    </p:animEffect>
                                    <p:animScale>
                                      <p:cBhvr>
                                        <p:cTn id="119" dur="250" autoRev="1" fill="hold"/>
                                        <p:tgtEl>
                                          <p:spTgt spid="45"/>
                                        </p:tgtEl>
                                      </p:cBhvr>
                                      <p:by x="105000" y="105000"/>
                                    </p:animScale>
                                  </p:childTnLst>
                                </p:cTn>
                              </p:par>
                              <p:par>
                                <p:cTn id="120" presetID="26" presetClass="emph" presetSubtype="0" fill="hold" grpId="1" nodeType="withEffect">
                                  <p:stCondLst>
                                    <p:cond delay="0"/>
                                  </p:stCondLst>
                                  <p:childTnLst>
                                    <p:animEffect transition="out" filter="fade">
                                      <p:cBhvr>
                                        <p:cTn id="121" dur="500" tmFilter="0, 0; .2, .5; .8, .5; 1, 0"/>
                                        <p:tgtEl>
                                          <p:spTgt spid="46"/>
                                        </p:tgtEl>
                                      </p:cBhvr>
                                    </p:animEffect>
                                    <p:animScale>
                                      <p:cBhvr>
                                        <p:cTn id="122" dur="250" autoRev="1" fill="hold"/>
                                        <p:tgtEl>
                                          <p:spTgt spid="46"/>
                                        </p:tgtEl>
                                      </p:cBhvr>
                                      <p:by x="105000" y="105000"/>
                                    </p:animScale>
                                  </p:childTnLst>
                                </p:cTn>
                              </p:par>
                            </p:childTnLst>
                          </p:cTn>
                        </p:par>
                        <p:par>
                          <p:cTn id="123" fill="hold">
                            <p:stCondLst>
                              <p:cond delay="9200"/>
                            </p:stCondLst>
                            <p:childTnLst>
                              <p:par>
                                <p:cTn id="124" presetID="1" presetClass="entr" presetSubtype="0" fill="hold" nodeType="afterEffect">
                                  <p:stCondLst>
                                    <p:cond delay="0"/>
                                  </p:stCondLst>
                                  <p:childTnLst>
                                    <p:set>
                                      <p:cBhvr>
                                        <p:cTn id="125" dur="1" fill="hold">
                                          <p:stCondLst>
                                            <p:cond delay="299"/>
                                          </p:stCondLst>
                                        </p:cTn>
                                        <p:tgtEl>
                                          <p:spTgt spid="66"/>
                                        </p:tgtEl>
                                        <p:attrNameLst>
                                          <p:attrName>style.visibility</p:attrName>
                                        </p:attrNameLst>
                                      </p:cBhvr>
                                      <p:to>
                                        <p:strVal val="visible"/>
                                      </p:to>
                                    </p:set>
                                  </p:childTnLst>
                                </p:cTn>
                              </p:par>
                            </p:childTnLst>
                          </p:cTn>
                        </p:par>
                        <p:par>
                          <p:cTn id="126" fill="hold">
                            <p:stCondLst>
                              <p:cond delay="9500"/>
                            </p:stCondLst>
                            <p:childTnLst>
                              <p:par>
                                <p:cTn id="127" presetID="1" presetClass="entr" presetSubtype="0" fill="hold" nodeType="afterEffect">
                                  <p:stCondLst>
                                    <p:cond delay="400"/>
                                  </p:stCondLst>
                                  <p:childTnLst>
                                    <p:set>
                                      <p:cBhvr>
                                        <p:cTn id="128" dur="1" fill="hold">
                                          <p:stCondLst>
                                            <p:cond delay="449"/>
                                          </p:stCondLst>
                                        </p:cTn>
                                        <p:tgtEl>
                                          <p:spTgt spid="67"/>
                                        </p:tgtEl>
                                        <p:attrNameLst>
                                          <p:attrName>style.visibility</p:attrName>
                                        </p:attrNameLst>
                                      </p:cBhvr>
                                      <p:to>
                                        <p:strVal val="visible"/>
                                      </p:to>
                                    </p:set>
                                  </p:childTnLst>
                                </p:cTn>
                              </p:par>
                            </p:childTnLst>
                          </p:cTn>
                        </p:par>
                        <p:par>
                          <p:cTn id="129" fill="hold">
                            <p:stCondLst>
                              <p:cond delay="10350"/>
                            </p:stCondLst>
                            <p:childTnLst>
                              <p:par>
                                <p:cTn id="130" presetID="26" presetClass="emph" presetSubtype="0" fill="hold" grpId="3" nodeType="afterEffect">
                                  <p:stCondLst>
                                    <p:cond delay="0"/>
                                  </p:stCondLst>
                                  <p:childTnLst>
                                    <p:animEffect transition="out" filter="fade">
                                      <p:cBhvr>
                                        <p:cTn id="131" dur="500" tmFilter="0, 0; .2, .5; .8, .5; 1, 0"/>
                                        <p:tgtEl>
                                          <p:spTgt spid="2"/>
                                        </p:tgtEl>
                                      </p:cBhvr>
                                    </p:animEffect>
                                    <p:animScale>
                                      <p:cBhvr>
                                        <p:cTn id="132" dur="250" autoRev="1" fill="hold"/>
                                        <p:tgtEl>
                                          <p:spTgt spid="2"/>
                                        </p:tgtEl>
                                      </p:cBhvr>
                                      <p:by x="105000" y="105000"/>
                                    </p:animScale>
                                  </p:childTnLst>
                                </p:cTn>
                              </p:par>
                              <p:par>
                                <p:cTn id="133" presetID="26" presetClass="emph" presetSubtype="0" fill="hold" grpId="3" nodeType="withEffect">
                                  <p:stCondLst>
                                    <p:cond delay="0"/>
                                  </p:stCondLst>
                                  <p:childTnLst>
                                    <p:animEffect transition="out" filter="fade">
                                      <p:cBhvr>
                                        <p:cTn id="134" dur="500" tmFilter="0, 0; .2, .5; .8, .5; 1, 0"/>
                                        <p:tgtEl>
                                          <p:spTgt spid="27"/>
                                        </p:tgtEl>
                                      </p:cBhvr>
                                    </p:animEffect>
                                    <p:animScale>
                                      <p:cBhvr>
                                        <p:cTn id="135" dur="250" autoRev="1" fill="hold"/>
                                        <p:tgtEl>
                                          <p:spTgt spid="27"/>
                                        </p:tgtEl>
                                      </p:cBhvr>
                                      <p:by x="105000" y="105000"/>
                                    </p:animScale>
                                  </p:childTnLst>
                                </p:cTn>
                              </p:par>
                            </p:childTnLst>
                          </p:cTn>
                        </p:par>
                        <p:par>
                          <p:cTn id="136" fill="hold">
                            <p:stCondLst>
                              <p:cond delay="10850"/>
                            </p:stCondLst>
                            <p:childTnLst>
                              <p:par>
                                <p:cTn id="137" presetID="1" presetClass="entr" presetSubtype="0" fill="hold" nodeType="afterEffect">
                                  <p:stCondLst>
                                    <p:cond delay="0"/>
                                  </p:stCondLst>
                                  <p:childTnLst>
                                    <p:set>
                                      <p:cBhvr>
                                        <p:cTn id="138" dur="1" fill="hold">
                                          <p:stCondLst>
                                            <p:cond delay="299"/>
                                          </p:stCondLst>
                                        </p:cTn>
                                        <p:tgtEl>
                                          <p:spTgt spid="68"/>
                                        </p:tgtEl>
                                        <p:attrNameLst>
                                          <p:attrName>style.visibility</p:attrName>
                                        </p:attrNameLst>
                                      </p:cBhvr>
                                      <p:to>
                                        <p:strVal val="visible"/>
                                      </p:to>
                                    </p:set>
                                  </p:childTnLst>
                                </p:cTn>
                              </p:par>
                            </p:childTnLst>
                          </p:cTn>
                        </p:par>
                        <p:par>
                          <p:cTn id="139" fill="hold">
                            <p:stCondLst>
                              <p:cond delay="11150"/>
                            </p:stCondLst>
                            <p:childTnLst>
                              <p:par>
                                <p:cTn id="140" presetID="1" presetClass="entr" presetSubtype="0" fill="hold" nodeType="afterEffect">
                                  <p:stCondLst>
                                    <p:cond delay="400"/>
                                  </p:stCondLst>
                                  <p:childTnLst>
                                    <p:set>
                                      <p:cBhvr>
                                        <p:cTn id="141" dur="1" fill="hold">
                                          <p:stCondLst>
                                            <p:cond delay="449"/>
                                          </p:stCondLst>
                                        </p:cTn>
                                        <p:tgtEl>
                                          <p:spTgt spid="69"/>
                                        </p:tgtEl>
                                        <p:attrNameLst>
                                          <p:attrName>style.visibility</p:attrName>
                                        </p:attrNameLst>
                                      </p:cBhvr>
                                      <p:to>
                                        <p:strVal val="visible"/>
                                      </p:to>
                                    </p:set>
                                  </p:childTnLst>
                                </p:cTn>
                              </p:par>
                            </p:childTnLst>
                          </p:cTn>
                        </p:par>
                        <p:par>
                          <p:cTn id="142" fill="hold">
                            <p:stCondLst>
                              <p:cond delay="12000"/>
                            </p:stCondLst>
                            <p:childTnLst>
                              <p:par>
                                <p:cTn id="143" presetID="26" presetClass="emph" presetSubtype="0" fill="hold" grpId="2" nodeType="afterEffect">
                                  <p:stCondLst>
                                    <p:cond delay="0"/>
                                  </p:stCondLst>
                                  <p:childTnLst>
                                    <p:animEffect transition="out" filter="fade">
                                      <p:cBhvr>
                                        <p:cTn id="144" dur="500" tmFilter="0, 0; .2, .5; .8, .5; 1, 0"/>
                                        <p:tgtEl>
                                          <p:spTgt spid="45"/>
                                        </p:tgtEl>
                                      </p:cBhvr>
                                    </p:animEffect>
                                    <p:animScale>
                                      <p:cBhvr>
                                        <p:cTn id="145" dur="250" autoRev="1" fill="hold"/>
                                        <p:tgtEl>
                                          <p:spTgt spid="45"/>
                                        </p:tgtEl>
                                      </p:cBhvr>
                                      <p:by x="105000" y="105000"/>
                                    </p:animScale>
                                  </p:childTnLst>
                                </p:cTn>
                              </p:par>
                              <p:par>
                                <p:cTn id="146" presetID="26" presetClass="emph" presetSubtype="0" fill="hold" grpId="2" nodeType="withEffect">
                                  <p:stCondLst>
                                    <p:cond delay="0"/>
                                  </p:stCondLst>
                                  <p:childTnLst>
                                    <p:animEffect transition="out" filter="fade">
                                      <p:cBhvr>
                                        <p:cTn id="147" dur="500" tmFilter="0, 0; .2, .5; .8, .5; 1, 0"/>
                                        <p:tgtEl>
                                          <p:spTgt spid="46"/>
                                        </p:tgtEl>
                                      </p:cBhvr>
                                    </p:animEffect>
                                    <p:animScale>
                                      <p:cBhvr>
                                        <p:cTn id="148" dur="250" autoRev="1" fill="hold"/>
                                        <p:tgtEl>
                                          <p:spTgt spid="46"/>
                                        </p:tgtEl>
                                      </p:cBhvr>
                                      <p:by x="105000" y="105000"/>
                                    </p:animScale>
                                  </p:childTnLst>
                                </p:cTn>
                              </p:par>
                            </p:childTnLst>
                          </p:cTn>
                        </p:par>
                        <p:par>
                          <p:cTn id="149" fill="hold">
                            <p:stCondLst>
                              <p:cond delay="12500"/>
                            </p:stCondLst>
                            <p:childTnLst>
                              <p:par>
                                <p:cTn id="150" presetID="1" presetClass="entr" presetSubtype="0" fill="hold" nodeType="afterEffect">
                                  <p:stCondLst>
                                    <p:cond delay="0"/>
                                  </p:stCondLst>
                                  <p:childTnLst>
                                    <p:set>
                                      <p:cBhvr>
                                        <p:cTn id="151" dur="1" fill="hold">
                                          <p:stCondLst>
                                            <p:cond delay="299"/>
                                          </p:stCondLst>
                                        </p:cTn>
                                        <p:tgtEl>
                                          <p:spTgt spid="70"/>
                                        </p:tgtEl>
                                        <p:attrNameLst>
                                          <p:attrName>style.visibility</p:attrName>
                                        </p:attrNameLst>
                                      </p:cBhvr>
                                      <p:to>
                                        <p:strVal val="visible"/>
                                      </p:to>
                                    </p:set>
                                  </p:childTnLst>
                                </p:cTn>
                              </p:par>
                            </p:childTnLst>
                          </p:cTn>
                        </p:par>
                        <p:par>
                          <p:cTn id="152" fill="hold">
                            <p:stCondLst>
                              <p:cond delay="12800"/>
                            </p:stCondLst>
                            <p:childTnLst>
                              <p:par>
                                <p:cTn id="153" presetID="1" presetClass="entr" presetSubtype="0" fill="hold" nodeType="afterEffect">
                                  <p:stCondLst>
                                    <p:cond delay="400"/>
                                  </p:stCondLst>
                                  <p:childTnLst>
                                    <p:set>
                                      <p:cBhvr>
                                        <p:cTn id="154" dur="1" fill="hold">
                                          <p:stCondLst>
                                            <p:cond delay="449"/>
                                          </p:stCondLst>
                                        </p:cTn>
                                        <p:tgtEl>
                                          <p:spTgt spid="72"/>
                                        </p:tgtEl>
                                        <p:attrNameLst>
                                          <p:attrName>style.visibility</p:attrName>
                                        </p:attrNameLst>
                                      </p:cBhvr>
                                      <p:to>
                                        <p:strVal val="visible"/>
                                      </p:to>
                                    </p:set>
                                  </p:childTnLst>
                                </p:cTn>
                              </p:par>
                            </p:childTnLst>
                          </p:cTn>
                        </p:par>
                        <p:par>
                          <p:cTn id="155" fill="hold">
                            <p:stCondLst>
                              <p:cond delay="13650"/>
                            </p:stCondLst>
                            <p:childTnLst>
                              <p:par>
                                <p:cTn id="156" presetID="26" presetClass="emph" presetSubtype="0" fill="hold" grpId="4" nodeType="afterEffect">
                                  <p:stCondLst>
                                    <p:cond delay="0"/>
                                  </p:stCondLst>
                                  <p:childTnLst>
                                    <p:animEffect transition="out" filter="fade">
                                      <p:cBhvr>
                                        <p:cTn id="157" dur="500" tmFilter="0, 0; .2, .5; .8, .5; 1, 0"/>
                                        <p:tgtEl>
                                          <p:spTgt spid="2"/>
                                        </p:tgtEl>
                                      </p:cBhvr>
                                    </p:animEffect>
                                    <p:animScale>
                                      <p:cBhvr>
                                        <p:cTn id="158" dur="250" autoRev="1" fill="hold"/>
                                        <p:tgtEl>
                                          <p:spTgt spid="2"/>
                                        </p:tgtEl>
                                      </p:cBhvr>
                                      <p:by x="105000" y="105000"/>
                                    </p:animScale>
                                  </p:childTnLst>
                                </p:cTn>
                              </p:par>
                              <p:par>
                                <p:cTn id="159" presetID="26" presetClass="emph" presetSubtype="0" fill="hold" grpId="4" nodeType="withEffect">
                                  <p:stCondLst>
                                    <p:cond delay="0"/>
                                  </p:stCondLst>
                                  <p:childTnLst>
                                    <p:animEffect transition="out" filter="fade">
                                      <p:cBhvr>
                                        <p:cTn id="160" dur="500" tmFilter="0, 0; .2, .5; .8, .5; 1, 0"/>
                                        <p:tgtEl>
                                          <p:spTgt spid="27"/>
                                        </p:tgtEl>
                                      </p:cBhvr>
                                    </p:animEffect>
                                    <p:animScale>
                                      <p:cBhvr>
                                        <p:cTn id="161" dur="250" autoRev="1" fill="hold"/>
                                        <p:tgtEl>
                                          <p:spTgt spid="27"/>
                                        </p:tgtEl>
                                      </p:cBhvr>
                                      <p:by x="105000" y="105000"/>
                                    </p:animScale>
                                  </p:childTnLst>
                                </p:cTn>
                              </p:par>
                            </p:childTnLst>
                          </p:cTn>
                        </p:par>
                        <p:par>
                          <p:cTn id="162" fill="hold">
                            <p:stCondLst>
                              <p:cond delay="14150"/>
                            </p:stCondLst>
                            <p:childTnLst>
                              <p:par>
                                <p:cTn id="163" presetID="1" presetClass="entr" presetSubtype="0" fill="hold" nodeType="afterEffect">
                                  <p:stCondLst>
                                    <p:cond delay="0"/>
                                  </p:stCondLst>
                                  <p:childTnLst>
                                    <p:set>
                                      <p:cBhvr>
                                        <p:cTn id="164" dur="1" fill="hold">
                                          <p:stCondLst>
                                            <p:cond delay="299"/>
                                          </p:stCondLst>
                                        </p:cTn>
                                        <p:tgtEl>
                                          <p:spTgt spid="73"/>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74"/>
                                        </p:tgtEl>
                                        <p:attrNameLst>
                                          <p:attrName>style.visibility</p:attrName>
                                        </p:attrNameLst>
                                      </p:cBhvr>
                                      <p:to>
                                        <p:strVal val="visible"/>
                                      </p:to>
                                    </p:set>
                                    <p:animEffect transition="in" filter="fade">
                                      <p:cBhvr>
                                        <p:cTn id="169" dur="500"/>
                                        <p:tgtEl>
                                          <p:spTgt spid="74"/>
                                        </p:tgtEl>
                                      </p:cBhvr>
                                    </p:animEffect>
                                  </p:childTnLst>
                                </p:cTn>
                              </p:par>
                              <p:par>
                                <p:cTn id="170" presetID="1" presetClass="entr" presetSubtype="0" fill="hold" nodeType="withEffect">
                                  <p:stCondLst>
                                    <p:cond delay="0"/>
                                  </p:stCondLst>
                                  <p:childTnLst>
                                    <p:set>
                                      <p:cBhvr>
                                        <p:cTn id="17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3" grpId="0"/>
      <p:bldP spid="16" grpId="0"/>
      <p:bldP spid="2" grpId="0" animBg="1"/>
      <p:bldP spid="2" grpId="1" animBg="1"/>
      <p:bldP spid="2" grpId="2" animBg="1"/>
      <p:bldP spid="2" grpId="3" animBg="1"/>
      <p:bldP spid="2" grpId="4" animBg="1"/>
      <p:bldP spid="27" grpId="0"/>
      <p:bldP spid="27" grpId="1"/>
      <p:bldP spid="27" grpId="2"/>
      <p:bldP spid="27" grpId="3"/>
      <p:bldP spid="27" grpId="4"/>
      <p:bldP spid="31" grpId="0" animBg="1"/>
      <p:bldP spid="31" grpId="1" animBg="1"/>
      <p:bldP spid="31" grpId="2" animBg="1"/>
      <p:bldP spid="32" grpId="0"/>
      <p:bldP spid="32" grpId="1"/>
      <p:bldP spid="32" grpId="2"/>
      <p:bldP spid="40" grpId="0" animBg="1"/>
      <p:bldP spid="40" grpId="1" animBg="1"/>
      <p:bldP spid="41" grpId="0"/>
      <p:bldP spid="41" grpId="1"/>
      <p:bldP spid="45" grpId="0" animBg="1"/>
      <p:bldP spid="45" grpId="1" animBg="1"/>
      <p:bldP spid="45" grpId="2" animBg="1"/>
      <p:bldP spid="46" grpId="0"/>
      <p:bldP spid="46" grpId="1"/>
      <p:bldP spid="46" grpId="2"/>
      <p:bldP spid="7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CB0090-C5B5-43A1-9757-91035CC57617}"/>
              </a:ext>
            </a:extLst>
          </p:cNvPr>
          <p:cNvSpPr>
            <a:spLocks noGrp="1"/>
          </p:cNvSpPr>
          <p:nvPr>
            <p:ph type="title"/>
          </p:nvPr>
        </p:nvSpPr>
        <p:spPr/>
        <p:txBody>
          <a:bodyPr/>
          <a:lstStyle/>
          <a:p>
            <a:r>
              <a:rPr lang="en-US"/>
              <a:t>Concurrency limits based on resource classes</a:t>
            </a:r>
          </a:p>
        </p:txBody>
      </p:sp>
      <p:graphicFrame>
        <p:nvGraphicFramePr>
          <p:cNvPr id="14" name="Table 13">
            <a:extLst>
              <a:ext uri="{FF2B5EF4-FFF2-40B4-BE49-F238E27FC236}">
                <a16:creationId xmlns:a16="http://schemas.microsoft.com/office/drawing/2014/main" id="{FC525C32-382C-459C-9CAD-4CB214FACEC6}"/>
              </a:ext>
            </a:extLst>
          </p:cNvPr>
          <p:cNvGraphicFramePr>
            <a:graphicFrameLocks noGrp="1"/>
          </p:cNvGraphicFramePr>
          <p:nvPr>
            <p:extLst/>
          </p:nvPr>
        </p:nvGraphicFramePr>
        <p:xfrm>
          <a:off x="238273" y="1304998"/>
          <a:ext cx="11956751" cy="5689524"/>
        </p:xfrm>
        <a:graphic>
          <a:graphicData uri="http://schemas.openxmlformats.org/drawingml/2006/table">
            <a:tbl>
              <a:tblPr/>
              <a:tblGrid>
                <a:gridCol w="1025864">
                  <a:extLst>
                    <a:ext uri="{9D8B030D-6E8A-4147-A177-3AD203B41FA5}">
                      <a16:colId xmlns:a16="http://schemas.microsoft.com/office/drawing/2014/main" val="3332088224"/>
                    </a:ext>
                  </a:extLst>
                </a:gridCol>
                <a:gridCol w="1446706">
                  <a:extLst>
                    <a:ext uri="{9D8B030D-6E8A-4147-A177-3AD203B41FA5}">
                      <a16:colId xmlns:a16="http://schemas.microsoft.com/office/drawing/2014/main" val="4269557998"/>
                    </a:ext>
                  </a:extLst>
                </a:gridCol>
                <a:gridCol w="1327789">
                  <a:extLst>
                    <a:ext uri="{9D8B030D-6E8A-4147-A177-3AD203B41FA5}">
                      <a16:colId xmlns:a16="http://schemas.microsoft.com/office/drawing/2014/main" val="1683581462"/>
                    </a:ext>
                  </a:extLst>
                </a:gridCol>
                <a:gridCol w="197874">
                  <a:extLst>
                    <a:ext uri="{9D8B030D-6E8A-4147-A177-3AD203B41FA5}">
                      <a16:colId xmlns:a16="http://schemas.microsoft.com/office/drawing/2014/main" val="2608534874"/>
                    </a:ext>
                  </a:extLst>
                </a:gridCol>
                <a:gridCol w="510965">
                  <a:extLst>
                    <a:ext uri="{9D8B030D-6E8A-4147-A177-3AD203B41FA5}">
                      <a16:colId xmlns:a16="http://schemas.microsoft.com/office/drawing/2014/main" val="1854015424"/>
                    </a:ext>
                  </a:extLst>
                </a:gridCol>
                <a:gridCol w="703781">
                  <a:extLst>
                    <a:ext uri="{9D8B030D-6E8A-4147-A177-3AD203B41FA5}">
                      <a16:colId xmlns:a16="http://schemas.microsoft.com/office/drawing/2014/main" val="3330173834"/>
                    </a:ext>
                  </a:extLst>
                </a:gridCol>
                <a:gridCol w="491683">
                  <a:extLst>
                    <a:ext uri="{9D8B030D-6E8A-4147-A177-3AD203B41FA5}">
                      <a16:colId xmlns:a16="http://schemas.microsoft.com/office/drawing/2014/main" val="41727430"/>
                    </a:ext>
                  </a:extLst>
                </a:gridCol>
                <a:gridCol w="645938">
                  <a:extLst>
                    <a:ext uri="{9D8B030D-6E8A-4147-A177-3AD203B41FA5}">
                      <a16:colId xmlns:a16="http://schemas.microsoft.com/office/drawing/2014/main" val="2380084840"/>
                    </a:ext>
                  </a:extLst>
                </a:gridCol>
                <a:gridCol w="645938">
                  <a:extLst>
                    <a:ext uri="{9D8B030D-6E8A-4147-A177-3AD203B41FA5}">
                      <a16:colId xmlns:a16="http://schemas.microsoft.com/office/drawing/2014/main" val="2869254239"/>
                    </a:ext>
                  </a:extLst>
                </a:gridCol>
                <a:gridCol w="674858">
                  <a:extLst>
                    <a:ext uri="{9D8B030D-6E8A-4147-A177-3AD203B41FA5}">
                      <a16:colId xmlns:a16="http://schemas.microsoft.com/office/drawing/2014/main" val="1871106334"/>
                    </a:ext>
                  </a:extLst>
                </a:gridCol>
                <a:gridCol w="761627">
                  <a:extLst>
                    <a:ext uri="{9D8B030D-6E8A-4147-A177-3AD203B41FA5}">
                      <a16:colId xmlns:a16="http://schemas.microsoft.com/office/drawing/2014/main" val="1155520020"/>
                    </a:ext>
                  </a:extLst>
                </a:gridCol>
                <a:gridCol w="715833">
                  <a:extLst>
                    <a:ext uri="{9D8B030D-6E8A-4147-A177-3AD203B41FA5}">
                      <a16:colId xmlns:a16="http://schemas.microsoft.com/office/drawing/2014/main" val="1619604834"/>
                    </a:ext>
                  </a:extLst>
                </a:gridCol>
                <a:gridCol w="751985">
                  <a:extLst>
                    <a:ext uri="{9D8B030D-6E8A-4147-A177-3AD203B41FA5}">
                      <a16:colId xmlns:a16="http://schemas.microsoft.com/office/drawing/2014/main" val="2217220222"/>
                    </a:ext>
                  </a:extLst>
                </a:gridCol>
                <a:gridCol w="684500">
                  <a:extLst>
                    <a:ext uri="{9D8B030D-6E8A-4147-A177-3AD203B41FA5}">
                      <a16:colId xmlns:a16="http://schemas.microsoft.com/office/drawing/2014/main" val="935050963"/>
                    </a:ext>
                  </a:extLst>
                </a:gridCol>
                <a:gridCol w="655577">
                  <a:extLst>
                    <a:ext uri="{9D8B030D-6E8A-4147-A177-3AD203B41FA5}">
                      <a16:colId xmlns:a16="http://schemas.microsoft.com/office/drawing/2014/main" val="3237818604"/>
                    </a:ext>
                  </a:extLst>
                </a:gridCol>
                <a:gridCol w="715833">
                  <a:extLst>
                    <a:ext uri="{9D8B030D-6E8A-4147-A177-3AD203B41FA5}">
                      <a16:colId xmlns:a16="http://schemas.microsoft.com/office/drawing/2014/main" val="4040672740"/>
                    </a:ext>
                  </a:extLst>
                </a:gridCol>
              </a:tblGrid>
              <a:tr h="306010">
                <a:tc rowSpan="2">
                  <a:txBody>
                    <a:bodyPr/>
                    <a:lstStyle/>
                    <a:p>
                      <a:pPr algn="l" rtl="0" fontAlgn="b"/>
                      <a:r>
                        <a:rPr lang="en-US" sz="1200" b="0" i="0" u="none" strike="noStrike">
                          <a:solidFill>
                            <a:srgbClr val="0078D4"/>
                          </a:solidFill>
                          <a:effectLst/>
                          <a:latin typeface="Segoe UI Semibold" panose="020B0702040204020203" pitchFamily="34" charset="0"/>
                        </a:rPr>
                        <a:t>Service Level</a:t>
                      </a:r>
                    </a:p>
                    <a:p>
                      <a:pPr algn="l" rtl="0" fontAlgn="b"/>
                      <a:r>
                        <a:rPr lang="en-US" sz="1200" b="0" i="0" u="none" strike="noStrike">
                          <a:solidFill>
                            <a:srgbClr val="0078D4"/>
                          </a:solidFill>
                          <a:effectLst/>
                          <a:latin typeface="Segoe UI Semibold" panose="020B0702040204020203" pitchFamily="34" charset="0"/>
                        </a:rPr>
                        <a:t> </a:t>
                      </a:r>
                    </a:p>
                  </a:txBody>
                  <a:tcPr marL="4367" marR="4367" marT="4367" marB="0">
                    <a:lnL>
                      <a:noFill/>
                    </a:lnL>
                    <a:lnR>
                      <a:noFill/>
                    </a:lnR>
                    <a:lnT>
                      <a:noFill/>
                    </a:lnT>
                    <a:lnB w="12700" cap="flat" cmpd="sng" algn="ctr">
                      <a:solidFill>
                        <a:srgbClr val="0078D4"/>
                      </a:solidFill>
                      <a:prstDash val="solid"/>
                      <a:round/>
                      <a:headEnd type="none" w="med" len="med"/>
                      <a:tailEnd type="none" w="med" len="med"/>
                    </a:lnB>
                  </a:tcPr>
                </a:tc>
                <a:tc rowSpan="2">
                  <a:txBody>
                    <a:bodyPr/>
                    <a:lstStyle/>
                    <a:p>
                      <a:pPr algn="ctr" rtl="0" fontAlgn="b"/>
                      <a:r>
                        <a:rPr lang="en-US" sz="1200" b="0" i="0" u="none" strike="noStrike">
                          <a:solidFill>
                            <a:srgbClr val="0078D4"/>
                          </a:solidFill>
                          <a:effectLst/>
                          <a:latin typeface="Segoe UI Semibold" panose="020B0702040204020203" pitchFamily="34" charset="0"/>
                        </a:rPr>
                        <a:t>Max Concurrent Queries</a:t>
                      </a:r>
                    </a:p>
                    <a:p>
                      <a:pPr algn="ctr" rtl="0" fontAlgn="b"/>
                      <a:r>
                        <a:rPr lang="en-US" sz="1200" b="0" i="0" u="none" strike="noStrike">
                          <a:solidFill>
                            <a:srgbClr val="0078D4"/>
                          </a:solidFill>
                          <a:effectLst/>
                          <a:latin typeface="Segoe UI Semibold" panose="020B0702040204020203" pitchFamily="34" charset="0"/>
                        </a:rPr>
                        <a:t> </a:t>
                      </a:r>
                    </a:p>
                  </a:txBody>
                  <a:tcPr marL="4367" marR="4367" marT="4367" marB="0">
                    <a:lnL>
                      <a:noFill/>
                    </a:lnL>
                    <a:lnR>
                      <a:noFill/>
                    </a:lnR>
                    <a:lnT>
                      <a:noFill/>
                    </a:lnT>
                    <a:lnB w="12700" cap="flat" cmpd="sng" algn="ctr">
                      <a:solidFill>
                        <a:srgbClr val="0078D4"/>
                      </a:solidFill>
                      <a:prstDash val="solid"/>
                      <a:round/>
                      <a:headEnd type="none" w="med" len="med"/>
                      <a:tailEnd type="none" w="med" len="med"/>
                    </a:lnB>
                  </a:tcPr>
                </a:tc>
                <a:tc rowSpan="2" gridSpan="2">
                  <a:txBody>
                    <a:bodyPr/>
                    <a:lstStyle/>
                    <a:p>
                      <a:pPr algn="ctr" rtl="0" fontAlgn="b"/>
                      <a:r>
                        <a:rPr lang="en-US" sz="1200" b="0" i="0" u="none" strike="noStrike">
                          <a:solidFill>
                            <a:srgbClr val="0078D4"/>
                          </a:solidFill>
                          <a:effectLst/>
                          <a:latin typeface="Segoe UI Semibold" panose="020B0702040204020203" pitchFamily="34" charset="0"/>
                        </a:rPr>
                        <a:t>Max Concurrency Slots</a:t>
                      </a:r>
                    </a:p>
                    <a:p>
                      <a:pPr algn="ctr" rtl="0" fontAlgn="b"/>
                      <a:r>
                        <a:rPr lang="en-US" sz="1200" b="0" i="0" u="none" strike="noStrike">
                          <a:solidFill>
                            <a:srgbClr val="0078D4"/>
                          </a:solidFill>
                          <a:effectLst/>
                          <a:latin typeface="Segoe UI Semibold" panose="020B0702040204020203" pitchFamily="34" charset="0"/>
                        </a:rPr>
                        <a:t> </a:t>
                      </a:r>
                    </a:p>
                  </a:txBody>
                  <a:tcPr marL="4367" marR="4367" marT="4367" marB="0">
                    <a:lnL>
                      <a:noFill/>
                    </a:lnL>
                    <a:lnR>
                      <a:noFill/>
                    </a:lnR>
                    <a:lnT>
                      <a:noFill/>
                    </a:lnT>
                    <a:lnB w="12700" cap="flat" cmpd="sng" algn="ctr">
                      <a:solidFill>
                        <a:srgbClr val="0078D4"/>
                      </a:solidFill>
                      <a:prstDash val="solid"/>
                      <a:round/>
                      <a:headEnd type="none" w="med" len="med"/>
                      <a:tailEnd type="none" w="med" len="med"/>
                    </a:lnB>
                  </a:tcPr>
                </a:tc>
                <a:tc rowSpan="2" hMerge="1">
                  <a:txBody>
                    <a:bodyPr/>
                    <a:lstStyle/>
                    <a:p>
                      <a:endParaRPr lang="en-US"/>
                    </a:p>
                  </a:txBody>
                  <a:tcPr/>
                </a:tc>
                <a:tc gridSpan="4">
                  <a:txBody>
                    <a:bodyPr/>
                    <a:lstStyle/>
                    <a:p>
                      <a:pPr algn="ctr" rtl="0" fontAlgn="b"/>
                      <a:r>
                        <a:rPr lang="en-US" sz="1200" b="0" i="0" u="none" strike="noStrike">
                          <a:solidFill>
                            <a:srgbClr val="0078D4"/>
                          </a:solidFill>
                          <a:effectLst/>
                          <a:latin typeface="Segoe UI Semibold" panose="020B0702040204020203" pitchFamily="34" charset="0"/>
                        </a:rPr>
                        <a:t>Dynamic Resource Classes</a:t>
                      </a:r>
                    </a:p>
                  </a:txBody>
                  <a:tcPr marL="4367" marR="4367" marT="4367"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rtl="0" fontAlgn="b"/>
                      <a:r>
                        <a:rPr lang="en-US" sz="1200" b="0" i="0" u="none" strike="noStrike">
                          <a:solidFill>
                            <a:srgbClr val="0078D4"/>
                          </a:solidFill>
                          <a:effectLst/>
                          <a:latin typeface="Segoe UI Semibold" panose="020B0702040204020203" pitchFamily="34" charset="0"/>
                        </a:rPr>
                        <a:t>Static Resource Classes</a:t>
                      </a:r>
                    </a:p>
                  </a:txBody>
                  <a:tcPr marL="4367" marR="4367" marT="4367" marB="0">
                    <a:lnL>
                      <a:noFill/>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72036222"/>
                  </a:ext>
                </a:extLst>
              </a:tr>
              <a:tr h="317344">
                <a:tc vMerge="1">
                  <a:txBody>
                    <a:bodyPr/>
                    <a:lstStyle/>
                    <a:p>
                      <a:pPr algn="l" rtl="0" fontAlgn="b"/>
                      <a:endParaRPr lang="en-US" sz="1200" b="0" i="0" u="none" strike="noStrike">
                        <a:solidFill>
                          <a:srgbClr val="0078D4"/>
                        </a:solidFill>
                        <a:effectLst/>
                        <a:latin typeface="Segoe UI Semibold" panose="020B0702040204020203" pitchFamily="34" charset="0"/>
                      </a:endParaRPr>
                    </a:p>
                  </a:txBody>
                  <a:tcPr marL="4282" marR="4282" marT="4282" marB="0" anchor="b">
                    <a:lnL>
                      <a:noFill/>
                    </a:lnL>
                    <a:lnR>
                      <a:noFill/>
                    </a:lnR>
                    <a:lnT>
                      <a:noFill/>
                    </a:lnT>
                    <a:lnB w="12700" cap="flat" cmpd="sng" algn="ctr">
                      <a:solidFill>
                        <a:srgbClr val="0078D4"/>
                      </a:solidFill>
                      <a:prstDash val="solid"/>
                      <a:round/>
                      <a:headEnd type="none" w="med" len="med"/>
                      <a:tailEnd type="none" w="med" len="med"/>
                    </a:lnB>
                  </a:tcPr>
                </a:tc>
                <a:tc vMerge="1">
                  <a:txBody>
                    <a:bodyPr/>
                    <a:lstStyle/>
                    <a:p>
                      <a:pPr algn="l" rtl="0" fontAlgn="b"/>
                      <a:endParaRPr lang="en-US" sz="1200" b="0" i="0" u="none" strike="noStrike">
                        <a:solidFill>
                          <a:srgbClr val="0078D4"/>
                        </a:solidFill>
                        <a:effectLst/>
                        <a:latin typeface="Segoe UI Semibold" panose="020B0702040204020203" pitchFamily="34" charset="0"/>
                      </a:endParaRPr>
                    </a:p>
                  </a:txBody>
                  <a:tcPr marL="4282" marR="4282" marT="4282" marB="0" anchor="b">
                    <a:lnL>
                      <a:noFill/>
                    </a:lnL>
                    <a:lnR>
                      <a:noFill/>
                    </a:lnR>
                    <a:lnT>
                      <a:noFill/>
                    </a:lnT>
                    <a:lnB w="12700" cap="flat" cmpd="sng" algn="ctr">
                      <a:solidFill>
                        <a:srgbClr val="0078D4"/>
                      </a:solidFill>
                      <a:prstDash val="solid"/>
                      <a:round/>
                      <a:headEnd type="none" w="med" len="med"/>
                      <a:tailEnd type="none" w="med" len="med"/>
                    </a:lnB>
                  </a:tcPr>
                </a:tc>
                <a:tc gridSpan="2" vMerge="1">
                  <a:txBody>
                    <a:bodyPr/>
                    <a:lstStyle/>
                    <a:p>
                      <a:pPr algn="l" rtl="0" fontAlgn="b"/>
                      <a:endParaRPr lang="en-US" sz="1200" b="0" i="0" u="none" strike="noStrike">
                        <a:solidFill>
                          <a:srgbClr val="0078D4"/>
                        </a:solidFill>
                        <a:effectLst/>
                        <a:latin typeface="Segoe UI Semibold" panose="020B0702040204020203" pitchFamily="34" charset="0"/>
                      </a:endParaRPr>
                    </a:p>
                  </a:txBody>
                  <a:tcPr marL="4282" marR="4282" marT="4282" marB="0" anchor="b">
                    <a:lnL>
                      <a:noFill/>
                    </a:lnL>
                    <a:lnR>
                      <a:noFill/>
                    </a:lnR>
                    <a:lnT>
                      <a:noFill/>
                    </a:lnT>
                    <a:lnB w="12700" cap="flat" cmpd="sng" algn="ctr">
                      <a:solidFill>
                        <a:srgbClr val="0078D4"/>
                      </a:solidFill>
                      <a:prstDash val="solid"/>
                      <a:round/>
                      <a:headEnd type="none" w="med" len="med"/>
                      <a:tailEnd type="none" w="med" len="med"/>
                    </a:lnB>
                  </a:tcPr>
                </a:tc>
                <a:tc hMerge="1" vMerge="1">
                  <a:txBody>
                    <a:bodyPr/>
                    <a:lstStyle/>
                    <a:p>
                      <a:endParaRPr lang="en-US"/>
                    </a:p>
                  </a:txBody>
                  <a:tcPr/>
                </a:tc>
                <a:tc>
                  <a:txBody>
                    <a:bodyPr/>
                    <a:lstStyle/>
                    <a:p>
                      <a:pPr algn="ctr" rtl="0" fontAlgn="b"/>
                      <a:r>
                        <a:rPr lang="en-US" sz="1100" b="0" i="0" u="none" strike="noStrike">
                          <a:solidFill>
                            <a:srgbClr val="0078D4"/>
                          </a:solidFill>
                          <a:effectLst/>
                          <a:latin typeface="Segoe UI Semibold" panose="020B0702040204020203" pitchFamily="34" charset="0"/>
                        </a:rPr>
                        <a:t>smallrc</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mediumrc</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largerc</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err="1">
                          <a:solidFill>
                            <a:srgbClr val="0078D4"/>
                          </a:solidFill>
                          <a:effectLst/>
                          <a:latin typeface="Segoe UI Semibold" panose="020B0702040204020203" pitchFamily="34" charset="0"/>
                        </a:rPr>
                        <a:t>xlargerc</a:t>
                      </a:r>
                      <a:endParaRPr lang="en-US" sz="1100" b="0" i="0" u="none" strike="noStrike">
                        <a:solidFill>
                          <a:srgbClr val="0078D4"/>
                        </a:solidFill>
                        <a:effectLst/>
                        <a:latin typeface="Segoe UI Semibold" panose="020B0702040204020203" pitchFamily="34" charset="0"/>
                      </a:endParaRP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staticrc10</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staticrc20</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staticrc30</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staticrc40</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staticrc50</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staticrc60</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staticrc70</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tc>
                  <a:txBody>
                    <a:bodyPr/>
                    <a:lstStyle/>
                    <a:p>
                      <a:pPr algn="ctr" rtl="0" fontAlgn="b"/>
                      <a:r>
                        <a:rPr lang="en-US" sz="1100" b="0" i="0" u="none" strike="noStrike">
                          <a:solidFill>
                            <a:srgbClr val="0078D4"/>
                          </a:solidFill>
                          <a:effectLst/>
                          <a:latin typeface="Segoe UI Semibold" panose="020B0702040204020203" pitchFamily="34" charset="0"/>
                        </a:rPr>
                        <a:t>staticrc80</a:t>
                      </a:r>
                    </a:p>
                  </a:txBody>
                  <a:tcPr marL="4367" marR="4367" marT="4367" marB="0" anchor="b">
                    <a:lnL>
                      <a:noFill/>
                    </a:lnL>
                    <a:lnR>
                      <a:noFill/>
                    </a:lnR>
                    <a:lnT>
                      <a:noFill/>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1363609660"/>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DW100c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3434165949"/>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DW200c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5</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979568588"/>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DW300c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754942669"/>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DW400c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11</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18972630"/>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DW500c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20</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14</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3094242131"/>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DW1000c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28</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2925710496"/>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DW1500c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13</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42</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1936404174"/>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DW2000c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17</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56</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444568763"/>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DW2500c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100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10</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70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4268443796"/>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DW3000c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84</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678039934"/>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DW5000c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200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20</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140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2718802811"/>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DW6000c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240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7</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52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168</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2113803405"/>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DW7500c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300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9</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30</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210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2711908564"/>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DW10000c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400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40</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280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3204247564"/>
                  </a:ext>
                </a:extLst>
              </a:tr>
              <a:tr h="317344">
                <a:tc>
                  <a:txBody>
                    <a:bodyPr/>
                    <a:lstStyle/>
                    <a:p>
                      <a:pPr algn="l" rtl="0" fontAlgn="t"/>
                      <a:r>
                        <a:rPr lang="en-US" sz="1200" b="0" i="0" u="none" strike="noStrike">
                          <a:solidFill>
                            <a:srgbClr val="000000"/>
                          </a:solidFill>
                          <a:effectLst/>
                          <a:latin typeface="Segoe UI Semibold" panose="020B0702040204020203" pitchFamily="34" charset="0"/>
                        </a:rPr>
                        <a:t>DW15000c</a:t>
                      </a:r>
                    </a:p>
                  </a:txBody>
                  <a:tcPr marL="4367" marR="4367" marT="4367" marB="0">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600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60</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420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2306302433"/>
                  </a:ext>
                </a:extLst>
              </a:tr>
              <a:tr h="306010">
                <a:tc>
                  <a:txBody>
                    <a:bodyPr/>
                    <a:lstStyle/>
                    <a:p>
                      <a:pPr algn="l" rtl="0" fontAlgn="t"/>
                      <a:r>
                        <a:rPr lang="en-US" sz="1200" b="0" i="0" u="none" strike="noStrike">
                          <a:solidFill>
                            <a:srgbClr val="000000"/>
                          </a:solidFill>
                          <a:effectLst/>
                          <a:latin typeface="Segoe UI Semibold" panose="020B0702040204020203" pitchFamily="34" charset="0"/>
                        </a:rPr>
                        <a:t>DW30000c</a:t>
                      </a:r>
                    </a:p>
                  </a:txBody>
                  <a:tcPr marL="4367" marR="4367" marT="4367" marB="0">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128</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1200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a:noFill/>
                    </a:lnB>
                  </a:tcPr>
                </a:tc>
                <a:tc>
                  <a:txBody>
                    <a:bodyPr/>
                    <a:lstStyle/>
                    <a:p>
                      <a:pPr algn="ctr" rtl="0" fontAlgn="ctr"/>
                      <a:endParaRPr lang="en-US" sz="1200" b="0" i="0" u="none" strike="noStrike">
                        <a:solidFill>
                          <a:srgbClr val="000000"/>
                        </a:solidFill>
                        <a:effectLst/>
                        <a:latin typeface="Segoe UI" panose="020B0502040204020203" pitchFamily="34" charset="0"/>
                      </a:endParaRP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36</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120</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264</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840</a:t>
                      </a:r>
                    </a:p>
                  </a:txBody>
                  <a:tcPr marL="4367" marR="4367" marT="4367" marB="0" anchor="ctr">
                    <a:lnL>
                      <a:noFill/>
                    </a:lnL>
                    <a:lnR w="6350" cap="flat" cmpd="sng" algn="ctr">
                      <a:solidFill>
                        <a:schemeClr val="tx2"/>
                      </a:solidFill>
                      <a:prstDash val="solid"/>
                      <a:round/>
                      <a:headEnd type="none" w="med" len="med"/>
                      <a:tailEnd type="none" w="med" len="med"/>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1</a:t>
                      </a:r>
                    </a:p>
                  </a:txBody>
                  <a:tcPr marL="4367" marR="4367" marT="4367" marB="0" anchor="ctr">
                    <a:lnL w="6350" cap="flat" cmpd="sng" algn="ctr">
                      <a:solidFill>
                        <a:schemeClr val="tx2"/>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2</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4</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8</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16</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32</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64</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tc>
                  <a:txBody>
                    <a:bodyPr/>
                    <a:lstStyle/>
                    <a:p>
                      <a:pPr algn="ctr" rtl="0" fontAlgn="ctr"/>
                      <a:r>
                        <a:rPr lang="en-US" sz="1200" b="0" i="0" u="none" strike="noStrike">
                          <a:solidFill>
                            <a:srgbClr val="000000"/>
                          </a:solidFill>
                          <a:effectLst/>
                          <a:latin typeface="Segoe UI" panose="020B0502040204020203" pitchFamily="34" charset="0"/>
                        </a:rPr>
                        <a:t>128 </a:t>
                      </a:r>
                    </a:p>
                  </a:txBody>
                  <a:tcPr marL="4367" marR="4367" marT="4367" marB="0" anchor="ctr">
                    <a:lnL>
                      <a:noFill/>
                    </a:lnL>
                    <a:lnR>
                      <a:noFill/>
                    </a:lnR>
                    <a:lnT w="12700" cap="flat" cmpd="sng" algn="ctr">
                      <a:solidFill>
                        <a:srgbClr val="0078D4"/>
                      </a:solidFill>
                      <a:prstDash val="solid"/>
                      <a:round/>
                      <a:headEnd type="none" w="med" len="med"/>
                      <a:tailEnd type="none" w="med" len="med"/>
                    </a:lnT>
                    <a:lnB>
                      <a:noFill/>
                    </a:lnB>
                  </a:tcPr>
                </a:tc>
                <a:extLst>
                  <a:ext uri="{0D108BD9-81ED-4DB2-BD59-A6C34878D82A}">
                    <a16:rowId xmlns:a16="http://schemas.microsoft.com/office/drawing/2014/main" val="3441098213"/>
                  </a:ext>
                </a:extLst>
              </a:tr>
            </a:tbl>
          </a:graphicData>
        </a:graphic>
      </p:graphicFrame>
    </p:spTree>
    <p:extLst>
      <p:ext uri="{BB962C8B-B14F-4D97-AF65-F5344CB8AC3E}">
        <p14:creationId xmlns:p14="http://schemas.microsoft.com/office/powerpoint/2010/main" val="377341604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59FF-760B-4735-9A06-E89F96ECCCEE}"/>
              </a:ext>
            </a:extLst>
          </p:cNvPr>
          <p:cNvSpPr>
            <a:spLocks noGrp="1"/>
          </p:cNvSpPr>
          <p:nvPr>
            <p:ph type="title"/>
          </p:nvPr>
        </p:nvSpPr>
        <p:spPr/>
        <p:txBody>
          <a:bodyPr/>
          <a:lstStyle/>
          <a:p>
            <a:r>
              <a:rPr lang="en-GB" sz="4400" dirty="0">
                <a:solidFill>
                  <a:srgbClr val="000000"/>
                </a:solidFill>
                <a:latin typeface="Segoe UI Light (Headings)"/>
              </a:rPr>
              <a:t>Operations not governed by resource classes</a:t>
            </a:r>
            <a:br>
              <a:rPr lang="en-GB" b="1" dirty="0">
                <a:solidFill>
                  <a:srgbClr val="000000"/>
                </a:solidFill>
                <a:latin typeface="Segoe UI" panose="020B0502040204020203" pitchFamily="34" charset="0"/>
              </a:rPr>
            </a:br>
            <a:endParaRPr lang="en-GB" dirty="0"/>
          </a:p>
        </p:txBody>
      </p:sp>
      <p:sp>
        <p:nvSpPr>
          <p:cNvPr id="3" name="Rectangle 2">
            <a:extLst>
              <a:ext uri="{FF2B5EF4-FFF2-40B4-BE49-F238E27FC236}">
                <a16:creationId xmlns:a16="http://schemas.microsoft.com/office/drawing/2014/main" id="{936B56D6-6AD5-4448-8BAB-1ED1E50F9F07}"/>
              </a:ext>
            </a:extLst>
          </p:cNvPr>
          <p:cNvSpPr/>
          <p:nvPr/>
        </p:nvSpPr>
        <p:spPr>
          <a:xfrm>
            <a:off x="427037" y="1212849"/>
            <a:ext cx="11476038" cy="4893647"/>
          </a:xfrm>
          <a:prstGeom prst="rect">
            <a:avLst/>
          </a:prstGeom>
        </p:spPr>
        <p:txBody>
          <a:bodyPr wrap="square">
            <a:spAutoFit/>
          </a:bodyPr>
          <a:lstStyle/>
          <a:p>
            <a:r>
              <a:rPr lang="en-GB" dirty="0">
                <a:solidFill>
                  <a:srgbClr val="000000"/>
                </a:solidFill>
                <a:latin typeface="Segoe UI" panose="020B0502040204020203" pitchFamily="34" charset="0"/>
              </a:rPr>
              <a:t>Some queries always run in the </a:t>
            </a:r>
            <a:r>
              <a:rPr lang="en-GB" dirty="0" err="1">
                <a:solidFill>
                  <a:srgbClr val="000000"/>
                </a:solidFill>
                <a:latin typeface="Segoe UI" panose="020B0502040204020203" pitchFamily="34" charset="0"/>
              </a:rPr>
              <a:t>smallrc</a:t>
            </a:r>
            <a:r>
              <a:rPr lang="en-GB" dirty="0">
                <a:solidFill>
                  <a:srgbClr val="000000"/>
                </a:solidFill>
                <a:latin typeface="Segoe UI" panose="020B0502040204020203" pitchFamily="34" charset="0"/>
              </a:rPr>
              <a:t> resource class even though the user is a member of a larger resource class. These exempt queries do not count towards the concurrency limit. </a:t>
            </a:r>
          </a:p>
          <a:p>
            <a:r>
              <a:rPr lang="en-GB" dirty="0">
                <a:solidFill>
                  <a:srgbClr val="000000"/>
                </a:solidFill>
                <a:latin typeface="Segoe UI" panose="020B0502040204020203" pitchFamily="34" charset="0"/>
              </a:rPr>
              <a:t>The following statements are exempt from resource classes and always run in </a:t>
            </a:r>
            <a:r>
              <a:rPr lang="en-GB" dirty="0" err="1">
                <a:solidFill>
                  <a:srgbClr val="000000"/>
                </a:solidFill>
                <a:latin typeface="Segoe UI" panose="020B0502040204020203" pitchFamily="34" charset="0"/>
              </a:rPr>
              <a:t>smallrc</a:t>
            </a:r>
            <a:r>
              <a:rPr lang="en-GB" dirty="0">
                <a:solidFill>
                  <a:srgbClr val="000000"/>
                </a:solidFill>
                <a:latin typeface="Segoe UI" panose="020B0502040204020203" pitchFamily="34" charset="0"/>
              </a:rPr>
              <a:t>:</a:t>
            </a:r>
          </a:p>
          <a:p>
            <a:endParaRPr lang="en-GB" dirty="0">
              <a:solidFill>
                <a:srgbClr val="000000"/>
              </a:solidFill>
              <a:latin typeface="Segoe UI" panose="020B0502040204020203" pitchFamily="34" charset="0"/>
            </a:endParaRPr>
          </a:p>
          <a:p>
            <a:pPr>
              <a:buFont typeface="Arial" panose="020B0604020202020204" pitchFamily="34" charset="0"/>
              <a:buChar char="•"/>
            </a:pPr>
            <a:r>
              <a:rPr lang="en-GB" sz="1600" dirty="0">
                <a:solidFill>
                  <a:srgbClr val="000000"/>
                </a:solidFill>
                <a:latin typeface="Segoe UI" panose="020B0502040204020203" pitchFamily="34" charset="0"/>
              </a:rPr>
              <a:t>CREATE or DROP TABLE</a:t>
            </a:r>
          </a:p>
          <a:p>
            <a:pPr>
              <a:buFont typeface="Arial" panose="020B0604020202020204" pitchFamily="34" charset="0"/>
              <a:buChar char="•"/>
            </a:pPr>
            <a:r>
              <a:rPr lang="en-GB" sz="1600" dirty="0">
                <a:solidFill>
                  <a:srgbClr val="000000"/>
                </a:solidFill>
                <a:latin typeface="Segoe UI" panose="020B0502040204020203" pitchFamily="34" charset="0"/>
              </a:rPr>
              <a:t>ALTER TABLE ... SWITCH, SPLIT, or MERGE PARTITION</a:t>
            </a:r>
          </a:p>
          <a:p>
            <a:pPr>
              <a:buFont typeface="Arial" panose="020B0604020202020204" pitchFamily="34" charset="0"/>
              <a:buChar char="•"/>
            </a:pPr>
            <a:r>
              <a:rPr lang="en-GB" sz="1600" dirty="0">
                <a:solidFill>
                  <a:srgbClr val="000000"/>
                </a:solidFill>
                <a:latin typeface="Segoe UI" panose="020B0502040204020203" pitchFamily="34" charset="0"/>
              </a:rPr>
              <a:t>ALTER INDEX DISABLE</a:t>
            </a:r>
          </a:p>
          <a:p>
            <a:pPr>
              <a:buFont typeface="Arial" panose="020B0604020202020204" pitchFamily="34" charset="0"/>
              <a:buChar char="•"/>
            </a:pPr>
            <a:r>
              <a:rPr lang="en-GB" sz="1600" dirty="0">
                <a:solidFill>
                  <a:srgbClr val="000000"/>
                </a:solidFill>
                <a:latin typeface="Segoe UI" panose="020B0502040204020203" pitchFamily="34" charset="0"/>
              </a:rPr>
              <a:t>DROP INDEX</a:t>
            </a:r>
          </a:p>
          <a:p>
            <a:pPr>
              <a:buFont typeface="Arial" panose="020B0604020202020204" pitchFamily="34" charset="0"/>
              <a:buChar char="•"/>
            </a:pPr>
            <a:r>
              <a:rPr lang="en-GB" sz="1600" dirty="0">
                <a:solidFill>
                  <a:srgbClr val="000000"/>
                </a:solidFill>
                <a:latin typeface="Segoe UI" panose="020B0502040204020203" pitchFamily="34" charset="0"/>
              </a:rPr>
              <a:t>CREATE, UPDATE, or DROP STATISTICS</a:t>
            </a:r>
          </a:p>
          <a:p>
            <a:pPr>
              <a:buFont typeface="Arial" panose="020B0604020202020204" pitchFamily="34" charset="0"/>
              <a:buChar char="•"/>
            </a:pPr>
            <a:r>
              <a:rPr lang="en-GB" sz="1600" dirty="0">
                <a:solidFill>
                  <a:srgbClr val="000000"/>
                </a:solidFill>
                <a:latin typeface="Segoe UI" panose="020B0502040204020203" pitchFamily="34" charset="0"/>
              </a:rPr>
              <a:t>TRUNCATE TABLE</a:t>
            </a:r>
          </a:p>
          <a:p>
            <a:pPr>
              <a:buFont typeface="Arial" panose="020B0604020202020204" pitchFamily="34" charset="0"/>
              <a:buChar char="•"/>
            </a:pPr>
            <a:r>
              <a:rPr lang="en-GB" sz="1600" dirty="0">
                <a:solidFill>
                  <a:srgbClr val="000000"/>
                </a:solidFill>
                <a:latin typeface="Segoe UI" panose="020B0502040204020203" pitchFamily="34" charset="0"/>
              </a:rPr>
              <a:t>ALTER AUTHORIZATION</a:t>
            </a:r>
          </a:p>
          <a:p>
            <a:pPr>
              <a:buFont typeface="Arial" panose="020B0604020202020204" pitchFamily="34" charset="0"/>
              <a:buChar char="•"/>
            </a:pPr>
            <a:r>
              <a:rPr lang="en-GB" sz="1600" dirty="0">
                <a:solidFill>
                  <a:srgbClr val="000000"/>
                </a:solidFill>
                <a:latin typeface="Segoe UI" panose="020B0502040204020203" pitchFamily="34" charset="0"/>
              </a:rPr>
              <a:t>CREATE LOGIN</a:t>
            </a:r>
          </a:p>
          <a:p>
            <a:pPr>
              <a:buFont typeface="Arial" panose="020B0604020202020204" pitchFamily="34" charset="0"/>
              <a:buChar char="•"/>
            </a:pPr>
            <a:r>
              <a:rPr lang="en-GB" sz="1600" dirty="0">
                <a:solidFill>
                  <a:srgbClr val="000000"/>
                </a:solidFill>
                <a:latin typeface="Segoe UI" panose="020B0502040204020203" pitchFamily="34" charset="0"/>
              </a:rPr>
              <a:t>CREATE, ALTER, or DROP USER</a:t>
            </a:r>
          </a:p>
          <a:p>
            <a:pPr>
              <a:buFont typeface="Arial" panose="020B0604020202020204" pitchFamily="34" charset="0"/>
              <a:buChar char="•"/>
            </a:pPr>
            <a:r>
              <a:rPr lang="en-GB" sz="1600" dirty="0">
                <a:solidFill>
                  <a:srgbClr val="000000"/>
                </a:solidFill>
                <a:latin typeface="Segoe UI" panose="020B0502040204020203" pitchFamily="34" charset="0"/>
              </a:rPr>
              <a:t>CREATE, ALTER, or DROP PROCEDURE</a:t>
            </a:r>
          </a:p>
          <a:p>
            <a:pPr>
              <a:buFont typeface="Arial" panose="020B0604020202020204" pitchFamily="34" charset="0"/>
              <a:buChar char="•"/>
            </a:pPr>
            <a:r>
              <a:rPr lang="en-GB" sz="1600" dirty="0">
                <a:solidFill>
                  <a:srgbClr val="000000"/>
                </a:solidFill>
                <a:latin typeface="Segoe UI" panose="020B0502040204020203" pitchFamily="34" charset="0"/>
              </a:rPr>
              <a:t>CREATE or DROP VIEW</a:t>
            </a:r>
          </a:p>
          <a:p>
            <a:pPr>
              <a:buFont typeface="Arial" panose="020B0604020202020204" pitchFamily="34" charset="0"/>
              <a:buChar char="•"/>
            </a:pPr>
            <a:r>
              <a:rPr lang="en-GB" sz="1600" dirty="0">
                <a:solidFill>
                  <a:srgbClr val="000000"/>
                </a:solidFill>
                <a:latin typeface="Segoe UI" panose="020B0502040204020203" pitchFamily="34" charset="0"/>
              </a:rPr>
              <a:t>INSERT VALUES</a:t>
            </a:r>
          </a:p>
          <a:p>
            <a:pPr>
              <a:buFont typeface="Arial" panose="020B0604020202020204" pitchFamily="34" charset="0"/>
              <a:buChar char="•"/>
            </a:pPr>
            <a:r>
              <a:rPr lang="en-GB" sz="1600" dirty="0">
                <a:solidFill>
                  <a:srgbClr val="000000"/>
                </a:solidFill>
                <a:latin typeface="Segoe UI" panose="020B0502040204020203" pitchFamily="34" charset="0"/>
              </a:rPr>
              <a:t>SELECT from system views and DMVs</a:t>
            </a:r>
          </a:p>
          <a:p>
            <a:pPr>
              <a:buFont typeface="Arial" panose="020B0604020202020204" pitchFamily="34" charset="0"/>
              <a:buChar char="•"/>
            </a:pPr>
            <a:r>
              <a:rPr lang="en-GB" sz="1600" dirty="0">
                <a:solidFill>
                  <a:srgbClr val="000000"/>
                </a:solidFill>
                <a:latin typeface="Segoe UI" panose="020B0502040204020203" pitchFamily="34" charset="0"/>
              </a:rPr>
              <a:t>EXPLAIN</a:t>
            </a:r>
          </a:p>
          <a:p>
            <a:pPr>
              <a:buFont typeface="Arial" panose="020B0604020202020204" pitchFamily="34" charset="0"/>
              <a:buChar char="•"/>
            </a:pPr>
            <a:r>
              <a:rPr lang="en-GB" sz="1600" dirty="0">
                <a:solidFill>
                  <a:srgbClr val="000000"/>
                </a:solidFill>
                <a:latin typeface="Segoe UI" panose="020B0502040204020203" pitchFamily="34" charset="0"/>
              </a:rPr>
              <a:t>DBCC</a:t>
            </a:r>
            <a:endParaRPr lang="en-GB" sz="1600" b="0" i="0" u="none" strike="noStrike"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6917644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4B42A-9B6B-4563-9154-51585CCAE9B9}"/>
              </a:ext>
            </a:extLst>
          </p:cNvPr>
          <p:cNvSpPr>
            <a:spLocks noGrp="1"/>
          </p:cNvSpPr>
          <p:nvPr>
            <p:ph type="title"/>
          </p:nvPr>
        </p:nvSpPr>
        <p:spPr/>
        <p:txBody>
          <a:bodyPr/>
          <a:lstStyle/>
          <a:p>
            <a:r>
              <a:rPr lang="en-GB" b="1" dirty="0"/>
              <a:t>Change a user's resource class</a:t>
            </a:r>
            <a:endParaRPr lang="en-GB" dirty="0"/>
          </a:p>
        </p:txBody>
      </p:sp>
      <p:sp>
        <p:nvSpPr>
          <p:cNvPr id="9" name="Rectangle 8">
            <a:extLst>
              <a:ext uri="{FF2B5EF4-FFF2-40B4-BE49-F238E27FC236}">
                <a16:creationId xmlns:a16="http://schemas.microsoft.com/office/drawing/2014/main" id="{19472684-B211-4AA4-BE50-D23BE35EFC4F}"/>
              </a:ext>
            </a:extLst>
          </p:cNvPr>
          <p:cNvSpPr/>
          <p:nvPr/>
        </p:nvSpPr>
        <p:spPr>
          <a:xfrm>
            <a:off x="457200" y="2125663"/>
            <a:ext cx="6250429" cy="369332"/>
          </a:xfrm>
          <a:prstGeom prst="rect">
            <a:avLst/>
          </a:prstGeom>
        </p:spPr>
        <p:txBody>
          <a:bodyPr wrap="none">
            <a:spAutoFit/>
          </a:bodyPr>
          <a:lstStyle/>
          <a:p>
            <a:r>
              <a:rPr lang="en-GB" dirty="0">
                <a:solidFill>
                  <a:srgbClr val="000000"/>
                </a:solidFill>
                <a:latin typeface="Courier New" panose="02070309020205020404" pitchFamily="49" charset="0"/>
              </a:rPr>
              <a:t>EXEC </a:t>
            </a:r>
            <a:r>
              <a:rPr lang="en-GB" dirty="0" err="1">
                <a:solidFill>
                  <a:srgbClr val="000000"/>
                </a:solidFill>
                <a:latin typeface="Courier New" panose="02070309020205020404" pitchFamily="49" charset="0"/>
              </a:rPr>
              <a:t>sp_addrolemember</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largerc</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loaduser</a:t>
            </a:r>
            <a:r>
              <a:rPr lang="en-GB" dirty="0">
                <a:solidFill>
                  <a:srgbClr val="000000"/>
                </a:solidFill>
                <a:latin typeface="Courier New" panose="02070309020205020404" pitchFamily="49" charset="0"/>
              </a:rPr>
              <a:t>';</a:t>
            </a:r>
            <a:endParaRPr lang="en-GB" dirty="0"/>
          </a:p>
        </p:txBody>
      </p:sp>
      <p:sp>
        <p:nvSpPr>
          <p:cNvPr id="10" name="Rectangle 9">
            <a:extLst>
              <a:ext uri="{FF2B5EF4-FFF2-40B4-BE49-F238E27FC236}">
                <a16:creationId xmlns:a16="http://schemas.microsoft.com/office/drawing/2014/main" id="{A24A8680-FFF6-440A-83CC-5353659C3117}"/>
              </a:ext>
            </a:extLst>
          </p:cNvPr>
          <p:cNvSpPr/>
          <p:nvPr/>
        </p:nvSpPr>
        <p:spPr>
          <a:xfrm>
            <a:off x="503237" y="3096685"/>
            <a:ext cx="9754496" cy="369332"/>
          </a:xfrm>
          <a:prstGeom prst="rect">
            <a:avLst/>
          </a:prstGeom>
        </p:spPr>
        <p:txBody>
          <a:bodyPr wrap="square">
            <a:spAutoFit/>
          </a:bodyPr>
          <a:lstStyle/>
          <a:p>
            <a:r>
              <a:rPr lang="en-GB" dirty="0">
                <a:solidFill>
                  <a:srgbClr val="000000"/>
                </a:solidFill>
                <a:latin typeface="Courier New" panose="02070309020205020404" pitchFamily="49" charset="0"/>
              </a:rPr>
              <a:t>EXEC </a:t>
            </a:r>
            <a:r>
              <a:rPr lang="en-GB" dirty="0" err="1">
                <a:solidFill>
                  <a:srgbClr val="000000"/>
                </a:solidFill>
                <a:latin typeface="Courier New" panose="02070309020205020404" pitchFamily="49" charset="0"/>
              </a:rPr>
              <a:t>sp_droprolemember</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largerc</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loaduser</a:t>
            </a:r>
            <a:r>
              <a:rPr lang="en-GB" dirty="0">
                <a:solidFill>
                  <a:srgbClr val="000000"/>
                </a:solidFill>
                <a:latin typeface="Courier New" panose="02070309020205020404" pitchFamily="49" charset="0"/>
              </a:rPr>
              <a:t>';</a:t>
            </a:r>
            <a:endParaRPr lang="en-GB" dirty="0"/>
          </a:p>
        </p:txBody>
      </p:sp>
    </p:spTree>
    <p:extLst>
      <p:ext uri="{BB962C8B-B14F-4D97-AF65-F5344CB8AC3E}">
        <p14:creationId xmlns:p14="http://schemas.microsoft.com/office/powerpoint/2010/main" val="281074861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Monitoring</a:t>
            </a:r>
          </a:p>
        </p:txBody>
      </p:sp>
    </p:spTree>
    <p:extLst>
      <p:ext uri="{BB962C8B-B14F-4D97-AF65-F5344CB8AC3E}">
        <p14:creationId xmlns:p14="http://schemas.microsoft.com/office/powerpoint/2010/main" val="206207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9D6FF7-9499-4E57-BDCA-190B55DDF6BC}"/>
              </a:ext>
            </a:extLst>
          </p:cNvPr>
          <p:cNvSpPr>
            <a:spLocks noGrp="1"/>
          </p:cNvSpPr>
          <p:nvPr>
            <p:ph type="title"/>
          </p:nvPr>
        </p:nvSpPr>
        <p:spPr/>
        <p:txBody>
          <a:bodyPr/>
          <a:lstStyle/>
          <a:p>
            <a:r>
              <a:rPr lang="en-US" dirty="0"/>
              <a:t>Monitoring Options</a:t>
            </a:r>
          </a:p>
        </p:txBody>
      </p:sp>
      <p:sp>
        <p:nvSpPr>
          <p:cNvPr id="4" name="Text Placeholder 3">
            <a:extLst>
              <a:ext uri="{FF2B5EF4-FFF2-40B4-BE49-F238E27FC236}">
                <a16:creationId xmlns:a16="http://schemas.microsoft.com/office/drawing/2014/main" id="{12EF64C5-2125-4FD2-9E7D-AFB6FB0020F8}"/>
              </a:ext>
            </a:extLst>
          </p:cNvPr>
          <p:cNvSpPr>
            <a:spLocks noGrp="1"/>
          </p:cNvSpPr>
          <p:nvPr>
            <p:ph type="body" sz="quarter" idx="10"/>
          </p:nvPr>
        </p:nvSpPr>
        <p:spPr>
          <a:xfrm>
            <a:off x="274639" y="1212849"/>
            <a:ext cx="5486399" cy="3484031"/>
          </a:xfrm>
        </p:spPr>
        <p:txBody>
          <a:bodyPr/>
          <a:lstStyle/>
          <a:p>
            <a:pPr marL="0" indent="0">
              <a:buNone/>
            </a:pPr>
            <a:r>
              <a:rPr lang="en-US" dirty="0"/>
              <a:t>Azure Portal</a:t>
            </a:r>
          </a:p>
          <a:p>
            <a:r>
              <a:rPr lang="en-US" dirty="0"/>
              <a:t>Common interface</a:t>
            </a:r>
          </a:p>
          <a:p>
            <a:pPr lvl="1"/>
            <a:r>
              <a:rPr lang="en-US" dirty="0"/>
              <a:t>Alerts</a:t>
            </a:r>
          </a:p>
          <a:p>
            <a:pPr lvl="1"/>
            <a:r>
              <a:rPr lang="en-US" dirty="0"/>
              <a:t>Recommendations</a:t>
            </a:r>
          </a:p>
          <a:p>
            <a:pPr lvl="1"/>
            <a:r>
              <a:rPr lang="en-US" dirty="0"/>
              <a:t>Retention periods</a:t>
            </a:r>
          </a:p>
          <a:p>
            <a:r>
              <a:rPr lang="en-US" dirty="0"/>
              <a:t>Operations Management Suite (OMS) integration</a:t>
            </a:r>
          </a:p>
        </p:txBody>
      </p:sp>
      <p:sp>
        <p:nvSpPr>
          <p:cNvPr id="5" name="Text Placeholder 4">
            <a:extLst>
              <a:ext uri="{FF2B5EF4-FFF2-40B4-BE49-F238E27FC236}">
                <a16:creationId xmlns:a16="http://schemas.microsoft.com/office/drawing/2014/main" id="{1B217ED1-2F5E-4131-903F-5D20296AA92F}"/>
              </a:ext>
            </a:extLst>
          </p:cNvPr>
          <p:cNvSpPr>
            <a:spLocks noGrp="1"/>
          </p:cNvSpPr>
          <p:nvPr>
            <p:ph type="body" sz="quarter" idx="11"/>
          </p:nvPr>
        </p:nvSpPr>
        <p:spPr>
          <a:xfrm>
            <a:off x="6675439" y="1212849"/>
            <a:ext cx="5486399" cy="1822037"/>
          </a:xfrm>
        </p:spPr>
        <p:txBody>
          <a:bodyPr/>
          <a:lstStyle/>
          <a:p>
            <a:pPr marL="0" indent="0">
              <a:buNone/>
            </a:pPr>
            <a:r>
              <a:rPr lang="en-US" dirty="0"/>
              <a:t>Command-line</a:t>
            </a:r>
          </a:p>
          <a:p>
            <a:r>
              <a:rPr lang="en-US" dirty="0"/>
              <a:t>Rich set of DMVs</a:t>
            </a:r>
          </a:p>
          <a:p>
            <a:r>
              <a:rPr lang="en-US" dirty="0"/>
              <a:t>Lower level of diagnostics</a:t>
            </a:r>
          </a:p>
        </p:txBody>
      </p:sp>
    </p:spTree>
    <p:extLst>
      <p:ext uri="{BB962C8B-B14F-4D97-AF65-F5344CB8AC3E}">
        <p14:creationId xmlns:p14="http://schemas.microsoft.com/office/powerpoint/2010/main" val="346126249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E623E-8282-4D3B-AC58-095B4D8E7767}"/>
              </a:ext>
            </a:extLst>
          </p:cNvPr>
          <p:cNvSpPr>
            <a:spLocks noGrp="1"/>
          </p:cNvSpPr>
          <p:nvPr>
            <p:ph type="body" sz="quarter" idx="10"/>
          </p:nvPr>
        </p:nvSpPr>
        <p:spPr>
          <a:xfrm>
            <a:off x="274638" y="1212850"/>
            <a:ext cx="11887200" cy="5355312"/>
          </a:xfrm>
        </p:spPr>
        <p:txBody>
          <a:bodyPr/>
          <a:lstStyle/>
          <a:p>
            <a:pPr marL="0" indent="0">
              <a:buNone/>
            </a:pPr>
            <a:r>
              <a:rPr lang="en-US" dirty="0"/>
              <a:t>Key Metrics</a:t>
            </a:r>
          </a:p>
          <a:p>
            <a:r>
              <a:rPr lang="en-US" dirty="0"/>
              <a:t>CPU Percentage</a:t>
            </a:r>
          </a:p>
          <a:p>
            <a:r>
              <a:rPr lang="en-US" dirty="0"/>
              <a:t>IO Percentage</a:t>
            </a:r>
          </a:p>
          <a:p>
            <a:r>
              <a:rPr lang="en-US" dirty="0"/>
              <a:t>DWU (limit, used and percentage used)</a:t>
            </a:r>
          </a:p>
          <a:p>
            <a:r>
              <a:rPr lang="en-US" dirty="0"/>
              <a:t>Connections (successful, failed, blocked by firewall)</a:t>
            </a:r>
          </a:p>
          <a:p>
            <a:r>
              <a:rPr lang="en-US" dirty="0"/>
              <a:t>Gen2: Cache metrics (used and cache hit percentage)</a:t>
            </a:r>
          </a:p>
          <a:p>
            <a:endParaRPr lang="en-US" dirty="0"/>
          </a:p>
        </p:txBody>
      </p:sp>
      <p:sp>
        <p:nvSpPr>
          <p:cNvPr id="3" name="Title 2">
            <a:extLst>
              <a:ext uri="{FF2B5EF4-FFF2-40B4-BE49-F238E27FC236}">
                <a16:creationId xmlns:a16="http://schemas.microsoft.com/office/drawing/2014/main" id="{16359854-68EF-49BA-8224-4524A39ADD8E}"/>
              </a:ext>
            </a:extLst>
          </p:cNvPr>
          <p:cNvSpPr>
            <a:spLocks noGrp="1"/>
          </p:cNvSpPr>
          <p:nvPr>
            <p:ph type="title"/>
          </p:nvPr>
        </p:nvSpPr>
        <p:spPr/>
        <p:txBody>
          <a:bodyPr/>
          <a:lstStyle/>
          <a:p>
            <a:r>
              <a:rPr lang="en-US" dirty="0"/>
              <a:t>Azure Portal</a:t>
            </a:r>
          </a:p>
        </p:txBody>
      </p:sp>
    </p:spTree>
    <p:extLst>
      <p:ext uri="{BB962C8B-B14F-4D97-AF65-F5344CB8AC3E}">
        <p14:creationId xmlns:p14="http://schemas.microsoft.com/office/powerpoint/2010/main" val="18320901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Fully managed PaaS</a:t>
            </a:r>
          </a:p>
        </p:txBody>
      </p:sp>
      <p:pic>
        <p:nvPicPr>
          <p:cNvPr id="5" name="Picture 4"/>
          <p:cNvPicPr>
            <a:picLocks noChangeAspect="1"/>
          </p:cNvPicPr>
          <p:nvPr/>
        </p:nvPicPr>
        <p:blipFill>
          <a:blip r:embed="rId3"/>
          <a:stretch>
            <a:fillRect/>
          </a:stretch>
        </p:blipFill>
        <p:spPr>
          <a:xfrm>
            <a:off x="1180136" y="1063019"/>
            <a:ext cx="10078570" cy="5931010"/>
          </a:xfrm>
          <a:prstGeom prst="rect">
            <a:avLst/>
          </a:prstGeom>
        </p:spPr>
      </p:pic>
    </p:spTree>
    <p:extLst>
      <p:ext uri="{BB962C8B-B14F-4D97-AF65-F5344CB8AC3E}">
        <p14:creationId xmlns:p14="http://schemas.microsoft.com/office/powerpoint/2010/main" val="35689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Connector 45"/>
          <p:cNvCxnSpPr>
            <a:cxnSpLocks/>
          </p:cNvCxnSpPr>
          <p:nvPr/>
        </p:nvCxnSpPr>
        <p:spPr>
          <a:xfrm flipV="1">
            <a:off x="7266158" y="3031617"/>
            <a:ext cx="933279" cy="254079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nvGrpSpPr>
          <p:cNvPr id="57" name="Group 56"/>
          <p:cNvGrpSpPr/>
          <p:nvPr/>
        </p:nvGrpSpPr>
        <p:grpSpPr>
          <a:xfrm>
            <a:off x="731837" y="4581810"/>
            <a:ext cx="3146610" cy="2134116"/>
            <a:chOff x="731837" y="3707750"/>
            <a:chExt cx="3146610" cy="2134116"/>
          </a:xfrm>
        </p:grpSpPr>
        <p:cxnSp>
          <p:nvCxnSpPr>
            <p:cNvPr id="67" name="Straight Connector 66"/>
            <p:cNvCxnSpPr>
              <a:cxnSpLocks/>
            </p:cNvCxnSpPr>
            <p:nvPr/>
          </p:nvCxnSpPr>
          <p:spPr>
            <a:xfrm flipH="1">
              <a:off x="3868162" y="3707750"/>
              <a:ext cx="4420" cy="158569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0" name="Rounded Rectangle 59"/>
            <p:cNvSpPr/>
            <p:nvPr/>
          </p:nvSpPr>
          <p:spPr bwMode="auto">
            <a:xfrm>
              <a:off x="731837" y="4546466"/>
              <a:ext cx="2770909" cy="1295400"/>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dm_pdw_waits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object_name</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1" name="Straight Connector 60"/>
            <p:cNvCxnSpPr/>
            <p:nvPr/>
          </p:nvCxnSpPr>
          <p:spPr>
            <a:xfrm>
              <a:off x="898091" y="5003666"/>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62" name="TextBox 61"/>
            <p:cNvSpPr txBox="1"/>
            <p:nvPr/>
          </p:nvSpPr>
          <p:spPr>
            <a:xfrm>
              <a:off x="769956" y="4143998"/>
              <a:ext cx="986617"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Waits</a:t>
              </a:r>
            </a:p>
          </p:txBody>
        </p:sp>
        <p:cxnSp>
          <p:nvCxnSpPr>
            <p:cNvPr id="63" name="Straight Connector 62"/>
            <p:cNvCxnSpPr/>
            <p:nvPr/>
          </p:nvCxnSpPr>
          <p:spPr>
            <a:xfrm flipV="1">
              <a:off x="3517558" y="5295206"/>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p:nvPr/>
          </p:nvCxnSpPr>
          <p:spPr>
            <a:xfrm>
              <a:off x="3517559" y="5044228"/>
              <a:ext cx="356755" cy="245974"/>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65" name="Straight Connector 64"/>
            <p:cNvCxnSpPr/>
            <p:nvPr/>
          </p:nvCxnSpPr>
          <p:spPr>
            <a:xfrm flipH="1">
              <a:off x="3505772" y="5282695"/>
              <a:ext cx="372675"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3" name="Group 22"/>
          <p:cNvGrpSpPr/>
          <p:nvPr/>
        </p:nvGrpSpPr>
        <p:grpSpPr>
          <a:xfrm>
            <a:off x="4278601" y="4716462"/>
            <a:ext cx="360218" cy="1709516"/>
            <a:chOff x="2332037" y="1635346"/>
            <a:chExt cx="360218" cy="1709516"/>
          </a:xfrm>
        </p:grpSpPr>
        <p:cxnSp>
          <p:nvCxnSpPr>
            <p:cNvPr id="24" name="Straight Connector 23"/>
            <p:cNvCxnSpPr>
              <a:cxnSpLocks/>
            </p:cNvCxnSpPr>
            <p:nvPr/>
          </p:nvCxnSpPr>
          <p:spPr>
            <a:xfrm>
              <a:off x="2332037" y="1635346"/>
              <a:ext cx="0" cy="148590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5" name="Straight Connector 24"/>
            <p:cNvCxnSpPr/>
            <p:nvPr/>
          </p:nvCxnSpPr>
          <p:spPr>
            <a:xfrm flipV="1">
              <a:off x="2335500" y="2918835"/>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6" name="Straight Connector 25"/>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27" name="Straight Connector 2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31" name="Group 30"/>
          <p:cNvGrpSpPr/>
          <p:nvPr/>
        </p:nvGrpSpPr>
        <p:grpSpPr>
          <a:xfrm>
            <a:off x="4638819" y="5478462"/>
            <a:ext cx="2770909" cy="1295400"/>
            <a:chOff x="717983" y="1945553"/>
            <a:chExt cx="2770909" cy="969818"/>
          </a:xfrm>
          <a:solidFill>
            <a:srgbClr val="FF0000"/>
          </a:solidFill>
        </p:grpSpPr>
        <p:sp>
          <p:nvSpPr>
            <p:cNvPr id="32" name="Rounded Rectangle 31"/>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dm_pdw_request_steps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3" name="Straight Connector 32"/>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42" name="TextBox 41"/>
          <p:cNvSpPr txBox="1"/>
          <p:nvPr/>
        </p:nvSpPr>
        <p:spPr>
          <a:xfrm>
            <a:off x="4676938" y="5057122"/>
            <a:ext cx="229774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Query Plan Steps</a:t>
            </a:r>
          </a:p>
        </p:txBody>
      </p:sp>
      <p:grpSp>
        <p:nvGrpSpPr>
          <p:cNvPr id="21" name="Group 20"/>
          <p:cNvGrpSpPr/>
          <p:nvPr/>
        </p:nvGrpSpPr>
        <p:grpSpPr>
          <a:xfrm>
            <a:off x="3128674" y="2739156"/>
            <a:ext cx="360218" cy="1580938"/>
            <a:chOff x="2332037" y="1973262"/>
            <a:chExt cx="360218" cy="1371600"/>
          </a:xfrm>
        </p:grpSpPr>
        <p:cxnSp>
          <p:nvCxnSpPr>
            <p:cNvPr id="11" name="Straight Connector 10"/>
            <p:cNvCxnSpPr/>
            <p:nvPr/>
          </p:nvCxnSpPr>
          <p:spPr>
            <a:xfrm flipH="1">
              <a:off x="2332037" y="1973262"/>
              <a:ext cx="3463" cy="1147987"/>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3" name="Straight Connector 12"/>
            <p:cNvCxnSpPr/>
            <p:nvPr/>
          </p:nvCxnSpPr>
          <p:spPr>
            <a:xfrm flipV="1">
              <a:off x="2335500" y="2908444"/>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5" name="Straight Connector 14"/>
            <p:cNvCxnSpPr/>
            <p:nvPr/>
          </p:nvCxnSpPr>
          <p:spPr>
            <a:xfrm>
              <a:off x="2332037" y="3121249"/>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17" name="Straight Connector 16"/>
            <p:cNvCxnSpPr/>
            <p:nvPr/>
          </p:nvCxnSpPr>
          <p:spPr>
            <a:xfrm>
              <a:off x="2332037" y="3121249"/>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grpSp>
        <p:nvGrpSpPr>
          <p:cNvPr id="28" name="Group 27"/>
          <p:cNvGrpSpPr/>
          <p:nvPr/>
        </p:nvGrpSpPr>
        <p:grpSpPr>
          <a:xfrm>
            <a:off x="3461183" y="3421062"/>
            <a:ext cx="2770909" cy="1295400"/>
            <a:chOff x="717983" y="1945553"/>
            <a:chExt cx="2770909" cy="969818"/>
          </a:xfrm>
          <a:solidFill>
            <a:srgbClr val="00B050"/>
          </a:solidFill>
        </p:grpSpPr>
        <p:sp>
          <p:nvSpPr>
            <p:cNvPr id="29" name="Rounded Rectangle 28"/>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30" name="Straight Connector 29"/>
            <p:cNvCxnSpPr/>
            <p:nvPr/>
          </p:nvCxnSpPr>
          <p:spPr>
            <a:xfrm>
              <a:off x="884237" y="2287842"/>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7" name="TextBox 36"/>
          <p:cNvSpPr txBox="1"/>
          <p:nvPr/>
        </p:nvSpPr>
        <p:spPr>
          <a:xfrm>
            <a:off x="3530674" y="2963862"/>
            <a:ext cx="1239763"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Queries</a:t>
            </a:r>
          </a:p>
        </p:txBody>
      </p:sp>
      <p:sp>
        <p:nvSpPr>
          <p:cNvPr id="2" name="Title 1"/>
          <p:cNvSpPr>
            <a:spLocks noGrp="1"/>
          </p:cNvSpPr>
          <p:nvPr>
            <p:ph type="title"/>
          </p:nvPr>
        </p:nvSpPr>
        <p:spPr/>
        <p:txBody>
          <a:bodyPr/>
          <a:lstStyle/>
          <a:p>
            <a:r>
              <a:rPr lang="en-US" sz="4800" b="1" dirty="0"/>
              <a:t>Execution DMVs</a:t>
            </a:r>
          </a:p>
        </p:txBody>
      </p:sp>
      <p:grpSp>
        <p:nvGrpSpPr>
          <p:cNvPr id="52" name="Group 51"/>
          <p:cNvGrpSpPr/>
          <p:nvPr/>
        </p:nvGrpSpPr>
        <p:grpSpPr>
          <a:xfrm>
            <a:off x="1874837" y="1363662"/>
            <a:ext cx="2770909" cy="1444766"/>
            <a:chOff x="1874837" y="1041114"/>
            <a:chExt cx="2770909" cy="1444766"/>
          </a:xfrm>
        </p:grpSpPr>
        <p:grpSp>
          <p:nvGrpSpPr>
            <p:cNvPr id="9" name="Group 8"/>
            <p:cNvGrpSpPr/>
            <p:nvPr/>
          </p:nvGrpSpPr>
          <p:grpSpPr>
            <a:xfrm>
              <a:off x="1874837" y="1516062"/>
              <a:ext cx="2770909" cy="969818"/>
              <a:chOff x="717983" y="1945553"/>
              <a:chExt cx="2770909" cy="969818"/>
            </a:xfrm>
          </p:grpSpPr>
          <p:sp>
            <p:nvSpPr>
              <p:cNvPr id="4" name="Rounded Rectangle 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dm_pdw_exec_sessions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session_id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6" name="Straight Connector 5"/>
              <p:cNvCxnSpPr/>
              <p:nvPr/>
            </p:nvCxnSpPr>
            <p:spPr>
              <a:xfrm>
                <a:off x="884237" y="2388898"/>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sp>
          <p:nvSpPr>
            <p:cNvPr id="3" name="TextBox 2"/>
            <p:cNvSpPr txBox="1"/>
            <p:nvPr/>
          </p:nvSpPr>
          <p:spPr>
            <a:xfrm>
              <a:off x="1914535" y="1041114"/>
              <a:ext cx="1326325" cy="572464"/>
            </a:xfrm>
            <a:prstGeom prst="rect">
              <a:avLst/>
            </a:prstGeom>
          </p:spPr>
          <p:style>
            <a:lnRef idx="1">
              <a:schemeClr val="accent2"/>
            </a:lnRef>
            <a:fillRef idx="2">
              <a:schemeClr val="accent2"/>
            </a:fillRef>
            <a:effectRef idx="1">
              <a:schemeClr val="accent2"/>
            </a:effectRef>
            <a:fontRef idx="minor">
              <a:schemeClr val="dk1"/>
            </a:fontRef>
          </p:style>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Sessions</a:t>
              </a:r>
            </a:p>
          </p:txBody>
        </p:sp>
      </p:grpSp>
      <p:grpSp>
        <p:nvGrpSpPr>
          <p:cNvPr id="43" name="Group 42"/>
          <p:cNvGrpSpPr/>
          <p:nvPr/>
        </p:nvGrpSpPr>
        <p:grpSpPr>
          <a:xfrm>
            <a:off x="8559655" y="2082578"/>
            <a:ext cx="2770909" cy="1752600"/>
            <a:chOff x="717983" y="1945553"/>
            <a:chExt cx="2770909" cy="969818"/>
          </a:xfrm>
          <a:solidFill>
            <a:srgbClr val="7030A0"/>
          </a:solidFill>
        </p:grpSpPr>
        <p:sp>
          <p:nvSpPr>
            <p:cNvPr id="44" name="Rounded Rectangle 43"/>
            <p:cNvSpPr/>
            <p:nvPr/>
          </p:nvSpPr>
          <p:spPr bwMode="auto">
            <a:xfrm>
              <a:off x="717983" y="1945553"/>
              <a:ext cx="2770909" cy="969818"/>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dm_pdw_dms_workers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b="1" dirty="0">
                <a:gradFill>
                  <a:gsLst>
                    <a:gs pos="0">
                      <a:srgbClr val="FFFFFF"/>
                    </a:gs>
                    <a:gs pos="100000">
                      <a:srgbClr val="FFFFFF"/>
                    </a:gs>
                  </a:gsLst>
                  <a:lin ang="5400000" scaled="0"/>
                </a:gradFill>
              </a:endParaRPr>
            </a:p>
          </p:txBody>
        </p:sp>
        <p:cxnSp>
          <p:nvCxnSpPr>
            <p:cNvPr id="45" name="Straight Connector 44"/>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47" name="Straight Connector 46"/>
          <p:cNvCxnSpPr/>
          <p:nvPr/>
        </p:nvCxnSpPr>
        <p:spPr>
          <a:xfrm flipV="1">
            <a:off x="8202900" y="2844578"/>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8" name="Straight Connector 47"/>
          <p:cNvCxnSpPr/>
          <p:nvPr/>
        </p:nvCxnSpPr>
        <p:spPr>
          <a:xfrm>
            <a:off x="8199437" y="3036601"/>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p:nvPr/>
        </p:nvCxnSpPr>
        <p:spPr>
          <a:xfrm>
            <a:off x="8199437" y="3036601"/>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0" name="TextBox 49"/>
          <p:cNvSpPr txBox="1"/>
          <p:nvPr/>
        </p:nvSpPr>
        <p:spPr>
          <a:xfrm>
            <a:off x="8504237" y="1617694"/>
            <a:ext cx="3647709"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Data Movement Steps (DMS)</a:t>
            </a:r>
          </a:p>
        </p:txBody>
      </p:sp>
      <p:grpSp>
        <p:nvGrpSpPr>
          <p:cNvPr id="34" name="Group 33"/>
          <p:cNvGrpSpPr/>
          <p:nvPr/>
        </p:nvGrpSpPr>
        <p:grpSpPr>
          <a:xfrm>
            <a:off x="8705128" y="5039010"/>
            <a:ext cx="2770909" cy="1353852"/>
            <a:chOff x="717983" y="1945553"/>
            <a:chExt cx="2770909" cy="749167"/>
          </a:xfrm>
        </p:grpSpPr>
        <p:sp>
          <p:nvSpPr>
            <p:cNvPr id="35" name="Rounded Rectangle 34"/>
            <p:cNvSpPr/>
            <p:nvPr/>
          </p:nvSpPr>
          <p:spPr bwMode="auto">
            <a:xfrm>
              <a:off x="717983" y="1945553"/>
              <a:ext cx="2770909" cy="749167"/>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b="1" dirty="0" err="1">
                  <a:gradFill>
                    <a:gsLst>
                      <a:gs pos="0">
                        <a:srgbClr val="FFFFFF"/>
                      </a:gs>
                      <a:gs pos="100000">
                        <a:srgbClr val="FFFFFF"/>
                      </a:gs>
                    </a:gsLst>
                    <a:lin ang="5400000" scaled="0"/>
                  </a:gradFill>
                </a:rPr>
                <a:t>dm_pdw_sql_requests</a:t>
              </a:r>
              <a:endParaRPr lang="en-US" b="1" dirty="0">
                <a:gradFill>
                  <a:gsLst>
                    <a:gs pos="0">
                      <a:srgbClr val="FFFFFF"/>
                    </a:gs>
                    <a:gs pos="100000">
                      <a:srgbClr val="FFFFFF"/>
                    </a:gs>
                  </a:gsLst>
                  <a:lin ang="5400000" scaled="0"/>
                </a:gradFill>
              </a:endParaRPr>
            </a:p>
            <a:p>
              <a:pPr algn="ctr" defTabSz="932472" fontAlgn="base">
                <a:spcBef>
                  <a:spcPct val="0"/>
                </a:spcBef>
                <a:spcAft>
                  <a:spcPct val="0"/>
                </a:spcAft>
              </a:pPr>
              <a:endParaRPr lang="en-US" sz="1200" b="1" dirty="0">
                <a:gradFill>
                  <a:gsLst>
                    <a:gs pos="0">
                      <a:srgbClr val="FFFFFF"/>
                    </a:gs>
                    <a:gs pos="100000">
                      <a:srgbClr val="FFFFFF"/>
                    </a:gs>
                  </a:gsLst>
                  <a:lin ang="5400000" scaled="0"/>
                </a:gradFill>
              </a:endParaRPr>
            </a:p>
            <a:p>
              <a:pPr algn="ctr" defTabSz="932472" fontAlgn="base">
                <a:spcBef>
                  <a:spcPct val="0"/>
                </a:spcBef>
                <a:spcAft>
                  <a:spcPct val="0"/>
                </a:spcAft>
              </a:pPr>
              <a:r>
                <a:rPr lang="en-US" b="1" dirty="0" err="1">
                  <a:gradFill>
                    <a:gsLst>
                      <a:gs pos="0">
                        <a:srgbClr val="FFFFFF"/>
                      </a:gs>
                      <a:gs pos="100000">
                        <a:srgbClr val="FFFFFF"/>
                      </a:gs>
                    </a:gsLst>
                    <a:lin ang="5400000" scaled="0"/>
                  </a:gradFill>
                </a:rPr>
                <a:t>request_id</a:t>
              </a:r>
              <a:r>
                <a:rPr lang="en-US" b="1" dirty="0">
                  <a:gradFill>
                    <a:gsLst>
                      <a:gs pos="0">
                        <a:srgbClr val="FFFFFF"/>
                      </a:gs>
                      <a:gs pos="100000">
                        <a:srgbClr val="FFFFFF"/>
                      </a:gs>
                    </a:gsLst>
                    <a:lin ang="5400000" scaled="0"/>
                  </a:gradFill>
                </a:rPr>
                <a:t> (PK)</a:t>
              </a:r>
            </a:p>
            <a:p>
              <a:pPr algn="ctr" defTabSz="932472" fontAlgn="base">
                <a:spcBef>
                  <a:spcPct val="0"/>
                </a:spcBef>
                <a:spcAft>
                  <a:spcPct val="0"/>
                </a:spcAft>
              </a:pPr>
              <a:r>
                <a:rPr lang="en-US" b="1" dirty="0" err="1">
                  <a:gradFill>
                    <a:gsLst>
                      <a:gs pos="0">
                        <a:srgbClr val="FFFFFF"/>
                      </a:gs>
                      <a:gs pos="100000">
                        <a:srgbClr val="FFFFFF"/>
                      </a:gs>
                    </a:gsLst>
                    <a:lin ang="5400000" scaled="0"/>
                  </a:gradFill>
                </a:rPr>
                <a:t>step_index</a:t>
              </a:r>
              <a:r>
                <a:rPr lang="en-US" b="1" dirty="0">
                  <a:gradFill>
                    <a:gsLst>
                      <a:gs pos="0">
                        <a:srgbClr val="FFFFFF"/>
                      </a:gs>
                      <a:gs pos="100000">
                        <a:srgbClr val="FFFFFF"/>
                      </a:gs>
                    </a:gsLst>
                    <a:lin ang="5400000" scaled="0"/>
                  </a:gradFill>
                </a:rPr>
                <a:t> (PK)</a:t>
              </a:r>
            </a:p>
          </p:txBody>
        </p:sp>
        <p:cxnSp>
          <p:nvCxnSpPr>
            <p:cNvPr id="36" name="Straight Connector 35"/>
            <p:cNvCxnSpPr/>
            <p:nvPr/>
          </p:nvCxnSpPr>
          <p:spPr>
            <a:xfrm>
              <a:off x="884237" y="2240715"/>
              <a:ext cx="2438400"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grpSp>
      <p:cxnSp>
        <p:nvCxnSpPr>
          <p:cNvPr id="38" name="Straight Connector 37"/>
          <p:cNvCxnSpPr/>
          <p:nvPr/>
        </p:nvCxnSpPr>
        <p:spPr>
          <a:xfrm>
            <a:off x="7408697" y="5626200"/>
            <a:ext cx="984704" cy="1"/>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39" name="Straight Connector 38"/>
          <p:cNvCxnSpPr/>
          <p:nvPr/>
        </p:nvCxnSpPr>
        <p:spPr>
          <a:xfrm flipV="1">
            <a:off x="8348373" y="5440792"/>
            <a:ext cx="356755" cy="187038"/>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0" name="Straight Connector 39"/>
          <p:cNvCxnSpPr/>
          <p:nvPr/>
        </p:nvCxnSpPr>
        <p:spPr>
          <a:xfrm>
            <a:off x="8344910" y="5632815"/>
            <a:ext cx="356755" cy="223613"/>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cxnSp>
        <p:nvCxnSpPr>
          <p:cNvPr id="41" name="Straight Connector 40"/>
          <p:cNvCxnSpPr/>
          <p:nvPr/>
        </p:nvCxnSpPr>
        <p:spPr>
          <a:xfrm>
            <a:off x="8344910" y="5632815"/>
            <a:ext cx="356755" cy="0"/>
          </a:xfrm>
          <a:prstGeom prst="line">
            <a:avLst/>
          </a:prstGeom>
          <a:ln>
            <a:headEnd type="none"/>
            <a:tailEnd type="none"/>
          </a:ln>
        </p:spPr>
        <p:style>
          <a:lnRef idx="1">
            <a:schemeClr val="accent2"/>
          </a:lnRef>
          <a:fillRef idx="2">
            <a:schemeClr val="accent2"/>
          </a:fillRef>
          <a:effectRef idx="1">
            <a:schemeClr val="accent2"/>
          </a:effectRef>
          <a:fontRef idx="minor">
            <a:schemeClr val="dk1"/>
          </a:fontRef>
        </p:style>
      </p:cxnSp>
      <p:sp>
        <p:nvSpPr>
          <p:cNvPr id="51" name="TextBox 50"/>
          <p:cNvSpPr txBox="1"/>
          <p:nvPr/>
        </p:nvSpPr>
        <p:spPr>
          <a:xfrm>
            <a:off x="8377522" y="4581810"/>
            <a:ext cx="4012915" cy="572464"/>
          </a:xfrm>
          <a:prstGeom prst="rect">
            <a:avLst/>
          </a:prstGeom>
        </p:spPr>
        <p:style>
          <a:lnRef idx="1">
            <a:schemeClr val="accent2"/>
          </a:lnRef>
          <a:fillRef idx="2">
            <a:schemeClr val="accent2"/>
          </a:fillRef>
          <a:effectRef idx="1">
            <a:schemeClr val="accent2"/>
          </a:effectRef>
          <a:fontRef idx="minor">
            <a:schemeClr val="dk1"/>
          </a:fontRef>
        </p:style>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SQL Queries (On Operations)</a:t>
            </a:r>
          </a:p>
        </p:txBody>
      </p:sp>
    </p:spTree>
    <p:extLst>
      <p:ext uri="{BB962C8B-B14F-4D97-AF65-F5344CB8AC3E}">
        <p14:creationId xmlns:p14="http://schemas.microsoft.com/office/powerpoint/2010/main" val="25813982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2125857"/>
            <a:ext cx="11885514" cy="1181862"/>
          </a:xfrm>
        </p:spPr>
        <p:txBody>
          <a:bodyPr/>
          <a:lstStyle/>
          <a:p>
            <a:r>
              <a:rPr lang="en-US" dirty="0"/>
              <a:t>Data Protection</a:t>
            </a:r>
          </a:p>
        </p:txBody>
      </p:sp>
    </p:spTree>
    <p:extLst>
      <p:ext uri="{BB962C8B-B14F-4D97-AF65-F5344CB8AC3E}">
        <p14:creationId xmlns:p14="http://schemas.microsoft.com/office/powerpoint/2010/main" val="305268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2A1FA1-5A1E-49C6-85A2-493A35C7F910}"/>
              </a:ext>
            </a:extLst>
          </p:cNvPr>
          <p:cNvSpPr>
            <a:spLocks noGrp="1"/>
          </p:cNvSpPr>
          <p:nvPr>
            <p:ph type="title"/>
          </p:nvPr>
        </p:nvSpPr>
        <p:spPr/>
        <p:txBody>
          <a:bodyPr/>
          <a:lstStyle/>
          <a:p>
            <a:r>
              <a:rPr lang="en-US" dirty="0"/>
              <a:t>Backup Options</a:t>
            </a:r>
          </a:p>
        </p:txBody>
      </p:sp>
      <p:sp>
        <p:nvSpPr>
          <p:cNvPr id="4" name="Text Placeholder 3">
            <a:extLst>
              <a:ext uri="{FF2B5EF4-FFF2-40B4-BE49-F238E27FC236}">
                <a16:creationId xmlns:a16="http://schemas.microsoft.com/office/drawing/2014/main" id="{4883E68B-C460-481F-968A-1E3BE0E7F0BF}"/>
              </a:ext>
            </a:extLst>
          </p:cNvPr>
          <p:cNvSpPr>
            <a:spLocks noGrp="1"/>
          </p:cNvSpPr>
          <p:nvPr>
            <p:ph type="body" sz="quarter" idx="10"/>
          </p:nvPr>
        </p:nvSpPr>
        <p:spPr>
          <a:xfrm>
            <a:off x="274639" y="1212849"/>
            <a:ext cx="5486399" cy="4345805"/>
          </a:xfrm>
        </p:spPr>
        <p:txBody>
          <a:bodyPr/>
          <a:lstStyle/>
          <a:p>
            <a:pPr marL="0" indent="0">
              <a:buNone/>
            </a:pPr>
            <a:r>
              <a:rPr lang="en-US" dirty="0"/>
              <a:t>Automatic Restore Points</a:t>
            </a:r>
          </a:p>
          <a:p>
            <a:r>
              <a:rPr lang="en-US" dirty="0"/>
              <a:t>Snapshots taken automatically by the system.</a:t>
            </a:r>
          </a:p>
          <a:p>
            <a:r>
              <a:rPr lang="en-US" dirty="0"/>
              <a:t>Every few hours for an 8 hour RPO</a:t>
            </a:r>
          </a:p>
          <a:p>
            <a:r>
              <a:rPr lang="en-US" dirty="0"/>
              <a:t>Maintained for 7 days.</a:t>
            </a:r>
          </a:p>
          <a:p>
            <a:r>
              <a:rPr lang="en-US" dirty="0"/>
              <a:t>On by default, cannot be disabled.</a:t>
            </a:r>
          </a:p>
        </p:txBody>
      </p:sp>
      <p:sp>
        <p:nvSpPr>
          <p:cNvPr id="5" name="Text Placeholder 4">
            <a:extLst>
              <a:ext uri="{FF2B5EF4-FFF2-40B4-BE49-F238E27FC236}">
                <a16:creationId xmlns:a16="http://schemas.microsoft.com/office/drawing/2014/main" id="{9AA6AA8B-4513-4C6A-8714-FFCA7BDE07A6}"/>
              </a:ext>
            </a:extLst>
          </p:cNvPr>
          <p:cNvSpPr>
            <a:spLocks noGrp="1"/>
          </p:cNvSpPr>
          <p:nvPr>
            <p:ph type="body" sz="quarter" idx="11"/>
          </p:nvPr>
        </p:nvSpPr>
        <p:spPr>
          <a:xfrm>
            <a:off x="6675439" y="1212849"/>
            <a:ext cx="5486399" cy="4942892"/>
          </a:xfrm>
        </p:spPr>
        <p:txBody>
          <a:bodyPr/>
          <a:lstStyle/>
          <a:p>
            <a:pPr marL="0" indent="0">
              <a:buNone/>
            </a:pPr>
            <a:r>
              <a:rPr lang="en-US" dirty="0"/>
              <a:t>User-Defined Restore Points</a:t>
            </a:r>
          </a:p>
          <a:p>
            <a:r>
              <a:rPr lang="en-US" dirty="0"/>
              <a:t>NEW!</a:t>
            </a:r>
          </a:p>
          <a:p>
            <a:r>
              <a:rPr lang="en-US" dirty="0"/>
              <a:t>Manually triggered</a:t>
            </a:r>
          </a:p>
          <a:p>
            <a:r>
              <a:rPr lang="en-US" dirty="0"/>
              <a:t>Good for snapshots before large data modifications</a:t>
            </a:r>
          </a:p>
          <a:p>
            <a:r>
              <a:rPr lang="en-US" dirty="0"/>
              <a:t>Can also be used to restore reporting offload instance.</a:t>
            </a:r>
          </a:p>
          <a:p>
            <a:r>
              <a:rPr lang="en-US" dirty="0"/>
              <a:t>Can maintain update 42 restore points.</a:t>
            </a:r>
          </a:p>
        </p:txBody>
      </p:sp>
      <p:sp>
        <p:nvSpPr>
          <p:cNvPr id="2" name="Rectangle 1">
            <a:extLst>
              <a:ext uri="{FF2B5EF4-FFF2-40B4-BE49-F238E27FC236}">
                <a16:creationId xmlns:a16="http://schemas.microsoft.com/office/drawing/2014/main" id="{CE64F9D2-41D7-4C3F-9100-7A1EC30FCA17}"/>
              </a:ext>
            </a:extLst>
          </p:cNvPr>
          <p:cNvSpPr/>
          <p:nvPr/>
        </p:nvSpPr>
        <p:spPr>
          <a:xfrm>
            <a:off x="240193" y="6155741"/>
            <a:ext cx="6216650" cy="646331"/>
          </a:xfrm>
          <a:prstGeom prst="rect">
            <a:avLst/>
          </a:prstGeom>
        </p:spPr>
        <p:txBody>
          <a:bodyPr>
            <a:spAutoFit/>
          </a:bodyPr>
          <a:lstStyle/>
          <a:p>
            <a:r>
              <a:rPr lang="en-US" dirty="0">
                <a:hlinkClick r:id="rId3"/>
              </a:rPr>
              <a:t>https://docs.microsoft.com/en-us/azure/sql-data-warehouse/backup-and-restore</a:t>
            </a:r>
            <a:endParaRPr lang="en-US" dirty="0"/>
          </a:p>
        </p:txBody>
      </p:sp>
    </p:spTree>
    <p:extLst>
      <p:ext uri="{BB962C8B-B14F-4D97-AF65-F5344CB8AC3E}">
        <p14:creationId xmlns:p14="http://schemas.microsoft.com/office/powerpoint/2010/main" val="128862557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loud Secondary"/>
          <p:cNvSpPr>
            <a:spLocks/>
          </p:cNvSpPr>
          <p:nvPr/>
        </p:nvSpPr>
        <p:spPr bwMode="auto">
          <a:xfrm>
            <a:off x="5877397" y="271993"/>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p>
        </p:txBody>
      </p:sp>
      <p:grpSp>
        <p:nvGrpSpPr>
          <p:cNvPr id="50" name="Storage Set"/>
          <p:cNvGrpSpPr/>
          <p:nvPr/>
        </p:nvGrpSpPr>
        <p:grpSpPr>
          <a:xfrm>
            <a:off x="7029000" y="2715458"/>
            <a:ext cx="4175872" cy="1309050"/>
            <a:chOff x="7029115" y="2715346"/>
            <a:chExt cx="4176464" cy="1309236"/>
          </a:xfrm>
          <a:solidFill>
            <a:schemeClr val="tx2"/>
          </a:solidFill>
        </p:grpSpPr>
        <p:sp>
          <p:nvSpPr>
            <p:cNvPr id="182" name="Storage Ring"/>
            <p:cNvSpPr/>
            <p:nvPr/>
          </p:nvSpPr>
          <p:spPr bwMode="auto">
            <a:xfrm>
              <a:off x="7029115" y="2715346"/>
              <a:ext cx="4176464" cy="1309236"/>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3" name="Storage DBs"/>
            <p:cNvGrpSpPr/>
            <p:nvPr/>
          </p:nvGrpSpPr>
          <p:grpSpPr>
            <a:xfrm>
              <a:off x="7233768" y="2813539"/>
              <a:ext cx="3801354" cy="1137538"/>
              <a:chOff x="2094836" y="4073326"/>
              <a:chExt cx="8294427" cy="2502583"/>
            </a:xfrm>
            <a:grpFill/>
          </p:grpSpPr>
          <p:pic>
            <p:nvPicPr>
              <p:cNvPr id="197" name="Picture 196"/>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198" name="Picture 197"/>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199" name="Picture 198"/>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200" name="Picture 199"/>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201" name="Picture 200"/>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202" name="Picture 201"/>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203" name="Picture 202"/>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204" name="Picture 203"/>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205" name="Picture 204"/>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206" name="Picture 205"/>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207" name="Picture 206"/>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208" name="Picture 207"/>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209" name="Picture 208"/>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210" name="Picture 209"/>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211" name="Picture 210"/>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12" name="Picture 211"/>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3" name="Picture 212"/>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14" name="Picture 213"/>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15" name="Picture 214"/>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16" name="Picture 215"/>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17" name="Picture 216"/>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18" name="Picture 217"/>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19" name="Picture 218"/>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20" name="Picture 219"/>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21" name="Picture 220"/>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222" name="Picture 221"/>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223" name="Picture 222"/>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224" name="Picture 223"/>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225" name="Picture 224"/>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226" name="Picture 225"/>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grpSp>
        <p:nvGrpSpPr>
          <p:cNvPr id="52" name="Compute Set"/>
          <p:cNvGrpSpPr/>
          <p:nvPr/>
        </p:nvGrpSpPr>
        <p:grpSpPr>
          <a:xfrm>
            <a:off x="7029002" y="1864576"/>
            <a:ext cx="4150924" cy="774274"/>
            <a:chOff x="7029115" y="1864343"/>
            <a:chExt cx="4151513" cy="774384"/>
          </a:xfrm>
          <a:solidFill>
            <a:schemeClr val="tx2"/>
          </a:solidFill>
        </p:grpSpPr>
        <p:sp>
          <p:nvSpPr>
            <p:cNvPr id="185" name="Compute Ring"/>
            <p:cNvSpPr/>
            <p:nvPr/>
          </p:nvSpPr>
          <p:spPr bwMode="auto">
            <a:xfrm>
              <a:off x="7029115" y="1864343"/>
              <a:ext cx="4151513" cy="774384"/>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grpSp>
          <p:nvGrpSpPr>
            <p:cNvPr id="184" name="Compute Nodes"/>
            <p:cNvGrpSpPr/>
            <p:nvPr/>
          </p:nvGrpSpPr>
          <p:grpSpPr>
            <a:xfrm>
              <a:off x="7206425" y="2235728"/>
              <a:ext cx="3834213" cy="354677"/>
              <a:chOff x="1958452" y="2761825"/>
              <a:chExt cx="8366126" cy="780290"/>
            </a:xfrm>
            <a:grpFill/>
          </p:grpSpPr>
          <p:pic>
            <p:nvPicPr>
              <p:cNvPr id="187" name="Picture 186"/>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188" name="Picture 187"/>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189" name="Picture 188"/>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190" name="Picture 189"/>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191" name="Picture 190"/>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192" name="Picture 191"/>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193" name="Picture 192"/>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194" name="Picture 193"/>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195" name="Picture 194"/>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196" name="Picture 195"/>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186" name="Control Node"/>
            <p:cNvPicPr>
              <a:picLocks noChangeAspect="1"/>
            </p:cNvPicPr>
            <p:nvPr/>
          </p:nvPicPr>
          <p:blipFill>
            <a:blip r:embed="rId4">
              <a:biLevel thresh="25000"/>
            </a:blip>
            <a:stretch>
              <a:fillRect/>
            </a:stretch>
          </p:blipFill>
          <p:spPr>
            <a:xfrm>
              <a:off x="8944727" y="1875492"/>
              <a:ext cx="357609" cy="354677"/>
            </a:xfrm>
            <a:prstGeom prst="rect">
              <a:avLst/>
            </a:prstGeom>
            <a:grpFill/>
            <a:ln>
              <a:noFill/>
            </a:ln>
          </p:spPr>
        </p:pic>
      </p:grpSp>
      <p:sp>
        <p:nvSpPr>
          <p:cNvPr id="179" name="Cloud Primary"/>
          <p:cNvSpPr>
            <a:spLocks/>
          </p:cNvSpPr>
          <p:nvPr/>
        </p:nvSpPr>
        <p:spPr bwMode="auto">
          <a:xfrm>
            <a:off x="171143" y="2408665"/>
            <a:ext cx="6479081" cy="3959439"/>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noFill/>
          <a:ln w="76200">
            <a:solidFill>
              <a:srgbClr val="69C8CA"/>
            </a:solid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8" dirty="0">
              <a:solidFill>
                <a:srgbClr val="000000"/>
              </a:solidFill>
            </a:endParaRPr>
          </a:p>
        </p:txBody>
      </p:sp>
      <p:sp>
        <p:nvSpPr>
          <p:cNvPr id="229" name="Title 228"/>
          <p:cNvSpPr>
            <a:spLocks noGrp="1"/>
          </p:cNvSpPr>
          <p:nvPr>
            <p:ph type="title"/>
          </p:nvPr>
        </p:nvSpPr>
        <p:spPr/>
        <p:txBody>
          <a:bodyPr/>
          <a:lstStyle/>
          <a:p>
            <a:r>
              <a:rPr lang="en-GB" dirty="0"/>
              <a:t>Geo-redundancy</a:t>
            </a:r>
            <a:endParaRPr lang="en-US" dirty="0"/>
          </a:p>
        </p:txBody>
      </p:sp>
      <p:grpSp>
        <p:nvGrpSpPr>
          <p:cNvPr id="48" name="SQL DW DB"/>
          <p:cNvGrpSpPr/>
          <p:nvPr/>
        </p:nvGrpSpPr>
        <p:grpSpPr>
          <a:xfrm>
            <a:off x="1322748" y="4001248"/>
            <a:ext cx="4175872" cy="2159932"/>
            <a:chOff x="241573" y="3569270"/>
            <a:chExt cx="5943296" cy="3096343"/>
          </a:xfrm>
          <a:solidFill>
            <a:schemeClr val="tx2"/>
          </a:solidFill>
        </p:grpSpPr>
        <p:sp>
          <p:nvSpPr>
            <p:cNvPr id="3" name="Rounded Rectangle 2"/>
            <p:cNvSpPr/>
            <p:nvPr/>
          </p:nvSpPr>
          <p:spPr bwMode="auto">
            <a:xfrm>
              <a:off x="241573" y="4789041"/>
              <a:ext cx="5943296" cy="1876572"/>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tx1"/>
                </a:solidFill>
                <a:ea typeface="Segoe UI" pitchFamily="34" charset="0"/>
                <a:cs typeface="Segoe UI" pitchFamily="34" charset="0"/>
              </a:endParaRPr>
            </a:p>
          </p:txBody>
        </p:sp>
        <p:sp>
          <p:nvSpPr>
            <p:cNvPr id="46" name="Rounded Rectangle 45"/>
            <p:cNvSpPr/>
            <p:nvPr/>
          </p:nvSpPr>
          <p:spPr bwMode="auto">
            <a:xfrm>
              <a:off x="241573" y="3569270"/>
              <a:ext cx="5907790" cy="1109951"/>
            </a:xfrm>
            <a:prstGeom prst="roundRect">
              <a:avLst/>
            </a:prstGeom>
            <a:grp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GB" sz="2400" dirty="0" err="1">
                <a:solidFill>
                  <a:schemeClr val="bg1"/>
                </a:solidFill>
                <a:ea typeface="Segoe UI" pitchFamily="34" charset="0"/>
                <a:cs typeface="Segoe UI" pitchFamily="34" charset="0"/>
              </a:endParaRPr>
            </a:p>
          </p:txBody>
        </p:sp>
        <p:grpSp>
          <p:nvGrpSpPr>
            <p:cNvPr id="4" name="Group 3"/>
            <p:cNvGrpSpPr/>
            <p:nvPr/>
          </p:nvGrpSpPr>
          <p:grpSpPr>
            <a:xfrm>
              <a:off x="532803" y="4929784"/>
              <a:ext cx="5409497" cy="1630471"/>
              <a:chOff x="2094836" y="4073326"/>
              <a:chExt cx="8294427" cy="2502583"/>
            </a:xfrm>
            <a:grpFill/>
          </p:grpSpPr>
          <p:pic>
            <p:nvPicPr>
              <p:cNvPr id="5" name="Picture 4"/>
              <p:cNvPicPr>
                <a:picLocks noChangeAspect="1"/>
              </p:cNvPicPr>
              <p:nvPr/>
            </p:nvPicPr>
            <p:blipFill>
              <a:blip r:embed="rId3">
                <a:biLevel thresh="25000"/>
              </a:blip>
              <a:stretch>
                <a:fillRect/>
              </a:stretch>
            </p:blipFill>
            <p:spPr>
              <a:xfrm>
                <a:off x="2099026" y="4073326"/>
                <a:ext cx="780290" cy="780290"/>
              </a:xfrm>
              <a:prstGeom prst="rect">
                <a:avLst/>
              </a:prstGeom>
              <a:grpFill/>
              <a:ln>
                <a:noFill/>
              </a:ln>
            </p:spPr>
          </p:pic>
          <p:pic>
            <p:nvPicPr>
              <p:cNvPr id="6" name="Picture 5"/>
              <p:cNvPicPr>
                <a:picLocks noChangeAspect="1"/>
              </p:cNvPicPr>
              <p:nvPr/>
            </p:nvPicPr>
            <p:blipFill>
              <a:blip r:embed="rId3">
                <a:biLevel thresh="25000"/>
              </a:blip>
              <a:stretch>
                <a:fillRect/>
              </a:stretch>
            </p:blipFill>
            <p:spPr>
              <a:xfrm>
                <a:off x="2933756" y="4073326"/>
                <a:ext cx="780290" cy="780290"/>
              </a:xfrm>
              <a:prstGeom prst="rect">
                <a:avLst/>
              </a:prstGeom>
              <a:grpFill/>
              <a:ln>
                <a:noFill/>
              </a:ln>
            </p:spPr>
          </p:pic>
          <p:pic>
            <p:nvPicPr>
              <p:cNvPr id="7" name="Picture 6"/>
              <p:cNvPicPr>
                <a:picLocks noChangeAspect="1"/>
              </p:cNvPicPr>
              <p:nvPr/>
            </p:nvPicPr>
            <p:blipFill>
              <a:blip r:embed="rId3">
                <a:biLevel thresh="25000"/>
              </a:blip>
              <a:stretch>
                <a:fillRect/>
              </a:stretch>
            </p:blipFill>
            <p:spPr>
              <a:xfrm>
                <a:off x="3768486" y="4073326"/>
                <a:ext cx="780290" cy="780290"/>
              </a:xfrm>
              <a:prstGeom prst="rect">
                <a:avLst/>
              </a:prstGeom>
              <a:grpFill/>
              <a:ln>
                <a:noFill/>
              </a:ln>
            </p:spPr>
          </p:pic>
          <p:pic>
            <p:nvPicPr>
              <p:cNvPr id="8" name="Picture 7"/>
              <p:cNvPicPr>
                <a:picLocks noChangeAspect="1"/>
              </p:cNvPicPr>
              <p:nvPr/>
            </p:nvPicPr>
            <p:blipFill>
              <a:blip r:embed="rId3">
                <a:biLevel thresh="25000"/>
              </a:blip>
              <a:stretch>
                <a:fillRect/>
              </a:stretch>
            </p:blipFill>
            <p:spPr>
              <a:xfrm>
                <a:off x="4603216" y="4073326"/>
                <a:ext cx="780290" cy="780290"/>
              </a:xfrm>
              <a:prstGeom prst="rect">
                <a:avLst/>
              </a:prstGeom>
              <a:grpFill/>
              <a:ln>
                <a:noFill/>
              </a:ln>
            </p:spPr>
          </p:pic>
          <p:pic>
            <p:nvPicPr>
              <p:cNvPr id="9" name="Picture 8"/>
              <p:cNvPicPr>
                <a:picLocks noChangeAspect="1"/>
              </p:cNvPicPr>
              <p:nvPr/>
            </p:nvPicPr>
            <p:blipFill>
              <a:blip r:embed="rId3">
                <a:biLevel thresh="25000"/>
              </a:blip>
              <a:stretch>
                <a:fillRect/>
              </a:stretch>
            </p:blipFill>
            <p:spPr>
              <a:xfrm>
                <a:off x="5437947" y="4073326"/>
                <a:ext cx="780290" cy="780290"/>
              </a:xfrm>
              <a:prstGeom prst="rect">
                <a:avLst/>
              </a:prstGeom>
              <a:grpFill/>
              <a:ln>
                <a:noFill/>
              </a:ln>
            </p:spPr>
          </p:pic>
          <p:pic>
            <p:nvPicPr>
              <p:cNvPr id="10" name="Picture 9"/>
              <p:cNvPicPr>
                <a:picLocks noChangeAspect="1"/>
              </p:cNvPicPr>
              <p:nvPr/>
            </p:nvPicPr>
            <p:blipFill>
              <a:blip r:embed="rId3">
                <a:biLevel thresh="25000"/>
              </a:blip>
              <a:stretch>
                <a:fillRect/>
              </a:stretch>
            </p:blipFill>
            <p:spPr>
              <a:xfrm>
                <a:off x="2094836" y="4934472"/>
                <a:ext cx="780290" cy="780290"/>
              </a:xfrm>
              <a:prstGeom prst="rect">
                <a:avLst/>
              </a:prstGeom>
              <a:grpFill/>
              <a:ln>
                <a:noFill/>
              </a:ln>
            </p:spPr>
          </p:pic>
          <p:pic>
            <p:nvPicPr>
              <p:cNvPr id="11" name="Picture 10"/>
              <p:cNvPicPr>
                <a:picLocks noChangeAspect="1"/>
              </p:cNvPicPr>
              <p:nvPr/>
            </p:nvPicPr>
            <p:blipFill>
              <a:blip r:embed="rId3">
                <a:biLevel thresh="25000"/>
              </a:blip>
              <a:stretch>
                <a:fillRect/>
              </a:stretch>
            </p:blipFill>
            <p:spPr>
              <a:xfrm>
                <a:off x="2929566" y="4934472"/>
                <a:ext cx="780290" cy="780290"/>
              </a:xfrm>
              <a:prstGeom prst="rect">
                <a:avLst/>
              </a:prstGeom>
              <a:grpFill/>
              <a:ln>
                <a:noFill/>
              </a:ln>
            </p:spPr>
          </p:pic>
          <p:pic>
            <p:nvPicPr>
              <p:cNvPr id="12" name="Picture 11"/>
              <p:cNvPicPr>
                <a:picLocks noChangeAspect="1"/>
              </p:cNvPicPr>
              <p:nvPr/>
            </p:nvPicPr>
            <p:blipFill>
              <a:blip r:embed="rId3">
                <a:biLevel thresh="25000"/>
              </a:blip>
              <a:stretch>
                <a:fillRect/>
              </a:stretch>
            </p:blipFill>
            <p:spPr>
              <a:xfrm>
                <a:off x="3764296" y="4934472"/>
                <a:ext cx="780290" cy="780290"/>
              </a:xfrm>
              <a:prstGeom prst="rect">
                <a:avLst/>
              </a:prstGeom>
              <a:grpFill/>
              <a:ln>
                <a:noFill/>
              </a:ln>
            </p:spPr>
          </p:pic>
          <p:pic>
            <p:nvPicPr>
              <p:cNvPr id="13" name="Picture 12"/>
              <p:cNvPicPr>
                <a:picLocks noChangeAspect="1"/>
              </p:cNvPicPr>
              <p:nvPr/>
            </p:nvPicPr>
            <p:blipFill>
              <a:blip r:embed="rId3">
                <a:biLevel thresh="25000"/>
              </a:blip>
              <a:stretch>
                <a:fillRect/>
              </a:stretch>
            </p:blipFill>
            <p:spPr>
              <a:xfrm>
                <a:off x="4599026" y="4934472"/>
                <a:ext cx="780290" cy="780290"/>
              </a:xfrm>
              <a:prstGeom prst="rect">
                <a:avLst/>
              </a:prstGeom>
              <a:grpFill/>
              <a:ln>
                <a:noFill/>
              </a:ln>
            </p:spPr>
          </p:pic>
          <p:pic>
            <p:nvPicPr>
              <p:cNvPr id="14" name="Picture 13"/>
              <p:cNvPicPr>
                <a:picLocks noChangeAspect="1"/>
              </p:cNvPicPr>
              <p:nvPr/>
            </p:nvPicPr>
            <p:blipFill>
              <a:blip r:embed="rId3">
                <a:biLevel thresh="25000"/>
              </a:blip>
              <a:stretch>
                <a:fillRect/>
              </a:stretch>
            </p:blipFill>
            <p:spPr>
              <a:xfrm>
                <a:off x="5433757" y="4934472"/>
                <a:ext cx="780290" cy="780290"/>
              </a:xfrm>
              <a:prstGeom prst="rect">
                <a:avLst/>
              </a:prstGeom>
              <a:grpFill/>
              <a:ln>
                <a:noFill/>
              </a:ln>
            </p:spPr>
          </p:pic>
          <p:pic>
            <p:nvPicPr>
              <p:cNvPr id="15" name="Picture 14"/>
              <p:cNvPicPr>
                <a:picLocks noChangeAspect="1"/>
              </p:cNvPicPr>
              <p:nvPr/>
            </p:nvPicPr>
            <p:blipFill>
              <a:blip r:embed="rId3">
                <a:biLevel thresh="25000"/>
              </a:blip>
              <a:stretch>
                <a:fillRect/>
              </a:stretch>
            </p:blipFill>
            <p:spPr>
              <a:xfrm>
                <a:off x="2099026" y="5795619"/>
                <a:ext cx="780290" cy="780290"/>
              </a:xfrm>
              <a:prstGeom prst="rect">
                <a:avLst/>
              </a:prstGeom>
              <a:grpFill/>
              <a:ln>
                <a:noFill/>
              </a:ln>
            </p:spPr>
          </p:pic>
          <p:pic>
            <p:nvPicPr>
              <p:cNvPr id="16" name="Picture 15"/>
              <p:cNvPicPr>
                <a:picLocks noChangeAspect="1"/>
              </p:cNvPicPr>
              <p:nvPr/>
            </p:nvPicPr>
            <p:blipFill>
              <a:blip r:embed="rId3">
                <a:biLevel thresh="25000"/>
              </a:blip>
              <a:stretch>
                <a:fillRect/>
              </a:stretch>
            </p:blipFill>
            <p:spPr>
              <a:xfrm>
                <a:off x="2933756" y="5795619"/>
                <a:ext cx="780290" cy="780290"/>
              </a:xfrm>
              <a:prstGeom prst="rect">
                <a:avLst/>
              </a:prstGeom>
              <a:grpFill/>
              <a:ln>
                <a:noFill/>
              </a:ln>
            </p:spPr>
          </p:pic>
          <p:pic>
            <p:nvPicPr>
              <p:cNvPr id="17" name="Picture 16"/>
              <p:cNvPicPr>
                <a:picLocks noChangeAspect="1"/>
              </p:cNvPicPr>
              <p:nvPr/>
            </p:nvPicPr>
            <p:blipFill>
              <a:blip r:embed="rId3">
                <a:biLevel thresh="25000"/>
              </a:blip>
              <a:stretch>
                <a:fillRect/>
              </a:stretch>
            </p:blipFill>
            <p:spPr>
              <a:xfrm>
                <a:off x="3768486" y="5795619"/>
                <a:ext cx="780290" cy="780290"/>
              </a:xfrm>
              <a:prstGeom prst="rect">
                <a:avLst/>
              </a:prstGeom>
              <a:grpFill/>
              <a:ln>
                <a:noFill/>
              </a:ln>
            </p:spPr>
          </p:pic>
          <p:pic>
            <p:nvPicPr>
              <p:cNvPr id="18" name="Picture 17"/>
              <p:cNvPicPr>
                <a:picLocks noChangeAspect="1"/>
              </p:cNvPicPr>
              <p:nvPr/>
            </p:nvPicPr>
            <p:blipFill>
              <a:blip r:embed="rId3">
                <a:biLevel thresh="25000"/>
              </a:blip>
              <a:stretch>
                <a:fillRect/>
              </a:stretch>
            </p:blipFill>
            <p:spPr>
              <a:xfrm>
                <a:off x="4603216" y="5795619"/>
                <a:ext cx="780290" cy="780290"/>
              </a:xfrm>
              <a:prstGeom prst="rect">
                <a:avLst/>
              </a:prstGeom>
              <a:grpFill/>
              <a:ln>
                <a:noFill/>
              </a:ln>
            </p:spPr>
          </p:pic>
          <p:pic>
            <p:nvPicPr>
              <p:cNvPr id="19" name="Picture 18"/>
              <p:cNvPicPr>
                <a:picLocks noChangeAspect="1"/>
              </p:cNvPicPr>
              <p:nvPr/>
            </p:nvPicPr>
            <p:blipFill>
              <a:blip r:embed="rId3">
                <a:biLevel thresh="25000"/>
              </a:blip>
              <a:stretch>
                <a:fillRect/>
              </a:stretch>
            </p:blipFill>
            <p:spPr>
              <a:xfrm>
                <a:off x="5437947" y="5795619"/>
                <a:ext cx="780290" cy="780290"/>
              </a:xfrm>
              <a:prstGeom prst="rect">
                <a:avLst/>
              </a:prstGeom>
              <a:grpFill/>
              <a:ln>
                <a:noFill/>
              </a:ln>
            </p:spPr>
          </p:pic>
          <p:pic>
            <p:nvPicPr>
              <p:cNvPr id="20" name="Picture 19"/>
              <p:cNvPicPr>
                <a:picLocks noChangeAspect="1"/>
              </p:cNvPicPr>
              <p:nvPr/>
            </p:nvPicPr>
            <p:blipFill>
              <a:blip r:embed="rId3">
                <a:biLevel thresh="25000"/>
              </a:blip>
              <a:stretch>
                <a:fillRect/>
              </a:stretch>
            </p:blipFill>
            <p:spPr>
              <a:xfrm>
                <a:off x="6270052" y="4073326"/>
                <a:ext cx="780290" cy="780290"/>
              </a:xfrm>
              <a:prstGeom prst="rect">
                <a:avLst/>
              </a:prstGeom>
              <a:grpFill/>
              <a:ln>
                <a:noFill/>
              </a:ln>
            </p:spPr>
          </p:pic>
          <p:pic>
            <p:nvPicPr>
              <p:cNvPr id="21" name="Picture 20"/>
              <p:cNvPicPr>
                <a:picLocks noChangeAspect="1"/>
              </p:cNvPicPr>
              <p:nvPr/>
            </p:nvPicPr>
            <p:blipFill>
              <a:blip r:embed="rId3">
                <a:biLevel thresh="25000"/>
              </a:blip>
              <a:stretch>
                <a:fillRect/>
              </a:stretch>
            </p:blipFill>
            <p:spPr>
              <a:xfrm>
                <a:off x="7104782" y="4073326"/>
                <a:ext cx="780290" cy="780290"/>
              </a:xfrm>
              <a:prstGeom prst="rect">
                <a:avLst/>
              </a:prstGeom>
              <a:grpFill/>
              <a:ln>
                <a:noFill/>
              </a:ln>
            </p:spPr>
          </p:pic>
          <p:pic>
            <p:nvPicPr>
              <p:cNvPr id="22" name="Picture 21"/>
              <p:cNvPicPr>
                <a:picLocks noChangeAspect="1"/>
              </p:cNvPicPr>
              <p:nvPr/>
            </p:nvPicPr>
            <p:blipFill>
              <a:blip r:embed="rId3">
                <a:biLevel thresh="25000"/>
              </a:blip>
              <a:stretch>
                <a:fillRect/>
              </a:stretch>
            </p:blipFill>
            <p:spPr>
              <a:xfrm>
                <a:off x="7939512" y="4073326"/>
                <a:ext cx="780290" cy="780290"/>
              </a:xfrm>
              <a:prstGeom prst="rect">
                <a:avLst/>
              </a:prstGeom>
              <a:grpFill/>
              <a:ln>
                <a:noFill/>
              </a:ln>
            </p:spPr>
          </p:pic>
          <p:pic>
            <p:nvPicPr>
              <p:cNvPr id="23" name="Picture 22"/>
              <p:cNvPicPr>
                <a:picLocks noChangeAspect="1"/>
              </p:cNvPicPr>
              <p:nvPr/>
            </p:nvPicPr>
            <p:blipFill>
              <a:blip r:embed="rId3">
                <a:biLevel thresh="25000"/>
              </a:blip>
              <a:stretch>
                <a:fillRect/>
              </a:stretch>
            </p:blipFill>
            <p:spPr>
              <a:xfrm>
                <a:off x="8774242" y="4073326"/>
                <a:ext cx="780290" cy="780290"/>
              </a:xfrm>
              <a:prstGeom prst="rect">
                <a:avLst/>
              </a:prstGeom>
              <a:grpFill/>
              <a:ln>
                <a:noFill/>
              </a:ln>
            </p:spPr>
          </p:pic>
          <p:pic>
            <p:nvPicPr>
              <p:cNvPr id="24" name="Picture 23"/>
              <p:cNvPicPr>
                <a:picLocks noChangeAspect="1"/>
              </p:cNvPicPr>
              <p:nvPr/>
            </p:nvPicPr>
            <p:blipFill>
              <a:blip r:embed="rId3">
                <a:biLevel thresh="25000"/>
              </a:blip>
              <a:stretch>
                <a:fillRect/>
              </a:stretch>
            </p:blipFill>
            <p:spPr>
              <a:xfrm>
                <a:off x="9608973" y="4073326"/>
                <a:ext cx="780290" cy="780290"/>
              </a:xfrm>
              <a:prstGeom prst="rect">
                <a:avLst/>
              </a:prstGeom>
              <a:grpFill/>
              <a:ln>
                <a:noFill/>
              </a:ln>
            </p:spPr>
          </p:pic>
          <p:pic>
            <p:nvPicPr>
              <p:cNvPr id="25" name="Picture 24"/>
              <p:cNvPicPr>
                <a:picLocks noChangeAspect="1"/>
              </p:cNvPicPr>
              <p:nvPr/>
            </p:nvPicPr>
            <p:blipFill>
              <a:blip r:embed="rId3">
                <a:biLevel thresh="25000"/>
              </a:blip>
              <a:stretch>
                <a:fillRect/>
              </a:stretch>
            </p:blipFill>
            <p:spPr>
              <a:xfrm>
                <a:off x="6265862" y="4934472"/>
                <a:ext cx="780290" cy="780290"/>
              </a:xfrm>
              <a:prstGeom prst="rect">
                <a:avLst/>
              </a:prstGeom>
              <a:grpFill/>
              <a:ln>
                <a:noFill/>
              </a:ln>
            </p:spPr>
          </p:pic>
          <p:pic>
            <p:nvPicPr>
              <p:cNvPr id="26" name="Picture 25"/>
              <p:cNvPicPr>
                <a:picLocks noChangeAspect="1"/>
              </p:cNvPicPr>
              <p:nvPr/>
            </p:nvPicPr>
            <p:blipFill>
              <a:blip r:embed="rId3">
                <a:biLevel thresh="25000"/>
              </a:blip>
              <a:stretch>
                <a:fillRect/>
              </a:stretch>
            </p:blipFill>
            <p:spPr>
              <a:xfrm>
                <a:off x="7100592" y="4934472"/>
                <a:ext cx="780290" cy="780290"/>
              </a:xfrm>
              <a:prstGeom prst="rect">
                <a:avLst/>
              </a:prstGeom>
              <a:grpFill/>
              <a:ln>
                <a:noFill/>
              </a:ln>
            </p:spPr>
          </p:pic>
          <p:pic>
            <p:nvPicPr>
              <p:cNvPr id="27" name="Picture 26"/>
              <p:cNvPicPr>
                <a:picLocks noChangeAspect="1"/>
              </p:cNvPicPr>
              <p:nvPr/>
            </p:nvPicPr>
            <p:blipFill>
              <a:blip r:embed="rId3">
                <a:biLevel thresh="25000"/>
              </a:blip>
              <a:stretch>
                <a:fillRect/>
              </a:stretch>
            </p:blipFill>
            <p:spPr>
              <a:xfrm>
                <a:off x="7935322" y="4934472"/>
                <a:ext cx="780290" cy="780290"/>
              </a:xfrm>
              <a:prstGeom prst="rect">
                <a:avLst/>
              </a:prstGeom>
              <a:grpFill/>
              <a:ln>
                <a:noFill/>
              </a:ln>
            </p:spPr>
          </p:pic>
          <p:pic>
            <p:nvPicPr>
              <p:cNvPr id="28" name="Picture 27"/>
              <p:cNvPicPr>
                <a:picLocks noChangeAspect="1"/>
              </p:cNvPicPr>
              <p:nvPr/>
            </p:nvPicPr>
            <p:blipFill>
              <a:blip r:embed="rId3">
                <a:biLevel thresh="25000"/>
              </a:blip>
              <a:stretch>
                <a:fillRect/>
              </a:stretch>
            </p:blipFill>
            <p:spPr>
              <a:xfrm>
                <a:off x="8770052" y="4934472"/>
                <a:ext cx="780290" cy="780290"/>
              </a:xfrm>
              <a:prstGeom prst="rect">
                <a:avLst/>
              </a:prstGeom>
              <a:grpFill/>
              <a:ln>
                <a:noFill/>
              </a:ln>
            </p:spPr>
          </p:pic>
          <p:pic>
            <p:nvPicPr>
              <p:cNvPr id="29" name="Picture 28"/>
              <p:cNvPicPr>
                <a:picLocks noChangeAspect="1"/>
              </p:cNvPicPr>
              <p:nvPr/>
            </p:nvPicPr>
            <p:blipFill>
              <a:blip r:embed="rId3">
                <a:biLevel thresh="25000"/>
              </a:blip>
              <a:stretch>
                <a:fillRect/>
              </a:stretch>
            </p:blipFill>
            <p:spPr>
              <a:xfrm>
                <a:off x="9604783" y="4934472"/>
                <a:ext cx="780290" cy="780290"/>
              </a:xfrm>
              <a:prstGeom prst="rect">
                <a:avLst/>
              </a:prstGeom>
              <a:grpFill/>
              <a:ln>
                <a:noFill/>
              </a:ln>
            </p:spPr>
          </p:pic>
          <p:pic>
            <p:nvPicPr>
              <p:cNvPr id="30" name="Picture 29"/>
              <p:cNvPicPr>
                <a:picLocks noChangeAspect="1"/>
              </p:cNvPicPr>
              <p:nvPr/>
            </p:nvPicPr>
            <p:blipFill>
              <a:blip r:embed="rId3">
                <a:biLevel thresh="25000"/>
              </a:blip>
              <a:stretch>
                <a:fillRect/>
              </a:stretch>
            </p:blipFill>
            <p:spPr>
              <a:xfrm>
                <a:off x="6270052" y="5795619"/>
                <a:ext cx="780290" cy="780290"/>
              </a:xfrm>
              <a:prstGeom prst="rect">
                <a:avLst/>
              </a:prstGeom>
              <a:grpFill/>
              <a:ln>
                <a:noFill/>
              </a:ln>
            </p:spPr>
          </p:pic>
          <p:pic>
            <p:nvPicPr>
              <p:cNvPr id="31" name="Picture 30"/>
              <p:cNvPicPr>
                <a:picLocks noChangeAspect="1"/>
              </p:cNvPicPr>
              <p:nvPr/>
            </p:nvPicPr>
            <p:blipFill>
              <a:blip r:embed="rId3">
                <a:biLevel thresh="25000"/>
              </a:blip>
              <a:stretch>
                <a:fillRect/>
              </a:stretch>
            </p:blipFill>
            <p:spPr>
              <a:xfrm>
                <a:off x="7104782" y="5795619"/>
                <a:ext cx="780290" cy="780290"/>
              </a:xfrm>
              <a:prstGeom prst="rect">
                <a:avLst/>
              </a:prstGeom>
              <a:grpFill/>
              <a:ln>
                <a:noFill/>
              </a:ln>
            </p:spPr>
          </p:pic>
          <p:pic>
            <p:nvPicPr>
              <p:cNvPr id="32" name="Picture 31"/>
              <p:cNvPicPr>
                <a:picLocks noChangeAspect="1"/>
              </p:cNvPicPr>
              <p:nvPr/>
            </p:nvPicPr>
            <p:blipFill>
              <a:blip r:embed="rId3">
                <a:biLevel thresh="25000"/>
              </a:blip>
              <a:stretch>
                <a:fillRect/>
              </a:stretch>
            </p:blipFill>
            <p:spPr>
              <a:xfrm>
                <a:off x="7939512" y="5795619"/>
                <a:ext cx="780290" cy="780290"/>
              </a:xfrm>
              <a:prstGeom prst="rect">
                <a:avLst/>
              </a:prstGeom>
              <a:grpFill/>
              <a:ln>
                <a:noFill/>
              </a:ln>
            </p:spPr>
          </p:pic>
          <p:pic>
            <p:nvPicPr>
              <p:cNvPr id="33" name="Picture 32"/>
              <p:cNvPicPr>
                <a:picLocks noChangeAspect="1"/>
              </p:cNvPicPr>
              <p:nvPr/>
            </p:nvPicPr>
            <p:blipFill>
              <a:blip r:embed="rId3">
                <a:biLevel thresh="25000"/>
              </a:blip>
              <a:stretch>
                <a:fillRect/>
              </a:stretch>
            </p:blipFill>
            <p:spPr>
              <a:xfrm>
                <a:off x="8774242" y="5795619"/>
                <a:ext cx="780290" cy="780290"/>
              </a:xfrm>
              <a:prstGeom prst="rect">
                <a:avLst/>
              </a:prstGeom>
              <a:grpFill/>
              <a:ln>
                <a:noFill/>
              </a:ln>
            </p:spPr>
          </p:pic>
          <p:pic>
            <p:nvPicPr>
              <p:cNvPr id="34" name="Picture 33"/>
              <p:cNvPicPr>
                <a:picLocks noChangeAspect="1"/>
              </p:cNvPicPr>
              <p:nvPr/>
            </p:nvPicPr>
            <p:blipFill>
              <a:blip r:embed="rId3">
                <a:biLevel thresh="25000"/>
              </a:blip>
              <a:stretch>
                <a:fillRect/>
              </a:stretch>
            </p:blipFill>
            <p:spPr>
              <a:xfrm>
                <a:off x="9608973" y="5795619"/>
                <a:ext cx="780290" cy="780290"/>
              </a:xfrm>
              <a:prstGeom prst="rect">
                <a:avLst/>
              </a:prstGeom>
              <a:grpFill/>
              <a:ln>
                <a:noFill/>
              </a:ln>
            </p:spPr>
          </p:pic>
        </p:grpSp>
        <p:grpSp>
          <p:nvGrpSpPr>
            <p:cNvPr id="35" name="Group 34"/>
            <p:cNvGrpSpPr/>
            <p:nvPr/>
          </p:nvGrpSpPr>
          <p:grpSpPr>
            <a:xfrm>
              <a:off x="493893" y="4101589"/>
              <a:ext cx="5456258" cy="508371"/>
              <a:chOff x="1958452" y="2761825"/>
              <a:chExt cx="8366126" cy="780290"/>
            </a:xfrm>
            <a:grpFill/>
          </p:grpSpPr>
          <p:pic>
            <p:nvPicPr>
              <p:cNvPr id="36" name="Picture 35"/>
              <p:cNvPicPr>
                <a:picLocks noChangeAspect="1"/>
              </p:cNvPicPr>
              <p:nvPr/>
            </p:nvPicPr>
            <p:blipFill>
              <a:blip r:embed="rId4">
                <a:biLevel thresh="25000"/>
              </a:blip>
              <a:stretch>
                <a:fillRect/>
              </a:stretch>
            </p:blipFill>
            <p:spPr>
              <a:xfrm>
                <a:off x="2801323" y="2761825"/>
                <a:ext cx="780290" cy="780290"/>
              </a:xfrm>
              <a:prstGeom prst="rect">
                <a:avLst/>
              </a:prstGeom>
              <a:grpFill/>
              <a:ln>
                <a:noFill/>
              </a:ln>
            </p:spPr>
          </p:pic>
          <p:pic>
            <p:nvPicPr>
              <p:cNvPr id="37" name="Picture 36"/>
              <p:cNvPicPr>
                <a:picLocks noChangeAspect="1"/>
              </p:cNvPicPr>
              <p:nvPr/>
            </p:nvPicPr>
            <p:blipFill>
              <a:blip r:embed="rId4">
                <a:biLevel thresh="25000"/>
              </a:blip>
              <a:stretch>
                <a:fillRect/>
              </a:stretch>
            </p:blipFill>
            <p:spPr>
              <a:xfrm>
                <a:off x="1958452" y="2761825"/>
                <a:ext cx="780290" cy="780290"/>
              </a:xfrm>
              <a:prstGeom prst="rect">
                <a:avLst/>
              </a:prstGeom>
              <a:grpFill/>
              <a:ln>
                <a:noFill/>
              </a:ln>
            </p:spPr>
          </p:pic>
          <p:pic>
            <p:nvPicPr>
              <p:cNvPr id="38" name="Picture 37"/>
              <p:cNvPicPr>
                <a:picLocks noChangeAspect="1"/>
              </p:cNvPicPr>
              <p:nvPr/>
            </p:nvPicPr>
            <p:blipFill>
              <a:blip r:embed="rId4">
                <a:biLevel thresh="25000"/>
              </a:blip>
              <a:stretch>
                <a:fillRect/>
              </a:stretch>
            </p:blipFill>
            <p:spPr>
              <a:xfrm>
                <a:off x="4487065" y="2761825"/>
                <a:ext cx="780290" cy="780290"/>
              </a:xfrm>
              <a:prstGeom prst="rect">
                <a:avLst/>
              </a:prstGeom>
              <a:grpFill/>
              <a:ln>
                <a:noFill/>
              </a:ln>
            </p:spPr>
          </p:pic>
          <p:pic>
            <p:nvPicPr>
              <p:cNvPr id="39" name="Picture 38"/>
              <p:cNvPicPr>
                <a:picLocks noChangeAspect="1"/>
              </p:cNvPicPr>
              <p:nvPr/>
            </p:nvPicPr>
            <p:blipFill>
              <a:blip r:embed="rId4">
                <a:biLevel thresh="25000"/>
              </a:blip>
              <a:stretch>
                <a:fillRect/>
              </a:stretch>
            </p:blipFill>
            <p:spPr>
              <a:xfrm>
                <a:off x="3644194" y="2761825"/>
                <a:ext cx="780290" cy="780290"/>
              </a:xfrm>
              <a:prstGeom prst="rect">
                <a:avLst/>
              </a:prstGeom>
              <a:grpFill/>
              <a:ln>
                <a:noFill/>
              </a:ln>
            </p:spPr>
          </p:pic>
          <p:pic>
            <p:nvPicPr>
              <p:cNvPr id="40" name="Picture 39"/>
              <p:cNvPicPr>
                <a:picLocks noChangeAspect="1"/>
              </p:cNvPicPr>
              <p:nvPr/>
            </p:nvPicPr>
            <p:blipFill>
              <a:blip r:embed="rId4">
                <a:biLevel thresh="25000"/>
              </a:blip>
              <a:stretch>
                <a:fillRect/>
              </a:stretch>
            </p:blipFill>
            <p:spPr>
              <a:xfrm>
                <a:off x="5329935" y="2761825"/>
                <a:ext cx="780290" cy="780290"/>
              </a:xfrm>
              <a:prstGeom prst="rect">
                <a:avLst/>
              </a:prstGeom>
              <a:grpFill/>
              <a:ln>
                <a:noFill/>
              </a:ln>
            </p:spPr>
          </p:pic>
          <p:pic>
            <p:nvPicPr>
              <p:cNvPr id="41" name="Picture 40"/>
              <p:cNvPicPr>
                <a:picLocks noChangeAspect="1"/>
              </p:cNvPicPr>
              <p:nvPr/>
            </p:nvPicPr>
            <p:blipFill>
              <a:blip r:embed="rId4">
                <a:biLevel thresh="25000"/>
              </a:blip>
              <a:stretch>
                <a:fillRect/>
              </a:stretch>
            </p:blipFill>
            <p:spPr>
              <a:xfrm>
                <a:off x="7015676" y="2761825"/>
                <a:ext cx="780290" cy="780290"/>
              </a:xfrm>
              <a:prstGeom prst="rect">
                <a:avLst/>
              </a:prstGeom>
              <a:grpFill/>
              <a:ln>
                <a:noFill/>
              </a:ln>
            </p:spPr>
          </p:pic>
          <p:pic>
            <p:nvPicPr>
              <p:cNvPr id="42" name="Picture 41"/>
              <p:cNvPicPr>
                <a:picLocks noChangeAspect="1"/>
              </p:cNvPicPr>
              <p:nvPr/>
            </p:nvPicPr>
            <p:blipFill>
              <a:blip r:embed="rId4">
                <a:biLevel thresh="25000"/>
              </a:blip>
              <a:stretch>
                <a:fillRect/>
              </a:stretch>
            </p:blipFill>
            <p:spPr>
              <a:xfrm>
                <a:off x="6172805" y="2761825"/>
                <a:ext cx="780290" cy="780290"/>
              </a:xfrm>
              <a:prstGeom prst="rect">
                <a:avLst/>
              </a:prstGeom>
              <a:grpFill/>
              <a:ln>
                <a:noFill/>
              </a:ln>
            </p:spPr>
          </p:pic>
          <p:pic>
            <p:nvPicPr>
              <p:cNvPr id="43" name="Picture 42"/>
              <p:cNvPicPr>
                <a:picLocks noChangeAspect="1"/>
              </p:cNvPicPr>
              <p:nvPr/>
            </p:nvPicPr>
            <p:blipFill>
              <a:blip r:embed="rId4">
                <a:biLevel thresh="25000"/>
              </a:blip>
              <a:stretch>
                <a:fillRect/>
              </a:stretch>
            </p:blipFill>
            <p:spPr>
              <a:xfrm>
                <a:off x="8701418" y="2761825"/>
                <a:ext cx="780290" cy="780290"/>
              </a:xfrm>
              <a:prstGeom prst="rect">
                <a:avLst/>
              </a:prstGeom>
              <a:grpFill/>
              <a:ln>
                <a:noFill/>
              </a:ln>
            </p:spPr>
          </p:pic>
          <p:pic>
            <p:nvPicPr>
              <p:cNvPr id="44" name="Picture 43"/>
              <p:cNvPicPr>
                <a:picLocks noChangeAspect="1"/>
              </p:cNvPicPr>
              <p:nvPr/>
            </p:nvPicPr>
            <p:blipFill>
              <a:blip r:embed="rId4">
                <a:biLevel thresh="25000"/>
              </a:blip>
              <a:stretch>
                <a:fillRect/>
              </a:stretch>
            </p:blipFill>
            <p:spPr>
              <a:xfrm>
                <a:off x="7858547" y="2761825"/>
                <a:ext cx="780290" cy="780290"/>
              </a:xfrm>
              <a:prstGeom prst="rect">
                <a:avLst/>
              </a:prstGeom>
              <a:grpFill/>
              <a:ln>
                <a:noFill/>
              </a:ln>
            </p:spPr>
          </p:pic>
          <p:pic>
            <p:nvPicPr>
              <p:cNvPr id="45" name="Picture 44"/>
              <p:cNvPicPr>
                <a:picLocks noChangeAspect="1"/>
              </p:cNvPicPr>
              <p:nvPr/>
            </p:nvPicPr>
            <p:blipFill>
              <a:blip r:embed="rId4">
                <a:biLevel thresh="25000"/>
              </a:blip>
              <a:stretch>
                <a:fillRect/>
              </a:stretch>
            </p:blipFill>
            <p:spPr>
              <a:xfrm>
                <a:off x="9544288" y="2761825"/>
                <a:ext cx="780290" cy="780290"/>
              </a:xfrm>
              <a:prstGeom prst="rect">
                <a:avLst/>
              </a:prstGeom>
              <a:grpFill/>
              <a:ln>
                <a:noFill/>
              </a:ln>
            </p:spPr>
          </p:pic>
        </p:grpSp>
        <p:pic>
          <p:nvPicPr>
            <p:cNvPr id="47" name="Picture 46"/>
            <p:cNvPicPr>
              <a:picLocks noChangeAspect="1"/>
            </p:cNvPicPr>
            <p:nvPr/>
          </p:nvPicPr>
          <p:blipFill>
            <a:blip r:embed="rId4">
              <a:biLevel thresh="25000"/>
            </a:blip>
            <a:stretch>
              <a:fillRect/>
            </a:stretch>
          </p:blipFill>
          <p:spPr>
            <a:xfrm>
              <a:off x="2967575" y="3585250"/>
              <a:ext cx="508893" cy="508371"/>
            </a:xfrm>
            <a:prstGeom prst="rect">
              <a:avLst/>
            </a:prstGeom>
            <a:grpFill/>
            <a:ln>
              <a:noFill/>
            </a:ln>
          </p:spPr>
        </p:pic>
      </p:grpSp>
      <p:sp>
        <p:nvSpPr>
          <p:cNvPr id="102" name="UP ARROW"/>
          <p:cNvSpPr>
            <a:spLocks/>
          </p:cNvSpPr>
          <p:nvPr/>
        </p:nvSpPr>
        <p:spPr bwMode="auto">
          <a:xfrm>
            <a:off x="5317869" y="3786351"/>
            <a:ext cx="4041067" cy="2679932"/>
          </a:xfrm>
          <a:custGeom>
            <a:avLst/>
            <a:gdLst/>
            <a:ahLst/>
            <a:cxnLst>
              <a:cxn ang="0">
                <a:pos x="29" y="2041"/>
              </a:cxn>
              <a:cxn ang="0">
                <a:pos x="2688" y="536"/>
              </a:cxn>
              <a:cxn ang="0">
                <a:pos x="2851" y="619"/>
              </a:cxn>
              <a:cxn ang="0">
                <a:pos x="2745" y="0"/>
              </a:cxn>
              <a:cxn ang="0">
                <a:pos x="2182" y="440"/>
              </a:cxn>
              <a:cxn ang="0">
                <a:pos x="2365" y="450"/>
              </a:cxn>
              <a:cxn ang="0">
                <a:pos x="0" y="2041"/>
              </a:cxn>
            </a:cxnLst>
            <a:rect l="0" t="0" r="r" b="b"/>
            <a:pathLst>
              <a:path w="2851" h="2041">
                <a:moveTo>
                  <a:pt x="29" y="2041"/>
                </a:moveTo>
                <a:cubicBezTo>
                  <a:pt x="1973" y="2041"/>
                  <a:pt x="2688" y="536"/>
                  <a:pt x="2688" y="536"/>
                </a:cubicBezTo>
                <a:cubicBezTo>
                  <a:pt x="2851" y="619"/>
                  <a:pt x="2851" y="619"/>
                  <a:pt x="2851" y="619"/>
                </a:cubicBezTo>
                <a:cubicBezTo>
                  <a:pt x="2745" y="0"/>
                  <a:pt x="2745" y="0"/>
                  <a:pt x="2745" y="0"/>
                </a:cubicBezTo>
                <a:cubicBezTo>
                  <a:pt x="2400" y="300"/>
                  <a:pt x="2182" y="440"/>
                  <a:pt x="2182" y="440"/>
                </a:cubicBezTo>
                <a:cubicBezTo>
                  <a:pt x="2365" y="450"/>
                  <a:pt x="2365" y="450"/>
                  <a:pt x="2365" y="450"/>
                </a:cubicBezTo>
                <a:cubicBezTo>
                  <a:pt x="2365" y="450"/>
                  <a:pt x="1878" y="1748"/>
                  <a:pt x="0" y="2041"/>
                </a:cubicBezTo>
              </a:path>
            </a:pathLst>
          </a:custGeom>
          <a:solidFill>
            <a:schemeClr val="bg2">
              <a:lumMod val="90000"/>
            </a:schemeClr>
          </a:solidFill>
          <a:ln w="9525">
            <a:noFill/>
            <a:round/>
            <a:headEnd/>
            <a:tailEnd/>
          </a:ln>
        </p:spPr>
        <p:txBody>
          <a:bodyPr vert="horz" wrap="square" lIns="95117" tIns="47558" rIns="95117" bIns="47558" numCol="1" anchor="t" anchorCtr="0" compatLnSpc="1">
            <a:prstTxWarp prst="textNoShape">
              <a:avLst/>
            </a:prstTxWarp>
          </a:bodyPr>
          <a:lstStyle/>
          <a:p>
            <a:pPr defTabSz="951156">
              <a:defRPr/>
            </a:pPr>
            <a:endParaRPr lang="en-US" sz="1873">
              <a:solidFill>
                <a:prstClr val="black"/>
              </a:solidFill>
              <a:latin typeface="Segoe UI Semilight"/>
            </a:endParaRPr>
          </a:p>
        </p:txBody>
      </p:sp>
    </p:spTree>
    <p:extLst>
      <p:ext uri="{BB962C8B-B14F-4D97-AF65-F5344CB8AC3E}">
        <p14:creationId xmlns:p14="http://schemas.microsoft.com/office/powerpoint/2010/main" val="48830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down)">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par>
                                <p:cTn id="12" presetID="10" presetClass="exit" presetSubtype="0" fill="hold" grpId="1" nodeType="withEffect">
                                  <p:stCondLst>
                                    <p:cond delay="0"/>
                                  </p:stCondLst>
                                  <p:childTnLst>
                                    <p:animEffect transition="out" filter="fade">
                                      <p:cBhvr>
                                        <p:cTn id="13" dur="500"/>
                                        <p:tgtEl>
                                          <p:spTgt spid="102"/>
                                        </p:tgtEl>
                                      </p:cBhvr>
                                    </p:animEffect>
                                    <p:set>
                                      <p:cBhvr>
                                        <p:cTn id="14" dur="1" fill="hold">
                                          <p:stCondLst>
                                            <p:cond delay="499"/>
                                          </p:stCondLst>
                                        </p:cTn>
                                        <p:tgtEl>
                                          <p:spTgt spid="10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2"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3C8C2-FE27-4E08-99AD-EF30D5A4AABA}"/>
              </a:ext>
            </a:extLst>
          </p:cNvPr>
          <p:cNvSpPr>
            <a:spLocks noGrp="1"/>
          </p:cNvSpPr>
          <p:nvPr>
            <p:ph type="title"/>
          </p:nvPr>
        </p:nvSpPr>
        <p:spPr/>
        <p:txBody>
          <a:bodyPr/>
          <a:lstStyle/>
          <a:p>
            <a:r>
              <a:rPr lang="en-US"/>
              <a:t>Industry-leading security</a:t>
            </a:r>
          </a:p>
        </p:txBody>
      </p:sp>
      <p:graphicFrame>
        <p:nvGraphicFramePr>
          <p:cNvPr id="5" name="Table 4">
            <a:extLst>
              <a:ext uri="{FF2B5EF4-FFF2-40B4-BE49-F238E27FC236}">
                <a16:creationId xmlns:a16="http://schemas.microsoft.com/office/drawing/2014/main" id="{64EA7FAE-CCC4-4EEC-ACBC-5818E4E185B7}"/>
              </a:ext>
            </a:extLst>
          </p:cNvPr>
          <p:cNvGraphicFramePr>
            <a:graphicFrameLocks noGrp="1"/>
          </p:cNvGraphicFramePr>
          <p:nvPr>
            <p:extLst/>
          </p:nvPr>
        </p:nvGraphicFramePr>
        <p:xfrm>
          <a:off x="435795" y="1000126"/>
          <a:ext cx="11770533" cy="5938518"/>
        </p:xfrm>
        <a:graphic>
          <a:graphicData uri="http://schemas.openxmlformats.org/drawingml/2006/table">
            <a:tbl>
              <a:tblPr firstRow="1"/>
              <a:tblGrid>
                <a:gridCol w="1574489">
                  <a:extLst>
                    <a:ext uri="{9D8B030D-6E8A-4147-A177-3AD203B41FA5}">
                      <a16:colId xmlns:a16="http://schemas.microsoft.com/office/drawing/2014/main" val="2333970527"/>
                    </a:ext>
                  </a:extLst>
                </a:gridCol>
                <a:gridCol w="3533358">
                  <a:extLst>
                    <a:ext uri="{9D8B030D-6E8A-4147-A177-3AD203B41FA5}">
                      <a16:colId xmlns:a16="http://schemas.microsoft.com/office/drawing/2014/main" val="3343721019"/>
                    </a:ext>
                  </a:extLst>
                </a:gridCol>
                <a:gridCol w="1986019">
                  <a:extLst>
                    <a:ext uri="{9D8B030D-6E8A-4147-A177-3AD203B41FA5}">
                      <a16:colId xmlns:a16="http://schemas.microsoft.com/office/drawing/2014/main" val="2639722931"/>
                    </a:ext>
                  </a:extLst>
                </a:gridCol>
                <a:gridCol w="1535289">
                  <a:extLst>
                    <a:ext uri="{9D8B030D-6E8A-4147-A177-3AD203B41FA5}">
                      <a16:colId xmlns:a16="http://schemas.microsoft.com/office/drawing/2014/main" val="4246293657"/>
                    </a:ext>
                  </a:extLst>
                </a:gridCol>
                <a:gridCol w="1570689">
                  <a:extLst>
                    <a:ext uri="{9D8B030D-6E8A-4147-A177-3AD203B41FA5}">
                      <a16:colId xmlns:a16="http://schemas.microsoft.com/office/drawing/2014/main" val="2516473541"/>
                    </a:ext>
                  </a:extLst>
                </a:gridCol>
                <a:gridCol w="1570689">
                  <a:extLst>
                    <a:ext uri="{9D8B030D-6E8A-4147-A177-3AD203B41FA5}">
                      <a16:colId xmlns:a16="http://schemas.microsoft.com/office/drawing/2014/main" val="3344207170"/>
                    </a:ext>
                  </a:extLst>
                </a:gridCol>
              </a:tblGrid>
              <a:tr h="388229">
                <a:tc>
                  <a:txBody>
                    <a:bodyPr/>
                    <a:lstStyle/>
                    <a:p>
                      <a:pPr lvl="0" algn="ctr" rtl="0" fontAlgn="ctr"/>
                      <a:r>
                        <a:rPr lang="en-US" sz="1400" b="0" i="0" u="none" strike="noStrike">
                          <a:solidFill>
                            <a:srgbClr val="0078D4"/>
                          </a:solidFill>
                          <a:effectLst/>
                          <a:latin typeface="+mj-lt"/>
                        </a:rPr>
                        <a:t>Category</a:t>
                      </a:r>
                    </a:p>
                  </a:txBody>
                  <a:tcPr marL="11724"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lvl="1" algn="l" rtl="0" fontAlgn="ctr"/>
                      <a:r>
                        <a:rPr lang="en-US" sz="1400" b="0" i="0" u="none" strike="noStrike">
                          <a:solidFill>
                            <a:srgbClr val="0078D4"/>
                          </a:solidFill>
                          <a:effectLst/>
                          <a:latin typeface="+mj-lt"/>
                        </a:rPr>
                        <a:t>Feature</a:t>
                      </a:r>
                    </a:p>
                  </a:txBody>
                  <a:tcPr marL="23447"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400" b="0" i="0" u="none" strike="noStrike">
                          <a:solidFill>
                            <a:srgbClr val="0078D4"/>
                          </a:solidFill>
                          <a:effectLst/>
                          <a:latin typeface="+mj-lt"/>
                        </a:rPr>
                        <a:t>SQL Data Warehouse</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400" b="0" i="0" u="none" strike="noStrike">
                          <a:solidFill>
                            <a:srgbClr val="0078D4"/>
                          </a:solidFill>
                          <a:effectLst/>
                          <a:latin typeface="+mj-lt"/>
                        </a:rPr>
                        <a:t>Amazon Redshift</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400" b="0" i="0" u="none" strike="noStrike">
                          <a:solidFill>
                            <a:schemeClr val="tx2"/>
                          </a:solidFill>
                          <a:effectLst/>
                          <a:latin typeface="+mj-lt"/>
                        </a:rPr>
                        <a:t>Snowflake</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noFill/>
                  </a:tcPr>
                </a:tc>
                <a:tc>
                  <a:txBody>
                    <a:bodyPr/>
                    <a:lstStyle/>
                    <a:p>
                      <a:pPr algn="ctr" rtl="0" fontAlgn="ctr"/>
                      <a:r>
                        <a:rPr lang="en-US" sz="1400" b="0" i="0" u="none" strike="noStrike">
                          <a:solidFill>
                            <a:srgbClr val="0078D4"/>
                          </a:solidFill>
                          <a:effectLst/>
                          <a:latin typeface="+mj-lt"/>
                        </a:rPr>
                        <a:t>Google Big Query</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extLst>
                  <a:ext uri="{0D108BD9-81ED-4DB2-BD59-A6C34878D82A}">
                    <a16:rowId xmlns:a16="http://schemas.microsoft.com/office/drawing/2014/main" val="521374898"/>
                  </a:ext>
                </a:extLst>
              </a:tr>
              <a:tr h="345063">
                <a:tc rowSpan="4">
                  <a:txBody>
                    <a:bodyPr/>
                    <a:lstStyle/>
                    <a:p>
                      <a:pPr lvl="0" algn="ctr" rtl="0" fontAlgn="ctr"/>
                      <a:r>
                        <a:rPr lang="en-US" sz="1200" b="0" i="0" u="none" strike="noStrike">
                          <a:solidFill>
                            <a:srgbClr val="000000"/>
                          </a:solidFill>
                          <a:effectLst/>
                          <a:latin typeface="+mj-lt"/>
                        </a:rPr>
                        <a:t>Data Protection</a:t>
                      </a:r>
                    </a:p>
                  </a:txBody>
                  <a:tcPr marL="1302" marR="1302" marT="1302" marB="0" anchor="ctr">
                    <a:lnL>
                      <a:noFill/>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lvl="1" algn="l" rtl="0" fontAlgn="ctr"/>
                      <a:r>
                        <a:rPr lang="en-US" sz="1200" b="0" i="0" u="none" strike="noStrike">
                          <a:solidFill>
                            <a:srgbClr val="000000"/>
                          </a:solidFill>
                          <a:effectLst/>
                          <a:latin typeface="+mn-lt"/>
                        </a:rPr>
                        <a:t>Data In Transit</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3">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4">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5">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6">
                            <a:extLst>
                              <a:ext uri="{A12FA001-AC4F-418D-AE19-62706E023703}">
                                <ahyp:hlinkClr xmlns:ahyp="http://schemas.microsoft.com/office/drawing/2018/hyperlinkcolor" val="tx"/>
                              </a:ext>
                            </a:extLst>
                          </a:hlinkClick>
                        </a:rPr>
                        <a:t>No</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3579683435"/>
                  </a:ext>
                </a:extLst>
              </a:tr>
              <a:tr h="374344">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Data encryption at rest (Service &amp; User Managed Keys)</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7">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8">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9">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10">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extLst>
                  <a:ext uri="{0D108BD9-81ED-4DB2-BD59-A6C34878D82A}">
                    <a16:rowId xmlns:a16="http://schemas.microsoft.com/office/drawing/2014/main" val="3255879715"/>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Data In Use (Always Encrypted)</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chemeClr val="tx1"/>
                          </a:solidFill>
                          <a:effectLst/>
                          <a:latin typeface="+mn-lt"/>
                        </a:rPr>
                        <a:t>No</a:t>
                      </a: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2376020699"/>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Data Discovery and Classification</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chemeClr val="tx1"/>
                          </a:solidFill>
                          <a:effectLst/>
                          <a:latin typeface="+mn-lt"/>
                        </a:rPr>
                        <a:t>Yes (March 2019)</a:t>
                      </a: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1549524749"/>
                  </a:ext>
                </a:extLst>
              </a:tr>
              <a:tr h="345063">
                <a:tc rowSpan="3">
                  <a:txBody>
                    <a:bodyPr/>
                    <a:lstStyle/>
                    <a:p>
                      <a:pPr lvl="0" algn="ctr" rtl="0" fontAlgn="ctr"/>
                      <a:r>
                        <a:rPr lang="en-US" sz="1200" b="0" i="0" u="none" strike="noStrike">
                          <a:solidFill>
                            <a:srgbClr val="000000"/>
                          </a:solidFill>
                          <a:effectLst/>
                          <a:latin typeface="+mj-lt"/>
                        </a:rPr>
                        <a:t>Access Control</a:t>
                      </a:r>
                    </a:p>
                  </a:txBody>
                  <a:tcPr marL="1302" marR="1302" marT="1302" marB="0" anchor="ctr">
                    <a:lnL>
                      <a:noFill/>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lvl="1" algn="l" rtl="0" fontAlgn="ctr"/>
                      <a:r>
                        <a:rPr lang="en-US" sz="1200" b="0" i="0" u="none" strike="noStrike">
                          <a:solidFill>
                            <a:srgbClr val="000000"/>
                          </a:solidFill>
                          <a:effectLst/>
                          <a:latin typeface="+mn-lt"/>
                        </a:rPr>
                        <a:t>Native Row Level Security</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11">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12">
                            <a:extLst>
                              <a:ext uri="{A12FA001-AC4F-418D-AE19-62706E023703}">
                                <ahyp:hlinkClr xmlns:ahyp="http://schemas.microsoft.com/office/drawing/2018/hyperlinkcolor" val="tx"/>
                              </a:ext>
                            </a:extLst>
                          </a:hlinkClick>
                        </a:rPr>
                        <a:t>No</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sng" strike="noStrike">
                          <a:solidFill>
                            <a:schemeClr val="tx1"/>
                          </a:solidFill>
                          <a:effectLst/>
                          <a:latin typeface="+mn-lt"/>
                          <a:hlinkClick r:id="rId13">
                            <a:extLst>
                              <a:ext uri="{A12FA001-AC4F-418D-AE19-62706E023703}">
                                <ahyp:hlinkClr xmlns:ahyp="http://schemas.microsoft.com/office/drawing/2018/hyperlinkcolor" val="tx"/>
                              </a:ext>
                            </a:extLst>
                          </a:hlinkClick>
                        </a:rPr>
                        <a:t>No</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sng" strike="noStrike">
                          <a:solidFill>
                            <a:schemeClr val="tx1"/>
                          </a:solidFill>
                          <a:effectLst/>
                          <a:latin typeface="+mn-lt"/>
                          <a:hlinkClick r:id="rId14">
                            <a:extLst>
                              <a:ext uri="{A12FA001-AC4F-418D-AE19-62706E023703}">
                                <ahyp:hlinkClr xmlns:ahyp="http://schemas.microsoft.com/office/drawing/2018/hyperlinkcolor" val="tx"/>
                              </a:ext>
                            </a:extLst>
                          </a:hlinkClick>
                        </a:rPr>
                        <a:t>No</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1639769071"/>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Table and View Security (GRANT / DENY)</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chemeClr val="tx1"/>
                          </a:solidFill>
                          <a:effectLst/>
                          <a:latin typeface="+mn-lt"/>
                        </a:rPr>
                        <a:t>Yes</a:t>
                      </a: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Yes</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Yes</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Yes</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extLst>
                  <a:ext uri="{0D108BD9-81ED-4DB2-BD59-A6C34878D82A}">
                    <a16:rowId xmlns:a16="http://schemas.microsoft.com/office/drawing/2014/main" val="1704923048"/>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Column Level Security</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15">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16">
                            <a:extLst>
                              <a:ext uri="{A12FA001-AC4F-418D-AE19-62706E023703}">
                                <ahyp:hlinkClr xmlns:ahyp="http://schemas.microsoft.com/office/drawing/2018/hyperlinkcolor" val="tx"/>
                              </a:ext>
                            </a:extLst>
                          </a:hlinkClick>
                        </a:rPr>
                        <a:t>No</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sng" strike="noStrike">
                          <a:solidFill>
                            <a:schemeClr val="tx1"/>
                          </a:solidFill>
                          <a:effectLst/>
                          <a:latin typeface="+mn-lt"/>
                          <a:hlinkClick r:id="rId13">
                            <a:extLst>
                              <a:ext uri="{A12FA001-AC4F-418D-AE19-62706E023703}">
                                <ahyp:hlinkClr xmlns:ahyp="http://schemas.microsoft.com/office/drawing/2018/hyperlinkcolor" val="tx"/>
                              </a:ext>
                            </a:extLst>
                          </a:hlinkClick>
                        </a:rPr>
                        <a:t>No</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sng" strike="noStrike">
                          <a:solidFill>
                            <a:schemeClr val="tx1"/>
                          </a:solidFill>
                          <a:effectLst/>
                          <a:latin typeface="+mn-lt"/>
                          <a:hlinkClick r:id="rId17">
                            <a:extLst>
                              <a:ext uri="{A12FA001-AC4F-418D-AE19-62706E023703}">
                                <ahyp:hlinkClr xmlns:ahyp="http://schemas.microsoft.com/office/drawing/2018/hyperlinkcolor" val="tx"/>
                              </a:ext>
                            </a:extLst>
                          </a:hlinkClick>
                        </a:rPr>
                        <a:t>No</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3837157220"/>
                  </a:ext>
                </a:extLst>
              </a:tr>
              <a:tr h="345063">
                <a:tc rowSpan="4">
                  <a:txBody>
                    <a:bodyPr/>
                    <a:lstStyle/>
                    <a:p>
                      <a:pPr lvl="0" algn="ctr" rtl="0" fontAlgn="ctr"/>
                      <a:r>
                        <a:rPr lang="en-US" sz="1200" b="0" i="0" u="none" strike="noStrike">
                          <a:solidFill>
                            <a:srgbClr val="000000"/>
                          </a:solidFill>
                          <a:effectLst/>
                          <a:latin typeface="+mj-lt"/>
                        </a:rPr>
                        <a:t>Authentication</a:t>
                      </a:r>
                    </a:p>
                  </a:txBody>
                  <a:tcPr marL="1302" marR="1302" marT="1302" marB="0" anchor="ctr">
                    <a:lnL>
                      <a:noFill/>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lvl="1" algn="l" rtl="0" fontAlgn="ctr"/>
                      <a:r>
                        <a:rPr lang="en-US" sz="1200" b="0" i="0" u="none" strike="noStrike">
                          <a:solidFill>
                            <a:srgbClr val="000000"/>
                          </a:solidFill>
                          <a:effectLst/>
                          <a:latin typeface="+mn-lt"/>
                        </a:rPr>
                        <a:t>SQL Authentication</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18">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19">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20">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21">
                            <a:extLst>
                              <a:ext uri="{A12FA001-AC4F-418D-AE19-62706E023703}">
                                <ahyp:hlinkClr xmlns:ahyp="http://schemas.microsoft.com/office/drawing/2018/hyperlinkcolor" val="tx"/>
                              </a:ext>
                            </a:extLst>
                          </a:hlinkClick>
                        </a:rPr>
                        <a:t>No</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3014189295"/>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Native Azure Active Directory</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none" strike="noStrike">
                          <a:solidFill>
                            <a:schemeClr val="tx1"/>
                          </a:solidFill>
                          <a:effectLst/>
                          <a:latin typeface="+mn-lt"/>
                        </a:rPr>
                        <a:t>Yes</a:t>
                      </a: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none" strike="noStrike">
                          <a:solidFill>
                            <a:schemeClr val="tx1"/>
                          </a:solidFill>
                          <a:effectLst/>
                          <a:latin typeface="+mn-lt"/>
                        </a:rPr>
                        <a:t>Yes</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1908908787"/>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Integrated Security</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22">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23">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20">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24">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extLst>
                  <a:ext uri="{0D108BD9-81ED-4DB2-BD59-A6C34878D82A}">
                    <a16:rowId xmlns:a16="http://schemas.microsoft.com/office/drawing/2014/main" val="1046452158"/>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Multi-Factor Authentication</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25">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26">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20">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27">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extLst>
                  <a:ext uri="{0D108BD9-81ED-4DB2-BD59-A6C34878D82A}">
                    <a16:rowId xmlns:a16="http://schemas.microsoft.com/office/drawing/2014/main" val="3062021489"/>
                  </a:ext>
                </a:extLst>
              </a:tr>
              <a:tr h="345063">
                <a:tc rowSpan="2">
                  <a:txBody>
                    <a:bodyPr/>
                    <a:lstStyle/>
                    <a:p>
                      <a:pPr lvl="0" algn="ctr" rtl="0" fontAlgn="ctr"/>
                      <a:r>
                        <a:rPr lang="en-US" sz="1200" b="0" i="0" u="none" strike="noStrike">
                          <a:solidFill>
                            <a:srgbClr val="000000"/>
                          </a:solidFill>
                          <a:effectLst/>
                          <a:latin typeface="+mj-lt"/>
                        </a:rPr>
                        <a:t>Network Security</a:t>
                      </a:r>
                    </a:p>
                  </a:txBody>
                  <a:tcPr marL="1302" marR="1302" marT="1302" marB="0" anchor="ctr">
                    <a:lnL>
                      <a:noFill/>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lvl="1" algn="l" rtl="0" fontAlgn="ctr"/>
                      <a:r>
                        <a:rPr lang="en-US" sz="1200" b="0" i="0" u="none" strike="noStrike">
                          <a:solidFill>
                            <a:srgbClr val="000000"/>
                          </a:solidFill>
                          <a:effectLst/>
                          <a:latin typeface="+mn-lt"/>
                        </a:rPr>
                        <a:t>Virtual Network (VNET)</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28">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29">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30">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31">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extLst>
                  <a:ext uri="{0D108BD9-81ED-4DB2-BD59-A6C34878D82A}">
                    <a16:rowId xmlns:a16="http://schemas.microsoft.com/office/drawing/2014/main" val="2705772689"/>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SQL Firewall (server)</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32">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33">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34">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4150129468"/>
                  </a:ext>
                </a:extLst>
              </a:tr>
              <a:tr h="345063">
                <a:tc rowSpan="3">
                  <a:txBody>
                    <a:bodyPr/>
                    <a:lstStyle/>
                    <a:p>
                      <a:pPr lvl="0" algn="ctr" rtl="0" fontAlgn="ctr"/>
                      <a:r>
                        <a:rPr lang="en-US" sz="1200" b="0" i="0" u="none" strike="noStrike">
                          <a:solidFill>
                            <a:srgbClr val="000000"/>
                          </a:solidFill>
                          <a:effectLst/>
                          <a:latin typeface="+mj-lt"/>
                        </a:rPr>
                        <a:t>Threat Protection</a:t>
                      </a:r>
                    </a:p>
                  </a:txBody>
                  <a:tcPr marL="1302" marR="1302" marT="1302" marB="0" anchor="ctr">
                    <a:lnL>
                      <a:noFill/>
                    </a:lnL>
                    <a:lnR w="12700" cap="flat" cmpd="sng" algn="ctr">
                      <a:solidFill>
                        <a:srgbClr val="0078D4"/>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lvl="1" algn="l" rtl="0" fontAlgn="ctr"/>
                      <a:r>
                        <a:rPr lang="en-US" sz="1200" b="0" i="0" u="none" strike="noStrike">
                          <a:solidFill>
                            <a:srgbClr val="000000"/>
                          </a:solidFill>
                          <a:effectLst/>
                          <a:latin typeface="+mn-lt"/>
                        </a:rPr>
                        <a:t>SQL Threat Detection</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35">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36">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601676389"/>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SQL Auditing</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37">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38">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sng" strike="noStrike">
                          <a:solidFill>
                            <a:schemeClr val="tx1"/>
                          </a:solidFill>
                          <a:effectLst/>
                          <a:latin typeface="+mn-lt"/>
                          <a:hlinkClick r:id="rId39">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extLst>
                  <a:ext uri="{0D108BD9-81ED-4DB2-BD59-A6C34878D82A}">
                    <a16:rowId xmlns:a16="http://schemas.microsoft.com/office/drawing/2014/main" val="3280893513"/>
                  </a:ext>
                </a:extLst>
              </a:tr>
              <a:tr h="345063">
                <a:tc vMerge="1">
                  <a:txBody>
                    <a:bodyPr/>
                    <a:lstStyle/>
                    <a:p>
                      <a:endParaRPr lang="en-US"/>
                    </a:p>
                  </a:txBody>
                  <a:tcPr/>
                </a:tc>
                <a:tc>
                  <a:txBody>
                    <a:bodyPr/>
                    <a:lstStyle/>
                    <a:p>
                      <a:pPr lvl="1" algn="l" rtl="0" fontAlgn="ctr"/>
                      <a:r>
                        <a:rPr lang="en-US" sz="1200" b="0" i="0" u="none" strike="noStrike">
                          <a:solidFill>
                            <a:srgbClr val="000000"/>
                          </a:solidFill>
                          <a:effectLst/>
                          <a:latin typeface="+mn-lt"/>
                        </a:rPr>
                        <a:t>Vulnerability Assessment</a:t>
                      </a:r>
                    </a:p>
                  </a:txBody>
                  <a:tcPr marL="23447" marR="1302" marT="1302" marB="0" anchor="ctr">
                    <a:lnL w="12700" cap="flat" cmpd="sng" algn="ctr">
                      <a:solidFill>
                        <a:srgbClr val="0078D4"/>
                      </a:solidFill>
                      <a:prstDash val="solid"/>
                      <a:round/>
                      <a:headEnd type="none" w="med" len="med"/>
                      <a:tailEnd type="none" w="med" len="med"/>
                    </a:lnL>
                    <a:lnR>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tcPr>
                </a:tc>
                <a:tc>
                  <a:txBody>
                    <a:bodyPr/>
                    <a:lstStyle/>
                    <a:p>
                      <a:pPr algn="ctr" rtl="0" fontAlgn="ctr"/>
                      <a:r>
                        <a:rPr lang="en-US" sz="1200" b="0" i="0" u="sng" strike="noStrike">
                          <a:solidFill>
                            <a:schemeClr val="tx1"/>
                          </a:solidFill>
                          <a:effectLst/>
                          <a:latin typeface="+mn-lt"/>
                          <a:hlinkClick r:id="rId40">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a:noFill/>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sng" strike="noStrike">
                          <a:solidFill>
                            <a:schemeClr val="tx1"/>
                          </a:solidFill>
                          <a:effectLst/>
                          <a:latin typeface="+mn-lt"/>
                          <a:hlinkClick r:id="rId41">
                            <a:extLst>
                              <a:ext uri="{A12FA001-AC4F-418D-AE19-62706E023703}">
                                <ahyp:hlinkClr xmlns:ahyp="http://schemas.microsoft.com/office/drawing/2018/hyperlinkcolor" val="tx"/>
                              </a:ext>
                            </a:extLst>
                          </a:hlinkClick>
                        </a:rPr>
                        <a:t>Yes</a:t>
                      </a:r>
                      <a:endParaRPr lang="en-US" sz="1200" b="0" i="0" u="sng" strike="noStrike">
                        <a:solidFill>
                          <a:schemeClr val="tx1"/>
                        </a:solidFill>
                        <a:effectLst/>
                        <a:latin typeface="+mn-lt"/>
                      </a:endParaRP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C6EF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tc>
                  <a:txBody>
                    <a:bodyPr/>
                    <a:lstStyle/>
                    <a:p>
                      <a:pPr algn="ctr" rtl="0" fontAlgn="ctr"/>
                      <a:r>
                        <a:rPr lang="en-US" sz="1200" b="0" i="0" u="none" strike="noStrike">
                          <a:solidFill>
                            <a:schemeClr val="tx1"/>
                          </a:solidFill>
                          <a:effectLst/>
                          <a:latin typeface="+mn-lt"/>
                        </a:rPr>
                        <a:t>No</a:t>
                      </a:r>
                    </a:p>
                  </a:txBody>
                  <a:tcPr marL="1302" marR="1302" marT="1302"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solidFill>
                      <a:srgbClr val="FFC7CE"/>
                    </a:solidFill>
                  </a:tcPr>
                </a:tc>
                <a:extLst>
                  <a:ext uri="{0D108BD9-81ED-4DB2-BD59-A6C34878D82A}">
                    <a16:rowId xmlns:a16="http://schemas.microsoft.com/office/drawing/2014/main" val="543638932"/>
                  </a:ext>
                </a:extLst>
              </a:tr>
            </a:tbl>
          </a:graphicData>
        </a:graphic>
      </p:graphicFrame>
    </p:spTree>
    <p:extLst>
      <p:ext uri="{BB962C8B-B14F-4D97-AF65-F5344CB8AC3E}">
        <p14:creationId xmlns:p14="http://schemas.microsoft.com/office/powerpoint/2010/main" val="243995182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28">
            <a:extLst>
              <a:ext uri="{FF2B5EF4-FFF2-40B4-BE49-F238E27FC236}">
                <a16:creationId xmlns:a16="http://schemas.microsoft.com/office/drawing/2014/main" id="{9CBBF4E9-B95C-404C-A357-67AB592D69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22320" b="43417"/>
          <a:stretch/>
        </p:blipFill>
        <p:spPr>
          <a:xfrm>
            <a:off x="1966166" y="3434880"/>
            <a:ext cx="819993" cy="805496"/>
          </a:xfrm>
          <a:prstGeom prst="rect">
            <a:avLst/>
          </a:prstGeom>
        </p:spPr>
      </p:pic>
      <p:sp>
        <p:nvSpPr>
          <p:cNvPr id="96" name="Rectangle 95">
            <a:extLst>
              <a:ext uri="{FF2B5EF4-FFF2-40B4-BE49-F238E27FC236}">
                <a16:creationId xmlns:a16="http://schemas.microsoft.com/office/drawing/2014/main" id="{83BC82CF-73EC-4207-BC91-33344AA06783}"/>
              </a:ext>
            </a:extLst>
          </p:cNvPr>
          <p:cNvSpPr/>
          <p:nvPr/>
        </p:nvSpPr>
        <p:spPr>
          <a:xfrm>
            <a:off x="1932964" y="4280770"/>
            <a:ext cx="886397" cy="388521"/>
          </a:xfrm>
          <a:prstGeom prst="rect">
            <a:avLst/>
          </a:prstGeom>
        </p:spPr>
        <p:txBody>
          <a:bodyPr wrap="squar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HIPAA / HITECH</a:t>
            </a:r>
          </a:p>
        </p:txBody>
      </p:sp>
      <p:pic>
        <p:nvPicPr>
          <p:cNvPr id="99" name="Picture 98" descr="http://1.bp.blogspot.com/-zsub2Ach6i8/T3qyuPps54I/AAAAAAAAAVY/2DAjv_gntto/s1600/irs-logo.jpeg.png">
            <a:extLst>
              <a:ext uri="{FF2B5EF4-FFF2-40B4-BE49-F238E27FC236}">
                <a16:creationId xmlns:a16="http://schemas.microsoft.com/office/drawing/2014/main" id="{1AF24A0C-C37F-4A3A-9B39-1AA894583E5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5535" y="3492804"/>
            <a:ext cx="684301" cy="689647"/>
          </a:xfrm>
          <a:prstGeom prst="rect">
            <a:avLst/>
          </a:prstGeom>
          <a:noFill/>
          <a:ln>
            <a:noFill/>
          </a:ln>
        </p:spPr>
      </p:pic>
      <p:sp>
        <p:nvSpPr>
          <p:cNvPr id="100" name="Rectangle 99">
            <a:extLst>
              <a:ext uri="{FF2B5EF4-FFF2-40B4-BE49-F238E27FC236}">
                <a16:creationId xmlns:a16="http://schemas.microsoft.com/office/drawing/2014/main" id="{6ECDCFBC-FBAB-443C-A1B3-A787424201F8}"/>
              </a:ext>
            </a:extLst>
          </p:cNvPr>
          <p:cNvSpPr/>
          <p:nvPr/>
        </p:nvSpPr>
        <p:spPr>
          <a:xfrm>
            <a:off x="8736834" y="4280771"/>
            <a:ext cx="701705" cy="243341"/>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IRS 1075</a:t>
            </a:r>
          </a:p>
        </p:txBody>
      </p:sp>
      <p:pic>
        <p:nvPicPr>
          <p:cNvPr id="102" name="Picture 6" descr="image007">
            <a:extLst>
              <a:ext uri="{FF2B5EF4-FFF2-40B4-BE49-F238E27FC236}">
                <a16:creationId xmlns:a16="http://schemas.microsoft.com/office/drawing/2014/main" id="{FD3E6E77-FA64-4BF8-865A-455772FC6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03446" y="3471050"/>
            <a:ext cx="727471" cy="733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Rectangle 102">
            <a:extLst>
              <a:ext uri="{FF2B5EF4-FFF2-40B4-BE49-F238E27FC236}">
                <a16:creationId xmlns:a16="http://schemas.microsoft.com/office/drawing/2014/main" id="{42570240-0CA1-40CE-A577-2E299ECB5140}"/>
              </a:ext>
            </a:extLst>
          </p:cNvPr>
          <p:cNvSpPr/>
          <p:nvPr/>
        </p:nvSpPr>
        <p:spPr>
          <a:xfrm>
            <a:off x="10819710" y="4280770"/>
            <a:ext cx="894945" cy="388521"/>
          </a:xfrm>
          <a:prstGeom prst="rect">
            <a:avLst/>
          </a:prstGeom>
        </p:spPr>
        <p:txBody>
          <a:bodyPr wrap="squar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Section 508 VPAT</a:t>
            </a:r>
          </a:p>
        </p:txBody>
      </p:sp>
      <p:pic>
        <p:nvPicPr>
          <p:cNvPr id="105" name="Picture 104">
            <a:extLst>
              <a:ext uri="{FF2B5EF4-FFF2-40B4-BE49-F238E27FC236}">
                <a16:creationId xmlns:a16="http://schemas.microsoft.com/office/drawing/2014/main" id="{ECFFF1C9-46A2-4FB8-BEB8-5ACDE304F06F}"/>
              </a:ext>
            </a:extLst>
          </p:cNvPr>
          <p:cNvPicPr>
            <a:picLocks noChangeAspect="1"/>
          </p:cNvPicPr>
          <p:nvPr/>
        </p:nvPicPr>
        <p:blipFill>
          <a:blip r:embed="rId6"/>
          <a:stretch>
            <a:fillRect/>
          </a:stretch>
        </p:blipFill>
        <p:spPr>
          <a:xfrm>
            <a:off x="749308" y="1745659"/>
            <a:ext cx="691681" cy="698562"/>
          </a:xfrm>
          <a:prstGeom prst="rect">
            <a:avLst/>
          </a:prstGeom>
        </p:spPr>
      </p:pic>
      <p:sp>
        <p:nvSpPr>
          <p:cNvPr id="106" name="Rectangle 105">
            <a:extLst>
              <a:ext uri="{FF2B5EF4-FFF2-40B4-BE49-F238E27FC236}">
                <a16:creationId xmlns:a16="http://schemas.microsoft.com/office/drawing/2014/main" id="{42036136-3F6C-46BE-8815-4E94116C0340}"/>
              </a:ext>
            </a:extLst>
          </p:cNvPr>
          <p:cNvSpPr/>
          <p:nvPr/>
        </p:nvSpPr>
        <p:spPr>
          <a:xfrm>
            <a:off x="773043" y="2642836"/>
            <a:ext cx="644210" cy="172652"/>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0">
                <a:latin typeface="Segoe UI"/>
                <a:ea typeface="MS PGothic" panose="020B0600070205080204" pitchFamily="34" charset="-128"/>
              </a:rPr>
              <a:t>ISO 27001</a:t>
            </a:r>
          </a:p>
        </p:txBody>
      </p:sp>
      <p:pic>
        <p:nvPicPr>
          <p:cNvPr id="108" name="Picture 107">
            <a:extLst>
              <a:ext uri="{FF2B5EF4-FFF2-40B4-BE49-F238E27FC236}">
                <a16:creationId xmlns:a16="http://schemas.microsoft.com/office/drawing/2014/main" id="{9FF38979-B05C-4A26-B21C-EE7B3E383846}"/>
              </a:ext>
            </a:extLst>
          </p:cNvPr>
          <p:cNvPicPr>
            <a:picLocks noChangeAspect="1"/>
          </p:cNvPicPr>
          <p:nvPr/>
        </p:nvPicPr>
        <p:blipFill>
          <a:blip r:embed="rId7"/>
          <a:stretch>
            <a:fillRect/>
          </a:stretch>
        </p:blipFill>
        <p:spPr>
          <a:xfrm>
            <a:off x="4715177" y="1827147"/>
            <a:ext cx="835354" cy="535584"/>
          </a:xfrm>
          <a:prstGeom prst="rect">
            <a:avLst/>
          </a:prstGeom>
        </p:spPr>
      </p:pic>
      <p:sp>
        <p:nvSpPr>
          <p:cNvPr id="109" name="Rectangle 108">
            <a:extLst>
              <a:ext uri="{FF2B5EF4-FFF2-40B4-BE49-F238E27FC236}">
                <a16:creationId xmlns:a16="http://schemas.microsoft.com/office/drawing/2014/main" id="{6BE6270B-6DA0-4EA6-A324-C44C50970D98}"/>
              </a:ext>
            </a:extLst>
          </p:cNvPr>
          <p:cNvSpPr/>
          <p:nvPr/>
        </p:nvSpPr>
        <p:spPr>
          <a:xfrm>
            <a:off x="4645680" y="2642836"/>
            <a:ext cx="974346" cy="172652"/>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0">
                <a:latin typeface="Segoe UI"/>
                <a:ea typeface="MS PGothic" panose="020B0600070205080204" pitchFamily="34" charset="-128"/>
              </a:rPr>
              <a:t>PCI DSS Level 1</a:t>
            </a:r>
          </a:p>
        </p:txBody>
      </p:sp>
      <p:pic>
        <p:nvPicPr>
          <p:cNvPr id="111" name="Picture 110">
            <a:extLst>
              <a:ext uri="{FF2B5EF4-FFF2-40B4-BE49-F238E27FC236}">
                <a16:creationId xmlns:a16="http://schemas.microsoft.com/office/drawing/2014/main" id="{12C06F47-1AD6-4CC0-B425-D4ED1CDE2009}"/>
              </a:ext>
            </a:extLst>
          </p:cNvPr>
          <p:cNvPicPr>
            <a:picLocks noChangeAspect="1"/>
          </p:cNvPicPr>
          <p:nvPr/>
        </p:nvPicPr>
        <p:blipFill>
          <a:blip r:embed="rId8"/>
          <a:stretch>
            <a:fillRect/>
          </a:stretch>
        </p:blipFill>
        <p:spPr>
          <a:xfrm>
            <a:off x="1989381" y="1745659"/>
            <a:ext cx="757129" cy="698562"/>
          </a:xfrm>
          <a:prstGeom prst="rect">
            <a:avLst/>
          </a:prstGeom>
        </p:spPr>
      </p:pic>
      <p:sp>
        <p:nvSpPr>
          <p:cNvPr id="112" name="Rectangle 111">
            <a:extLst>
              <a:ext uri="{FF2B5EF4-FFF2-40B4-BE49-F238E27FC236}">
                <a16:creationId xmlns:a16="http://schemas.microsoft.com/office/drawing/2014/main" id="{F8D2B94A-3A03-4C45-9D13-B941B6C87243}"/>
              </a:ext>
            </a:extLst>
          </p:cNvPr>
          <p:cNvSpPr/>
          <p:nvPr/>
        </p:nvSpPr>
        <p:spPr>
          <a:xfrm>
            <a:off x="1944122" y="2642836"/>
            <a:ext cx="847645" cy="172652"/>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0">
                <a:latin typeface="Segoe UI"/>
                <a:ea typeface="MS PGothic" panose="020B0600070205080204" pitchFamily="34" charset="-128"/>
              </a:rPr>
              <a:t>SOC 1 Type 2</a:t>
            </a:r>
          </a:p>
        </p:txBody>
      </p:sp>
      <p:pic>
        <p:nvPicPr>
          <p:cNvPr id="120" name="Picture 119">
            <a:extLst>
              <a:ext uri="{FF2B5EF4-FFF2-40B4-BE49-F238E27FC236}">
                <a16:creationId xmlns:a16="http://schemas.microsoft.com/office/drawing/2014/main" id="{C3AFB366-6A12-4489-9D90-A09312D58EBD}"/>
              </a:ext>
            </a:extLst>
          </p:cNvPr>
          <p:cNvPicPr>
            <a:picLocks noChangeAspect="1"/>
          </p:cNvPicPr>
          <p:nvPr/>
        </p:nvPicPr>
        <p:blipFill>
          <a:blip r:embed="rId8"/>
          <a:stretch>
            <a:fillRect/>
          </a:stretch>
        </p:blipFill>
        <p:spPr>
          <a:xfrm>
            <a:off x="3340160" y="1745659"/>
            <a:ext cx="757129" cy="698562"/>
          </a:xfrm>
          <a:prstGeom prst="rect">
            <a:avLst/>
          </a:prstGeom>
        </p:spPr>
      </p:pic>
      <p:sp>
        <p:nvSpPr>
          <p:cNvPr id="121" name="Rectangle 120">
            <a:extLst>
              <a:ext uri="{FF2B5EF4-FFF2-40B4-BE49-F238E27FC236}">
                <a16:creationId xmlns:a16="http://schemas.microsoft.com/office/drawing/2014/main" id="{56F6ECD4-5224-4721-A2E3-88DF80FAEB07}"/>
              </a:ext>
            </a:extLst>
          </p:cNvPr>
          <p:cNvSpPr/>
          <p:nvPr/>
        </p:nvSpPr>
        <p:spPr>
          <a:xfrm>
            <a:off x="3294901" y="2642836"/>
            <a:ext cx="847645" cy="172652"/>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0">
                <a:latin typeface="Segoe UI"/>
                <a:ea typeface="MS PGothic" panose="020B0600070205080204" pitchFamily="34" charset="-128"/>
              </a:rPr>
              <a:t>SOC 2 Type 2</a:t>
            </a:r>
          </a:p>
        </p:txBody>
      </p:sp>
      <p:pic>
        <p:nvPicPr>
          <p:cNvPr id="123" name="Picture 14" descr="http://www.theauditpeople.com/sites/default/files/pictures/iso-logo.png">
            <a:extLst>
              <a:ext uri="{FF2B5EF4-FFF2-40B4-BE49-F238E27FC236}">
                <a16:creationId xmlns:a16="http://schemas.microsoft.com/office/drawing/2014/main" id="{49AEB712-5B4B-4F76-9D6B-07805EDBEDBB}"/>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2027" y="1782868"/>
            <a:ext cx="819669" cy="624143"/>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72626E17-1D66-4A53-8C11-CABC7DF59E7D}"/>
              </a:ext>
            </a:extLst>
          </p:cNvPr>
          <p:cNvSpPr/>
          <p:nvPr/>
        </p:nvSpPr>
        <p:spPr>
          <a:xfrm>
            <a:off x="7729758" y="2642836"/>
            <a:ext cx="644209" cy="172652"/>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0">
                <a:latin typeface="Segoe UI"/>
                <a:ea typeface="MS PGothic" panose="020B0600070205080204" pitchFamily="34" charset="-128"/>
              </a:rPr>
              <a:t>ISO 27018</a:t>
            </a:r>
          </a:p>
        </p:txBody>
      </p:sp>
      <p:pic>
        <p:nvPicPr>
          <p:cNvPr id="126" name="Picture 125">
            <a:extLst>
              <a:ext uri="{FF2B5EF4-FFF2-40B4-BE49-F238E27FC236}">
                <a16:creationId xmlns:a16="http://schemas.microsoft.com/office/drawing/2014/main" id="{A037B048-29F1-4362-BD0F-622B0154DC90}"/>
              </a:ext>
            </a:extLst>
          </p:cNvPr>
          <p:cNvPicPr>
            <a:picLocks noChangeAspect="1"/>
          </p:cNvPicPr>
          <p:nvPr/>
        </p:nvPicPr>
        <p:blipFill>
          <a:blip r:embed="rId10"/>
          <a:stretch>
            <a:fillRect/>
          </a:stretch>
        </p:blipFill>
        <p:spPr>
          <a:xfrm>
            <a:off x="6123159" y="1898681"/>
            <a:ext cx="1015734" cy="392517"/>
          </a:xfrm>
          <a:prstGeom prst="rect">
            <a:avLst/>
          </a:prstGeom>
        </p:spPr>
      </p:pic>
      <p:sp>
        <p:nvSpPr>
          <p:cNvPr id="127" name="Rectangle 126">
            <a:extLst>
              <a:ext uri="{FF2B5EF4-FFF2-40B4-BE49-F238E27FC236}">
                <a16:creationId xmlns:a16="http://schemas.microsoft.com/office/drawing/2014/main" id="{F90C6A1B-FED5-4A08-A889-5403B262A9FD}"/>
              </a:ext>
            </a:extLst>
          </p:cNvPr>
          <p:cNvSpPr/>
          <p:nvPr/>
        </p:nvSpPr>
        <p:spPr>
          <a:xfrm>
            <a:off x="6160808" y="2642836"/>
            <a:ext cx="940439" cy="345305"/>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0">
                <a:latin typeface="Segoe UI"/>
                <a:ea typeface="MS PGothic" panose="020B0600070205080204" pitchFamily="34" charset="-128"/>
              </a:rPr>
              <a:t>Cloud Controls</a:t>
            </a:r>
            <a:br>
              <a:rPr lang="en-US" sz="1020">
                <a:latin typeface="Segoe UI"/>
                <a:ea typeface="MS PGothic" panose="020B0600070205080204" pitchFamily="34" charset="-128"/>
              </a:rPr>
            </a:br>
            <a:r>
              <a:rPr lang="en-US" sz="1020">
                <a:latin typeface="Segoe UI"/>
                <a:ea typeface="MS PGothic" panose="020B0600070205080204" pitchFamily="34" charset="-128"/>
              </a:rPr>
              <a:t>Matrix</a:t>
            </a:r>
          </a:p>
        </p:txBody>
      </p:sp>
      <p:pic>
        <p:nvPicPr>
          <p:cNvPr id="129" name="Picture 128">
            <a:extLst>
              <a:ext uri="{FF2B5EF4-FFF2-40B4-BE49-F238E27FC236}">
                <a16:creationId xmlns:a16="http://schemas.microsoft.com/office/drawing/2014/main" id="{672104FD-97D2-47FF-9D55-708B91EB264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31808" y="1695877"/>
            <a:ext cx="791938" cy="798124"/>
          </a:xfrm>
          <a:prstGeom prst="rect">
            <a:avLst/>
          </a:prstGeom>
        </p:spPr>
      </p:pic>
      <p:sp>
        <p:nvSpPr>
          <p:cNvPr id="130" name="Rectangle 129">
            <a:extLst>
              <a:ext uri="{FF2B5EF4-FFF2-40B4-BE49-F238E27FC236}">
                <a16:creationId xmlns:a16="http://schemas.microsoft.com/office/drawing/2014/main" id="{0FD560F4-3E81-49E9-B12E-B3052DC195B0}"/>
              </a:ext>
            </a:extLst>
          </p:cNvPr>
          <p:cNvSpPr/>
          <p:nvPr/>
        </p:nvSpPr>
        <p:spPr>
          <a:xfrm>
            <a:off x="8964829" y="2642836"/>
            <a:ext cx="1325896" cy="345305"/>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0">
                <a:latin typeface="Segoe UI"/>
                <a:ea typeface="MS PGothic" panose="020B0600070205080204" pitchFamily="34" charset="-128"/>
              </a:rPr>
              <a:t>Content Delivery and</a:t>
            </a:r>
            <a:br>
              <a:rPr lang="en-US" sz="1020">
                <a:latin typeface="Segoe UI"/>
                <a:ea typeface="MS PGothic" panose="020B0600070205080204" pitchFamily="34" charset="-128"/>
              </a:rPr>
            </a:br>
            <a:r>
              <a:rPr lang="en-US" sz="1020">
                <a:latin typeface="Segoe UI"/>
                <a:ea typeface="MS PGothic" panose="020B0600070205080204" pitchFamily="34" charset="-128"/>
              </a:rPr>
              <a:t>Security Association</a:t>
            </a:r>
          </a:p>
        </p:txBody>
      </p:sp>
      <p:pic>
        <p:nvPicPr>
          <p:cNvPr id="133" name="Picture 132">
            <a:extLst>
              <a:ext uri="{FF2B5EF4-FFF2-40B4-BE49-F238E27FC236}">
                <a16:creationId xmlns:a16="http://schemas.microsoft.com/office/drawing/2014/main" id="{B0D804B5-3664-4D17-90D0-374DB9B29C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57145" y="5271900"/>
            <a:ext cx="1132306" cy="373469"/>
          </a:xfrm>
          <a:prstGeom prst="rect">
            <a:avLst/>
          </a:prstGeom>
        </p:spPr>
      </p:pic>
      <p:sp>
        <p:nvSpPr>
          <p:cNvPr id="134" name="Rectangle 133">
            <a:extLst>
              <a:ext uri="{FF2B5EF4-FFF2-40B4-BE49-F238E27FC236}">
                <a16:creationId xmlns:a16="http://schemas.microsoft.com/office/drawing/2014/main" id="{3A310D8C-F7E5-4C90-92C0-91B0A76A1C81}"/>
              </a:ext>
            </a:extLst>
          </p:cNvPr>
          <p:cNvSpPr/>
          <p:nvPr/>
        </p:nvSpPr>
        <p:spPr>
          <a:xfrm>
            <a:off x="6330205" y="5883029"/>
            <a:ext cx="973396" cy="410952"/>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Singapore</a:t>
            </a:r>
          </a:p>
          <a:p>
            <a:pPr algn="ctr" defTabSz="570855" eaLnBrk="0" fontAlgn="ctr" hangingPunct="0">
              <a:spcBef>
                <a:spcPct val="0"/>
              </a:spcBef>
              <a:spcAft>
                <a:spcPct val="0"/>
              </a:spcAft>
              <a:defRPr/>
            </a:pPr>
            <a:r>
              <a:rPr lang="en-US" sz="1020">
                <a:latin typeface="Segoe UI"/>
                <a:ea typeface="MS PGothic" panose="020B0600070205080204" pitchFamily="34" charset="-128"/>
              </a:rPr>
              <a:t>MTCS Level 3 </a:t>
            </a:r>
          </a:p>
        </p:txBody>
      </p:sp>
      <p:sp>
        <p:nvSpPr>
          <p:cNvPr id="136" name="Rectangle 135">
            <a:extLst>
              <a:ext uri="{FF2B5EF4-FFF2-40B4-BE49-F238E27FC236}">
                <a16:creationId xmlns:a16="http://schemas.microsoft.com/office/drawing/2014/main" id="{CF49CBED-33E4-4CE5-AB7B-13A16E70AB24}"/>
              </a:ext>
            </a:extLst>
          </p:cNvPr>
          <p:cNvSpPr/>
          <p:nvPr/>
        </p:nvSpPr>
        <p:spPr>
          <a:xfrm>
            <a:off x="2553043" y="5883029"/>
            <a:ext cx="897004" cy="574443"/>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United Kingdom </a:t>
            </a:r>
          </a:p>
          <a:p>
            <a:pPr algn="ctr" defTabSz="570855" eaLnBrk="0" fontAlgn="ctr" hangingPunct="0">
              <a:spcBef>
                <a:spcPct val="0"/>
              </a:spcBef>
              <a:spcAft>
                <a:spcPct val="0"/>
              </a:spcAft>
              <a:defRPr/>
            </a:pPr>
            <a:r>
              <a:rPr lang="en-US" sz="1020">
                <a:latin typeface="Segoe UI"/>
                <a:ea typeface="MS PGothic" panose="020B0600070205080204" pitchFamily="34" charset="-128"/>
              </a:rPr>
              <a:t>G-Cloud</a:t>
            </a:r>
          </a:p>
        </p:txBody>
      </p:sp>
      <p:pic>
        <p:nvPicPr>
          <p:cNvPr id="137" name="Picture 136">
            <a:extLst>
              <a:ext uri="{FF2B5EF4-FFF2-40B4-BE49-F238E27FC236}">
                <a16:creationId xmlns:a16="http://schemas.microsoft.com/office/drawing/2014/main" id="{9B2CCA71-2A9E-4B39-9B67-8FCDBCFDBAC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95380" y="5148538"/>
            <a:ext cx="615386" cy="620194"/>
          </a:xfrm>
          <a:prstGeom prst="rect">
            <a:avLst/>
          </a:prstGeom>
        </p:spPr>
      </p:pic>
      <p:pic>
        <p:nvPicPr>
          <p:cNvPr id="139" name="Picture 138">
            <a:extLst>
              <a:ext uri="{FF2B5EF4-FFF2-40B4-BE49-F238E27FC236}">
                <a16:creationId xmlns:a16="http://schemas.microsoft.com/office/drawing/2014/main" id="{0A66B25A-808B-41E9-8B93-601EBB8B2425}"/>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3554022" y="5244463"/>
            <a:ext cx="654877" cy="428341"/>
          </a:xfrm>
          <a:prstGeom prst="rect">
            <a:avLst/>
          </a:prstGeom>
        </p:spPr>
      </p:pic>
      <p:sp>
        <p:nvSpPr>
          <p:cNvPr id="140" name="Rectangle 139">
            <a:extLst>
              <a:ext uri="{FF2B5EF4-FFF2-40B4-BE49-F238E27FC236}">
                <a16:creationId xmlns:a16="http://schemas.microsoft.com/office/drawing/2014/main" id="{3E2AB025-9413-41B0-8A04-05E991E0AE96}"/>
              </a:ext>
            </a:extLst>
          </p:cNvPr>
          <p:cNvSpPr/>
          <p:nvPr/>
        </p:nvSpPr>
        <p:spPr>
          <a:xfrm>
            <a:off x="3323376" y="5883028"/>
            <a:ext cx="1174032" cy="569343"/>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China Multi</a:t>
            </a:r>
          </a:p>
          <a:p>
            <a:pPr algn="ctr" defTabSz="570855" eaLnBrk="0" fontAlgn="ctr" hangingPunct="0">
              <a:spcBef>
                <a:spcPct val="0"/>
              </a:spcBef>
              <a:spcAft>
                <a:spcPct val="0"/>
              </a:spcAft>
              <a:defRPr/>
            </a:pPr>
            <a:r>
              <a:rPr lang="en-US" sz="1020">
                <a:latin typeface="Segoe UI"/>
                <a:ea typeface="MS PGothic" panose="020B0600070205080204" pitchFamily="34" charset="-128"/>
              </a:rPr>
              <a:t>Layer Protection Scheme</a:t>
            </a:r>
          </a:p>
        </p:txBody>
      </p:sp>
      <p:pic>
        <p:nvPicPr>
          <p:cNvPr id="142" name="Picture 4" descr="image002">
            <a:extLst>
              <a:ext uri="{FF2B5EF4-FFF2-40B4-BE49-F238E27FC236}">
                <a16:creationId xmlns:a16="http://schemas.microsoft.com/office/drawing/2014/main" id="{7FF95C77-85F2-4459-BE20-218D32F729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44754" y="5218071"/>
            <a:ext cx="769135" cy="481125"/>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Rectangle 142">
            <a:extLst>
              <a:ext uri="{FF2B5EF4-FFF2-40B4-BE49-F238E27FC236}">
                <a16:creationId xmlns:a16="http://schemas.microsoft.com/office/drawing/2014/main" id="{AEF12921-202F-4038-9A54-6EB418914CC1}"/>
              </a:ext>
            </a:extLst>
          </p:cNvPr>
          <p:cNvSpPr/>
          <p:nvPr/>
        </p:nvSpPr>
        <p:spPr>
          <a:xfrm>
            <a:off x="5208384" y="5883029"/>
            <a:ext cx="823284" cy="410952"/>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China</a:t>
            </a:r>
          </a:p>
          <a:p>
            <a:pPr algn="ctr" defTabSz="570855" eaLnBrk="0" fontAlgn="ctr" hangingPunct="0">
              <a:spcBef>
                <a:spcPct val="0"/>
              </a:spcBef>
              <a:spcAft>
                <a:spcPct val="0"/>
              </a:spcAft>
              <a:defRPr/>
            </a:pPr>
            <a:r>
              <a:rPr lang="en-US" sz="1020">
                <a:latin typeface="Segoe UI"/>
                <a:ea typeface="MS PGothic" panose="020B0600070205080204" pitchFamily="34" charset="-128"/>
              </a:rPr>
              <a:t>CCCPPF</a:t>
            </a:r>
          </a:p>
        </p:txBody>
      </p:sp>
      <p:pic>
        <p:nvPicPr>
          <p:cNvPr id="145" name="Picture 8" descr="image002">
            <a:extLst>
              <a:ext uri="{FF2B5EF4-FFF2-40B4-BE49-F238E27FC236}">
                <a16:creationId xmlns:a16="http://schemas.microsoft.com/office/drawing/2014/main" id="{2B5CBD3C-D14B-4C42-853C-75E6F10985F9}"/>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343" t="10343" r="10343" b="10343"/>
          <a:stretch/>
        </p:blipFill>
        <p:spPr bwMode="auto">
          <a:xfrm>
            <a:off x="4452155" y="5181817"/>
            <a:ext cx="549343" cy="553634"/>
          </a:xfrm>
          <a:prstGeom prst="roundRect">
            <a:avLst>
              <a:gd name="adj" fmla="val 1414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145">
            <a:extLst>
              <a:ext uri="{FF2B5EF4-FFF2-40B4-BE49-F238E27FC236}">
                <a16:creationId xmlns:a16="http://schemas.microsoft.com/office/drawing/2014/main" id="{7496A17C-C1A0-49FD-8122-BF34761885D9}"/>
              </a:ext>
            </a:extLst>
          </p:cNvPr>
          <p:cNvSpPr/>
          <p:nvPr/>
        </p:nvSpPr>
        <p:spPr>
          <a:xfrm>
            <a:off x="4293242" y="5883029"/>
            <a:ext cx="861955" cy="410952"/>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China</a:t>
            </a:r>
          </a:p>
          <a:p>
            <a:pPr algn="ctr" defTabSz="570855" eaLnBrk="0" fontAlgn="ctr" hangingPunct="0">
              <a:spcBef>
                <a:spcPct val="0"/>
              </a:spcBef>
              <a:spcAft>
                <a:spcPct val="0"/>
              </a:spcAft>
              <a:defRPr/>
            </a:pPr>
            <a:r>
              <a:rPr lang="en-US" sz="1020">
                <a:latin typeface="Segoe UI"/>
                <a:ea typeface="MS PGothic" panose="020B0600070205080204" pitchFamily="34" charset="-128"/>
              </a:rPr>
              <a:t>GB 18030</a:t>
            </a:r>
          </a:p>
        </p:txBody>
      </p:sp>
      <p:sp>
        <p:nvSpPr>
          <p:cNvPr id="148" name="Rectangle 147">
            <a:extLst>
              <a:ext uri="{FF2B5EF4-FFF2-40B4-BE49-F238E27FC236}">
                <a16:creationId xmlns:a16="http://schemas.microsoft.com/office/drawing/2014/main" id="{49E19D20-8207-4DF3-9732-AAD2C993490A}"/>
              </a:ext>
            </a:extLst>
          </p:cNvPr>
          <p:cNvSpPr/>
          <p:nvPr/>
        </p:nvSpPr>
        <p:spPr>
          <a:xfrm>
            <a:off x="453806" y="5883029"/>
            <a:ext cx="1282686" cy="410952"/>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European Union</a:t>
            </a:r>
          </a:p>
          <a:p>
            <a:pPr algn="ctr" defTabSz="570855" eaLnBrk="0" fontAlgn="ctr" hangingPunct="0">
              <a:spcBef>
                <a:spcPct val="0"/>
              </a:spcBef>
              <a:spcAft>
                <a:spcPct val="0"/>
              </a:spcAft>
              <a:defRPr/>
            </a:pPr>
            <a:r>
              <a:rPr lang="en-US" sz="1020">
                <a:latin typeface="Segoe UI"/>
                <a:ea typeface="MS PGothic" panose="020B0600070205080204" pitchFamily="34" charset="-128"/>
              </a:rPr>
              <a:t>Model Clauses</a:t>
            </a:r>
          </a:p>
        </p:txBody>
      </p:sp>
      <p:pic>
        <p:nvPicPr>
          <p:cNvPr id="149" name="Picture 148">
            <a:extLst>
              <a:ext uri="{FF2B5EF4-FFF2-40B4-BE49-F238E27FC236}">
                <a16:creationId xmlns:a16="http://schemas.microsoft.com/office/drawing/2014/main" id="{8084F311-8A0C-410A-AF67-17FEA6D8916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51124" y="5148536"/>
            <a:ext cx="888048" cy="620195"/>
          </a:xfrm>
          <a:prstGeom prst="rect">
            <a:avLst/>
          </a:prstGeom>
        </p:spPr>
      </p:pic>
      <p:pic>
        <p:nvPicPr>
          <p:cNvPr id="151" name="Picture 150">
            <a:extLst>
              <a:ext uri="{FF2B5EF4-FFF2-40B4-BE49-F238E27FC236}">
                <a16:creationId xmlns:a16="http://schemas.microsoft.com/office/drawing/2014/main" id="{1BE8A5C9-F46E-4298-9785-7F8DDDC763E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782428" y="5320154"/>
            <a:ext cx="669696" cy="276960"/>
          </a:xfrm>
          <a:prstGeom prst="rect">
            <a:avLst/>
          </a:prstGeom>
        </p:spPr>
      </p:pic>
      <p:sp>
        <p:nvSpPr>
          <p:cNvPr id="152" name="Rectangle 151">
            <a:extLst>
              <a:ext uri="{FF2B5EF4-FFF2-40B4-BE49-F238E27FC236}">
                <a16:creationId xmlns:a16="http://schemas.microsoft.com/office/drawing/2014/main" id="{487C987F-CCD5-406C-A832-42D38BD77F99}"/>
              </a:ext>
            </a:extLst>
          </p:cNvPr>
          <p:cNvSpPr/>
          <p:nvPr/>
        </p:nvSpPr>
        <p:spPr>
          <a:xfrm>
            <a:off x="1781153" y="5883029"/>
            <a:ext cx="662002" cy="410952"/>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EU Safe Harbor</a:t>
            </a:r>
          </a:p>
        </p:txBody>
      </p:sp>
      <p:sp>
        <p:nvSpPr>
          <p:cNvPr id="154" name="Rectangle 153">
            <a:extLst>
              <a:ext uri="{FF2B5EF4-FFF2-40B4-BE49-F238E27FC236}">
                <a16:creationId xmlns:a16="http://schemas.microsoft.com/office/drawing/2014/main" id="{3E081222-875C-4BC5-9CC1-54E0DFBF0FFF}"/>
              </a:ext>
            </a:extLst>
          </p:cNvPr>
          <p:cNvSpPr/>
          <p:nvPr/>
        </p:nvSpPr>
        <p:spPr>
          <a:xfrm>
            <a:off x="10976488" y="5883029"/>
            <a:ext cx="581388" cy="410952"/>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ENISA</a:t>
            </a:r>
          </a:p>
          <a:p>
            <a:pPr algn="ctr" defTabSz="570855" eaLnBrk="0" fontAlgn="ctr" hangingPunct="0">
              <a:spcBef>
                <a:spcPct val="0"/>
              </a:spcBef>
              <a:spcAft>
                <a:spcPct val="0"/>
              </a:spcAft>
              <a:defRPr/>
            </a:pPr>
            <a:r>
              <a:rPr lang="en-US" sz="1020">
                <a:latin typeface="Segoe UI"/>
                <a:ea typeface="MS PGothic" panose="020B0600070205080204" pitchFamily="34" charset="-128"/>
              </a:rPr>
              <a:t>IAF</a:t>
            </a:r>
          </a:p>
        </p:txBody>
      </p:sp>
      <p:pic>
        <p:nvPicPr>
          <p:cNvPr id="155" name="Picture 154">
            <a:extLst>
              <a:ext uri="{FF2B5EF4-FFF2-40B4-BE49-F238E27FC236}">
                <a16:creationId xmlns:a16="http://schemas.microsoft.com/office/drawing/2014/main" id="{A479291A-1FF9-413C-B2F5-8FD8F493699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903799" y="5112920"/>
            <a:ext cx="726766" cy="691428"/>
          </a:xfrm>
          <a:prstGeom prst="rect">
            <a:avLst/>
          </a:prstGeom>
        </p:spPr>
      </p:pic>
      <p:sp>
        <p:nvSpPr>
          <p:cNvPr id="157" name="Rectangle 156">
            <a:extLst>
              <a:ext uri="{FF2B5EF4-FFF2-40B4-BE49-F238E27FC236}">
                <a16:creationId xmlns:a16="http://schemas.microsoft.com/office/drawing/2014/main" id="{8AE7CACA-B9AC-4790-9E8F-12663C840018}"/>
              </a:ext>
            </a:extLst>
          </p:cNvPr>
          <p:cNvSpPr/>
          <p:nvPr/>
        </p:nvSpPr>
        <p:spPr>
          <a:xfrm>
            <a:off x="10819710" y="2642836"/>
            <a:ext cx="894944" cy="345305"/>
          </a:xfrm>
          <a:prstGeom prst="rect">
            <a:avLst/>
          </a:prstGeom>
        </p:spPr>
        <p:txBody>
          <a:bodyPr wrap="none" lIns="0" tIns="0" rIns="0" bIns="0">
            <a:noAutofit/>
          </a:bodyPr>
          <a:lstStyle/>
          <a:p>
            <a:pPr algn="ctr" defTabSz="597032" eaLnBrk="0" fontAlgn="ctr" hangingPunct="0">
              <a:spcBef>
                <a:spcPct val="0"/>
              </a:spcBef>
              <a:spcAft>
                <a:spcPct val="0"/>
              </a:spcAft>
              <a:defRPr/>
            </a:pPr>
            <a:r>
              <a:rPr lang="en-US" sz="1020">
                <a:latin typeface="Segoe UI"/>
                <a:ea typeface="MS PGothic" panose="020B0600070205080204" pitchFamily="34" charset="-128"/>
              </a:rPr>
              <a:t>Shared</a:t>
            </a:r>
          </a:p>
          <a:p>
            <a:pPr algn="ctr" defTabSz="597032" eaLnBrk="0" fontAlgn="ctr" hangingPunct="0">
              <a:spcBef>
                <a:spcPct val="0"/>
              </a:spcBef>
              <a:spcAft>
                <a:spcPct val="0"/>
              </a:spcAft>
              <a:defRPr/>
            </a:pPr>
            <a:r>
              <a:rPr lang="en-US" sz="1020">
                <a:latin typeface="Segoe UI"/>
                <a:ea typeface="MS PGothic" panose="020B0600070205080204" pitchFamily="34" charset="-128"/>
              </a:rPr>
              <a:t>Assessments</a:t>
            </a:r>
          </a:p>
        </p:txBody>
      </p:sp>
      <p:pic>
        <p:nvPicPr>
          <p:cNvPr id="158" name="Picture 18" descr="https://www.lockpath.com/wp-content/uploads/2015/12/Shared-Assessments.png">
            <a:extLst>
              <a:ext uri="{FF2B5EF4-FFF2-40B4-BE49-F238E27FC236}">
                <a16:creationId xmlns:a16="http://schemas.microsoft.com/office/drawing/2014/main" id="{E3252510-F037-44CA-9D7E-0B4E69F15F6D}"/>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8822" t="5250" r="8822" b="5250"/>
          <a:stretch/>
        </p:blipFill>
        <p:spPr bwMode="auto">
          <a:xfrm>
            <a:off x="10793859" y="1837744"/>
            <a:ext cx="946645" cy="514390"/>
          </a:xfrm>
          <a:prstGeom prst="rect">
            <a:avLst/>
          </a:prstGeom>
          <a:noFill/>
          <a:extLst>
            <a:ext uri="{909E8E84-426E-40DD-AFC4-6F175D3DCCD1}">
              <a14:hiddenFill xmlns:a14="http://schemas.microsoft.com/office/drawing/2010/main">
                <a:solidFill>
                  <a:srgbClr val="FFFFFF"/>
                </a:solidFill>
              </a14:hiddenFill>
            </a:ext>
          </a:extLst>
        </p:spPr>
      </p:pic>
      <p:sp>
        <p:nvSpPr>
          <p:cNvPr id="160" name="Rectangle 159">
            <a:extLst>
              <a:ext uri="{FF2B5EF4-FFF2-40B4-BE49-F238E27FC236}">
                <a16:creationId xmlns:a16="http://schemas.microsoft.com/office/drawing/2014/main" id="{C7FED9BB-CCC3-40A2-A75F-CAF40B9B05B4}"/>
              </a:ext>
            </a:extLst>
          </p:cNvPr>
          <p:cNvSpPr/>
          <p:nvPr/>
        </p:nvSpPr>
        <p:spPr>
          <a:xfrm>
            <a:off x="9701984" y="4280771"/>
            <a:ext cx="845579" cy="243341"/>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ITAR-ready</a:t>
            </a:r>
          </a:p>
        </p:txBody>
      </p:sp>
      <p:pic>
        <p:nvPicPr>
          <p:cNvPr id="161" name="Picture 20" descr="https://upload.wikimedia.org/wikipedia/commons/thumb/7/7b/Seal_of_the_United_States_Department_of_State.svg/1024px-Seal_of_the_United_States_Department_of_State.svg.png">
            <a:extLst>
              <a:ext uri="{FF2B5EF4-FFF2-40B4-BE49-F238E27FC236}">
                <a16:creationId xmlns:a16="http://schemas.microsoft.com/office/drawing/2014/main" id="{CA7BD156-6701-4E94-A51E-094D48C3EC6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780597" y="3493453"/>
            <a:ext cx="688350" cy="688350"/>
          </a:xfrm>
          <a:prstGeom prst="rect">
            <a:avLst/>
          </a:prstGeom>
          <a:noFill/>
          <a:extLst>
            <a:ext uri="{909E8E84-426E-40DD-AFC4-6F175D3DCCD1}">
              <a14:hiddenFill xmlns:a14="http://schemas.microsoft.com/office/drawing/2010/main">
                <a:solidFill>
                  <a:srgbClr val="FFFFFF"/>
                </a:solidFill>
              </a14:hiddenFill>
            </a:ext>
          </a:extLst>
        </p:spPr>
      </p:pic>
      <p:sp>
        <p:nvSpPr>
          <p:cNvPr id="163" name="Rectangle 162">
            <a:extLst>
              <a:ext uri="{FF2B5EF4-FFF2-40B4-BE49-F238E27FC236}">
                <a16:creationId xmlns:a16="http://schemas.microsoft.com/office/drawing/2014/main" id="{D8CA12A9-A44A-4D83-87EC-0429E30985C4}"/>
              </a:ext>
            </a:extLst>
          </p:cNvPr>
          <p:cNvSpPr/>
          <p:nvPr/>
        </p:nvSpPr>
        <p:spPr>
          <a:xfrm>
            <a:off x="9636626" y="5883029"/>
            <a:ext cx="1308199" cy="410952"/>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Japan</a:t>
            </a:r>
          </a:p>
          <a:p>
            <a:pPr algn="ctr" defTabSz="570855" eaLnBrk="0" fontAlgn="ctr" hangingPunct="0">
              <a:spcBef>
                <a:spcPct val="0"/>
              </a:spcBef>
              <a:spcAft>
                <a:spcPct val="0"/>
              </a:spcAft>
              <a:defRPr/>
            </a:pPr>
            <a:r>
              <a:rPr lang="en-US" sz="1020">
                <a:latin typeface="Segoe UI"/>
                <a:ea typeface="MS PGothic" panose="020B0600070205080204" pitchFamily="34" charset="-128"/>
              </a:rPr>
              <a:t>Financial Services</a:t>
            </a:r>
          </a:p>
        </p:txBody>
      </p:sp>
      <p:pic>
        <p:nvPicPr>
          <p:cNvPr id="164" name="Picture 22" descr="https://c.s-microsoft.com/en-us/CMSImages/FISC.png?version=744496c1-9275-bc60-2124-01f12e559768">
            <a:extLst>
              <a:ext uri="{FF2B5EF4-FFF2-40B4-BE49-F238E27FC236}">
                <a16:creationId xmlns:a16="http://schemas.microsoft.com/office/drawing/2014/main" id="{F40151B0-BDAB-4628-894D-3D55B9790A40}"/>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4286" t="27120" r="4286" b="27120"/>
          <a:stretch/>
        </p:blipFill>
        <p:spPr bwMode="auto">
          <a:xfrm>
            <a:off x="9807260" y="5295200"/>
            <a:ext cx="853285" cy="326869"/>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a:extLst>
              <a:ext uri="{FF2B5EF4-FFF2-40B4-BE49-F238E27FC236}">
                <a16:creationId xmlns:a16="http://schemas.microsoft.com/office/drawing/2014/main" id="{A157A208-4BDA-4DAD-8FA4-95C7E7F35E84}"/>
              </a:ext>
            </a:extLst>
          </p:cNvPr>
          <p:cNvSpPr/>
          <p:nvPr/>
        </p:nvSpPr>
        <p:spPr>
          <a:xfrm>
            <a:off x="545213" y="4280770"/>
            <a:ext cx="1099870" cy="388521"/>
          </a:xfrm>
          <a:prstGeom prst="rect">
            <a:avLst/>
          </a:prstGeom>
        </p:spPr>
        <p:txBody>
          <a:bodyPr wrap="squar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FedRAMP JAB P-ATO</a:t>
            </a:r>
          </a:p>
        </p:txBody>
      </p:sp>
      <p:pic>
        <p:nvPicPr>
          <p:cNvPr id="167" name="Picture 27" descr="https://silanis-iprospectcom.netdna-ssl.com/wp-content/uploads/FedRAMP_logo_bottom-1-1.png">
            <a:extLst>
              <a:ext uri="{FF2B5EF4-FFF2-40B4-BE49-F238E27FC236}">
                <a16:creationId xmlns:a16="http://schemas.microsoft.com/office/drawing/2014/main" id="{C609C425-B436-4B85-AEB1-E39ED95EA6D4}"/>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72290" y="3599960"/>
            <a:ext cx="1045717" cy="475336"/>
          </a:xfrm>
          <a:prstGeom prst="rect">
            <a:avLst/>
          </a:prstGeom>
          <a:noFill/>
          <a:extLst>
            <a:ext uri="{909E8E84-426E-40DD-AFC4-6F175D3DCCD1}">
              <a14:hiddenFill xmlns:a14="http://schemas.microsoft.com/office/drawing/2010/main">
                <a:solidFill>
                  <a:srgbClr val="FFFFFF"/>
                </a:solidFill>
              </a14:hiddenFill>
            </a:ext>
          </a:extLst>
        </p:spPr>
      </p:pic>
      <p:sp>
        <p:nvSpPr>
          <p:cNvPr id="169" name="Rectangle 168">
            <a:extLst>
              <a:ext uri="{FF2B5EF4-FFF2-40B4-BE49-F238E27FC236}">
                <a16:creationId xmlns:a16="http://schemas.microsoft.com/office/drawing/2014/main" id="{E5F16737-594F-4C0C-A77A-2A77131767F2}"/>
              </a:ext>
            </a:extLst>
          </p:cNvPr>
          <p:cNvSpPr/>
          <p:nvPr/>
        </p:nvSpPr>
        <p:spPr>
          <a:xfrm>
            <a:off x="3092057" y="4280771"/>
            <a:ext cx="816150" cy="243341"/>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FIPS 140-2</a:t>
            </a:r>
          </a:p>
        </p:txBody>
      </p:sp>
      <p:pic>
        <p:nvPicPr>
          <p:cNvPr id="170" name="Picture 29" descr="https://kb.globalscape.com/attachments/EFT/ICON_fipsSeal.gif">
            <a:extLst>
              <a:ext uri="{FF2B5EF4-FFF2-40B4-BE49-F238E27FC236}">
                <a16:creationId xmlns:a16="http://schemas.microsoft.com/office/drawing/2014/main" id="{55B719CA-568B-4F0D-8E4A-59AEDA08C72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113694" y="3485972"/>
            <a:ext cx="772874" cy="703313"/>
          </a:xfrm>
          <a:prstGeom prst="rect">
            <a:avLst/>
          </a:prstGeom>
          <a:noFill/>
          <a:extLst>
            <a:ext uri="{909E8E84-426E-40DD-AFC4-6F175D3DCCD1}">
              <a14:hiddenFill xmlns:a14="http://schemas.microsoft.com/office/drawing/2010/main">
                <a:solidFill>
                  <a:srgbClr val="FFFFFF"/>
                </a:solidFill>
              </a14:hiddenFill>
            </a:ext>
          </a:extLst>
        </p:spPr>
      </p:pic>
      <p:sp>
        <p:nvSpPr>
          <p:cNvPr id="172" name="Rectangle 171">
            <a:extLst>
              <a:ext uri="{FF2B5EF4-FFF2-40B4-BE49-F238E27FC236}">
                <a16:creationId xmlns:a16="http://schemas.microsoft.com/office/drawing/2014/main" id="{E726DE26-31AA-4D52-A06B-F8D705B8F869}"/>
              </a:ext>
            </a:extLst>
          </p:cNvPr>
          <p:cNvSpPr/>
          <p:nvPr/>
        </p:nvSpPr>
        <p:spPr>
          <a:xfrm>
            <a:off x="4346231" y="4280770"/>
            <a:ext cx="606882" cy="388521"/>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21 CFR</a:t>
            </a:r>
          </a:p>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Part 11</a:t>
            </a:r>
          </a:p>
        </p:txBody>
      </p:sp>
      <p:pic>
        <p:nvPicPr>
          <p:cNvPr id="173" name="Picture 31" descr="http://fdadoctor.com/wp-content/uploads/2014/12/FDA-Logo-big-black.png">
            <a:extLst>
              <a:ext uri="{FF2B5EF4-FFF2-40B4-BE49-F238E27FC236}">
                <a16:creationId xmlns:a16="http://schemas.microsoft.com/office/drawing/2014/main" id="{DAB0B70A-04D8-4546-99EA-F96D680F3E3A}"/>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7034" t="9363" r="7034" b="9363"/>
          <a:stretch/>
        </p:blipFill>
        <p:spPr bwMode="auto">
          <a:xfrm>
            <a:off x="4180901" y="3631350"/>
            <a:ext cx="937540" cy="412555"/>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95B1A644-3C2A-40DC-9ECE-5C67A18F728E}"/>
              </a:ext>
            </a:extLst>
          </p:cNvPr>
          <p:cNvSpPr/>
          <p:nvPr/>
        </p:nvSpPr>
        <p:spPr>
          <a:xfrm>
            <a:off x="6536541" y="4280771"/>
            <a:ext cx="925689" cy="243341"/>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DISA Level 2</a:t>
            </a:r>
          </a:p>
        </p:txBody>
      </p:sp>
      <p:pic>
        <p:nvPicPr>
          <p:cNvPr id="176" name="Picture 33" descr="https://pbs.twimg.com/profile_images/533350546027995137/b84VANoF_400x400.png">
            <a:extLst>
              <a:ext uri="{FF2B5EF4-FFF2-40B4-BE49-F238E27FC236}">
                <a16:creationId xmlns:a16="http://schemas.microsoft.com/office/drawing/2014/main" id="{E34F1133-848F-49CA-8E02-7EBEF5F560F6}"/>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54561" y="3492804"/>
            <a:ext cx="689647" cy="689647"/>
          </a:xfrm>
          <a:prstGeom prst="ellipse">
            <a:avLst/>
          </a:prstGeom>
          <a:noFill/>
          <a:extLst>
            <a:ext uri="{909E8E84-426E-40DD-AFC4-6F175D3DCCD1}">
              <a14:hiddenFill xmlns:a14="http://schemas.microsoft.com/office/drawing/2010/main">
                <a:solidFill>
                  <a:srgbClr val="FFFFFF"/>
                </a:solidFill>
              </a14:hiddenFill>
            </a:ext>
          </a:extLst>
        </p:spPr>
      </p:pic>
      <p:sp>
        <p:nvSpPr>
          <p:cNvPr id="178" name="Rectangle 177">
            <a:extLst>
              <a:ext uri="{FF2B5EF4-FFF2-40B4-BE49-F238E27FC236}">
                <a16:creationId xmlns:a16="http://schemas.microsoft.com/office/drawing/2014/main" id="{FC8E4742-C87C-4E9E-8EBE-23329AFE0ED6}"/>
              </a:ext>
            </a:extLst>
          </p:cNvPr>
          <p:cNvSpPr/>
          <p:nvPr/>
        </p:nvSpPr>
        <p:spPr>
          <a:xfrm>
            <a:off x="5406321" y="4280771"/>
            <a:ext cx="859562" cy="243341"/>
          </a:xfrm>
          <a:prstGeom prst="rect">
            <a:avLst/>
          </a:prstGeom>
        </p:spPr>
        <p:txBody>
          <a:bodyPr wrap="squar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FERPA</a:t>
            </a:r>
          </a:p>
        </p:txBody>
      </p:sp>
      <p:pic>
        <p:nvPicPr>
          <p:cNvPr id="179" name="Picture 35" descr="https://upload.wikimedia.org/wikipedia/commons/thumb/0/0e/US-DeptOfEducation-Seal.svg/175px-US-DeptOfEducation-Seal.svg.png">
            <a:extLst>
              <a:ext uri="{FF2B5EF4-FFF2-40B4-BE49-F238E27FC236}">
                <a16:creationId xmlns:a16="http://schemas.microsoft.com/office/drawing/2014/main" id="{FDBE8F30-4A00-4027-86BC-CFCA2A4E4E7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483872" y="3485398"/>
            <a:ext cx="704460" cy="704460"/>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a:extLst>
              <a:ext uri="{FF2B5EF4-FFF2-40B4-BE49-F238E27FC236}">
                <a16:creationId xmlns:a16="http://schemas.microsoft.com/office/drawing/2014/main" id="{BFE6E68F-AB3B-47C4-826C-669FA9EF4DEE}"/>
              </a:ext>
            </a:extLst>
          </p:cNvPr>
          <p:cNvSpPr/>
          <p:nvPr/>
        </p:nvSpPr>
        <p:spPr>
          <a:xfrm>
            <a:off x="7881751" y="4280771"/>
            <a:ext cx="427039" cy="243341"/>
          </a:xfrm>
          <a:prstGeom prst="rect">
            <a:avLst/>
          </a:prstGeom>
        </p:spPr>
        <p:txBody>
          <a:bodyPr wrap="none">
            <a:spAutoFit/>
          </a:bodyPr>
          <a:lstStyle/>
          <a:p>
            <a:pPr algn="ctr" defTabSz="582215" eaLnBrk="0" fontAlgn="ctr" hangingPunct="0">
              <a:lnSpc>
                <a:spcPct val="90000"/>
              </a:lnSpc>
              <a:spcBef>
                <a:spcPct val="0"/>
              </a:spcBef>
              <a:spcAft>
                <a:spcPct val="0"/>
              </a:spcAft>
              <a:defRPr/>
            </a:pPr>
            <a:r>
              <a:rPr lang="en-US" sz="1020">
                <a:latin typeface="Segoe UI" panose="020B0502040204020203" pitchFamily="34" charset="0"/>
                <a:ea typeface="MS PGothic" panose="020B0600070205080204" pitchFamily="34" charset="-128"/>
                <a:cs typeface="Segoe UI" panose="020B0502040204020203" pitchFamily="34" charset="0"/>
              </a:rPr>
              <a:t>CJIS</a:t>
            </a:r>
          </a:p>
        </p:txBody>
      </p:sp>
      <p:pic>
        <p:nvPicPr>
          <p:cNvPr id="182" name="Picture 37" descr="https://c.s-microsoft.com/en-us/CMSImages/CJIS.png?version=e6f2f80a-c422-cdb4-3a26-31966ed5418e">
            <a:extLst>
              <a:ext uri="{FF2B5EF4-FFF2-40B4-BE49-F238E27FC236}">
                <a16:creationId xmlns:a16="http://schemas.microsoft.com/office/drawing/2014/main" id="{D4E87CFB-8486-41FA-8648-C7721DD84763}"/>
              </a:ext>
            </a:extLst>
          </p:cNvPr>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4401" t="2950" r="14401" b="2950"/>
          <a:stretch/>
        </p:blipFill>
        <p:spPr bwMode="auto">
          <a:xfrm>
            <a:off x="7732886" y="3471050"/>
            <a:ext cx="724769" cy="733156"/>
          </a:xfrm>
          <a:prstGeom prst="rect">
            <a:avLst/>
          </a:prstGeom>
          <a:noFill/>
          <a:extLst>
            <a:ext uri="{909E8E84-426E-40DD-AFC4-6F175D3DCCD1}">
              <a14:hiddenFill xmlns:a14="http://schemas.microsoft.com/office/drawing/2010/main">
                <a:solidFill>
                  <a:srgbClr val="FFFFFF"/>
                </a:solidFill>
              </a14:hiddenFill>
            </a:ext>
          </a:extLst>
        </p:spPr>
      </p:pic>
      <p:sp>
        <p:nvSpPr>
          <p:cNvPr id="184" name="Rectangle 183">
            <a:extLst>
              <a:ext uri="{FF2B5EF4-FFF2-40B4-BE49-F238E27FC236}">
                <a16:creationId xmlns:a16="http://schemas.microsoft.com/office/drawing/2014/main" id="{9398C169-5703-4BE7-9943-D422D52C16C5}"/>
              </a:ext>
            </a:extLst>
          </p:cNvPr>
          <p:cNvSpPr/>
          <p:nvPr/>
        </p:nvSpPr>
        <p:spPr>
          <a:xfrm>
            <a:off x="7666858" y="5883028"/>
            <a:ext cx="856826" cy="569343"/>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Australian Signals </a:t>
            </a:r>
          </a:p>
          <a:p>
            <a:pPr algn="ctr" defTabSz="570855" eaLnBrk="0" fontAlgn="ctr" hangingPunct="0">
              <a:spcBef>
                <a:spcPct val="0"/>
              </a:spcBef>
              <a:spcAft>
                <a:spcPct val="0"/>
              </a:spcAft>
              <a:defRPr/>
            </a:pPr>
            <a:r>
              <a:rPr lang="en-US" sz="1020">
                <a:latin typeface="Segoe UI"/>
                <a:ea typeface="MS PGothic" panose="020B0600070205080204" pitchFamily="34" charset="-128"/>
              </a:rPr>
              <a:t>Directorate</a:t>
            </a:r>
          </a:p>
        </p:txBody>
      </p:sp>
      <p:pic>
        <p:nvPicPr>
          <p:cNvPr id="185" name="Picture 39" descr="http://www.anchor.com.au/wp-content/uploads/2016/09/irap_logo.png">
            <a:extLst>
              <a:ext uri="{FF2B5EF4-FFF2-40B4-BE49-F238E27FC236}">
                <a16:creationId xmlns:a16="http://schemas.microsoft.com/office/drawing/2014/main" id="{E59C92C5-3AA8-4C93-8FC2-E42EBCE8BF53}"/>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32707" y="5130734"/>
            <a:ext cx="856826" cy="655800"/>
          </a:xfrm>
          <a:prstGeom prst="rect">
            <a:avLst/>
          </a:prstGeom>
          <a:noFill/>
          <a:extLst>
            <a:ext uri="{909E8E84-426E-40DD-AFC4-6F175D3DCCD1}">
              <a14:hiddenFill xmlns:a14="http://schemas.microsoft.com/office/drawing/2010/main">
                <a:solidFill>
                  <a:srgbClr val="FFFFFF"/>
                </a:solidFill>
              </a14:hiddenFill>
            </a:ext>
          </a:extLst>
        </p:spPr>
      </p:pic>
      <p:sp>
        <p:nvSpPr>
          <p:cNvPr id="187" name="Rectangle 186">
            <a:extLst>
              <a:ext uri="{FF2B5EF4-FFF2-40B4-BE49-F238E27FC236}">
                <a16:creationId xmlns:a16="http://schemas.microsoft.com/office/drawing/2014/main" id="{1097C0F9-F740-4CD0-A7B5-BF62F4BBB94A}"/>
              </a:ext>
            </a:extLst>
          </p:cNvPr>
          <p:cNvSpPr/>
          <p:nvPr/>
        </p:nvSpPr>
        <p:spPr>
          <a:xfrm>
            <a:off x="8645566" y="5883029"/>
            <a:ext cx="1005661" cy="410952"/>
          </a:xfrm>
          <a:prstGeom prst="rect">
            <a:avLst/>
          </a:prstGeom>
        </p:spPr>
        <p:txBody>
          <a:bodyPr wrap="square">
            <a:spAutoFit/>
          </a:bodyPr>
          <a:lstStyle/>
          <a:p>
            <a:pPr algn="ctr" defTabSz="570855" eaLnBrk="0" fontAlgn="ctr" hangingPunct="0">
              <a:spcBef>
                <a:spcPct val="0"/>
              </a:spcBef>
              <a:spcAft>
                <a:spcPct val="0"/>
              </a:spcAft>
              <a:defRPr/>
            </a:pPr>
            <a:r>
              <a:rPr lang="en-US" sz="1020">
                <a:latin typeface="Segoe UI"/>
                <a:ea typeface="MS PGothic" panose="020B0600070205080204" pitchFamily="34" charset="-128"/>
              </a:rPr>
              <a:t> New Zealand </a:t>
            </a:r>
          </a:p>
          <a:p>
            <a:pPr algn="ctr" defTabSz="570855" eaLnBrk="0" fontAlgn="ctr" hangingPunct="0">
              <a:spcBef>
                <a:spcPct val="0"/>
              </a:spcBef>
              <a:spcAft>
                <a:spcPct val="0"/>
              </a:spcAft>
              <a:defRPr/>
            </a:pPr>
            <a:r>
              <a:rPr lang="en-US" sz="1020">
                <a:latin typeface="Segoe UI"/>
                <a:ea typeface="MS PGothic" panose="020B0600070205080204" pitchFamily="34" charset="-128"/>
              </a:rPr>
              <a:t>GCIO</a:t>
            </a:r>
          </a:p>
        </p:txBody>
      </p:sp>
      <p:pic>
        <p:nvPicPr>
          <p:cNvPr id="188" name="Picture 41" descr="https://c.s-microsoft.com/en-us/CMSImages/NZ-GCIO.png?version=3fc9886b-16b6-89ed-dc0f-feba80c28b9b">
            <a:extLst>
              <a:ext uri="{FF2B5EF4-FFF2-40B4-BE49-F238E27FC236}">
                <a16:creationId xmlns:a16="http://schemas.microsoft.com/office/drawing/2014/main" id="{8275158F-D02B-4DCC-84D7-43FDCC9DF73C}"/>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732789" y="5140535"/>
            <a:ext cx="831214" cy="6361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FAB11BE-73FF-44FA-A84B-CE7D035E7C35}"/>
              </a:ext>
            </a:extLst>
          </p:cNvPr>
          <p:cNvSpPr>
            <a:spLocks noGrp="1"/>
          </p:cNvSpPr>
          <p:nvPr>
            <p:ph type="title"/>
          </p:nvPr>
        </p:nvSpPr>
        <p:spPr/>
        <p:txBody>
          <a:bodyPr/>
          <a:lstStyle/>
          <a:p>
            <a:r>
              <a:rPr lang="en-US"/>
              <a:t>Industry-leading compliance</a:t>
            </a:r>
          </a:p>
        </p:txBody>
      </p:sp>
    </p:spTree>
    <p:extLst>
      <p:ext uri="{BB962C8B-B14F-4D97-AF65-F5344CB8AC3E}">
        <p14:creationId xmlns:p14="http://schemas.microsoft.com/office/powerpoint/2010/main" val="29833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Azure SQL DW </a:t>
            </a:r>
            <a:r>
              <a:rPr lang="en-GB" dirty="0"/>
              <a:t>Take-aways</a:t>
            </a:r>
            <a:br>
              <a:rPr lang="en-GB" dirty="0"/>
            </a:br>
            <a:endParaRPr lang="en-US" dirty="0"/>
          </a:p>
        </p:txBody>
      </p:sp>
      <p:sp>
        <p:nvSpPr>
          <p:cNvPr id="3" name="Text Placeholder 2"/>
          <p:cNvSpPr>
            <a:spLocks noGrp="1"/>
          </p:cNvSpPr>
          <p:nvPr>
            <p:ph type="body" sz="quarter" idx="10"/>
          </p:nvPr>
        </p:nvSpPr>
        <p:spPr>
          <a:xfrm>
            <a:off x="275481" y="1212850"/>
            <a:ext cx="11885514" cy="5262979"/>
          </a:xfrm>
        </p:spPr>
        <p:txBody>
          <a:bodyPr/>
          <a:lstStyle/>
          <a:p>
            <a:pPr>
              <a:spcAft>
                <a:spcPts val="612"/>
              </a:spcAft>
            </a:pPr>
            <a:r>
              <a:rPr lang="en-GB" dirty="0"/>
              <a:t>No CAPEX</a:t>
            </a:r>
          </a:p>
          <a:p>
            <a:pPr>
              <a:spcAft>
                <a:spcPts val="612"/>
              </a:spcAft>
            </a:pPr>
            <a:r>
              <a:rPr lang="en-GB" dirty="0"/>
              <a:t>Low </a:t>
            </a:r>
            <a:r>
              <a:rPr lang="en-GB" dirty="0" err="1"/>
              <a:t>OPEX</a:t>
            </a:r>
            <a:endParaRPr lang="en-GB" dirty="0"/>
          </a:p>
          <a:p>
            <a:pPr>
              <a:spcAft>
                <a:spcPts val="612"/>
              </a:spcAft>
            </a:pPr>
            <a:r>
              <a:rPr lang="en-GB" dirty="0"/>
              <a:t>Provision in just 5 minutes</a:t>
            </a:r>
          </a:p>
          <a:p>
            <a:pPr>
              <a:spcAft>
                <a:spcPts val="612"/>
              </a:spcAft>
            </a:pPr>
            <a:r>
              <a:rPr lang="en-GB" dirty="0"/>
              <a:t>Scale in seconds</a:t>
            </a:r>
          </a:p>
          <a:p>
            <a:pPr>
              <a:spcAft>
                <a:spcPts val="612"/>
              </a:spcAft>
            </a:pPr>
            <a:r>
              <a:rPr lang="en-GB" dirty="0"/>
              <a:t>Fully parallel load</a:t>
            </a:r>
          </a:p>
          <a:p>
            <a:pPr>
              <a:spcAft>
                <a:spcPts val="612"/>
              </a:spcAft>
            </a:pPr>
            <a:r>
              <a:rPr lang="en-GB" dirty="0"/>
              <a:t>Fully managed platform</a:t>
            </a:r>
          </a:p>
          <a:p>
            <a:pPr>
              <a:spcAft>
                <a:spcPts val="612"/>
              </a:spcAft>
            </a:pPr>
            <a:r>
              <a:rPr lang="en-GB" dirty="0"/>
              <a:t>Time to insight measured in minutes</a:t>
            </a:r>
          </a:p>
        </p:txBody>
      </p:sp>
      <p:grpSp>
        <p:nvGrpSpPr>
          <p:cNvPr id="7" name="Group 6"/>
          <p:cNvGrpSpPr>
            <a:grpSpLocks noChangeAspect="1"/>
          </p:cNvGrpSpPr>
          <p:nvPr/>
        </p:nvGrpSpPr>
        <p:grpSpPr>
          <a:xfrm>
            <a:off x="8564490" y="2070134"/>
            <a:ext cx="2507860" cy="2433567"/>
            <a:chOff x="7961114" y="2149640"/>
            <a:chExt cx="2847900" cy="2763537"/>
          </a:xfrm>
        </p:grpSpPr>
        <p:grpSp>
          <p:nvGrpSpPr>
            <p:cNvPr id="8" name="Group 7"/>
            <p:cNvGrpSpPr/>
            <p:nvPr/>
          </p:nvGrpSpPr>
          <p:grpSpPr>
            <a:xfrm>
              <a:off x="9583572" y="3290523"/>
              <a:ext cx="1225442" cy="1622654"/>
              <a:chOff x="5933635" y="4575515"/>
              <a:chExt cx="304757" cy="403541"/>
            </a:xfrm>
          </p:grpSpPr>
          <p:grpSp>
            <p:nvGrpSpPr>
              <p:cNvPr id="34" name="Group 33"/>
              <p:cNvGrpSpPr>
                <a:grpSpLocks noChangeAspect="1"/>
              </p:cNvGrpSpPr>
              <p:nvPr/>
            </p:nvGrpSpPr>
            <p:grpSpPr>
              <a:xfrm>
                <a:off x="5933635" y="4575515"/>
                <a:ext cx="304757" cy="403541"/>
                <a:chOff x="784223" y="4300538"/>
                <a:chExt cx="460378" cy="609600"/>
              </a:xfrm>
            </p:grpSpPr>
            <p:sp>
              <p:nvSpPr>
                <p:cNvPr id="36" name="Freeform 6"/>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dirty="0">
                    <a:solidFill>
                      <a:prstClr val="black"/>
                    </a:solidFill>
                  </a:endParaRPr>
                </a:p>
              </p:txBody>
            </p:sp>
            <p:sp>
              <p:nvSpPr>
                <p:cNvPr id="37" name="Freeform 7"/>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8" name="Freeform 8"/>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39" name="Freeform 9"/>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sp>
              <p:nvSpPr>
                <p:cNvPr id="40" name="Freeform 10"/>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6119">
                    <a:solidFill>
                      <a:prstClr val="black"/>
                    </a:solidFill>
                  </a:endParaRPr>
                </a:p>
              </p:txBody>
            </p:sp>
          </p:grpSp>
          <p:sp>
            <p:nvSpPr>
              <p:cNvPr id="35" name="Rectangle 34"/>
              <p:cNvSpPr/>
              <p:nvPr/>
            </p:nvSpPr>
            <p:spPr>
              <a:xfrm>
                <a:off x="5998859" y="4728515"/>
                <a:ext cx="177651" cy="126585"/>
              </a:xfrm>
              <a:prstGeom prst="rect">
                <a:avLst/>
              </a:prstGeom>
            </p:spPr>
            <p:txBody>
              <a:bodyPr wrap="none" lIns="0" tIns="0" rIns="0" bIns="0" anchor="ctr">
                <a:spAutoFit/>
              </a:bodyPr>
              <a:lstStyle/>
              <a:p>
                <a:r>
                  <a:rPr lang="en-US" sz="2856" b="1" spc="-51" dirty="0">
                    <a:solidFill>
                      <a:prstClr val="white"/>
                    </a:solidFill>
                  </a:rPr>
                  <a:t>SQL</a:t>
                </a:r>
                <a:endParaRPr lang="en-US" sz="3672" b="1" spc="-51" dirty="0">
                  <a:solidFill>
                    <a:prstClr val="white"/>
                  </a:solidFill>
                </a:endParaRPr>
              </a:p>
            </p:txBody>
          </p:sp>
        </p:grpSp>
        <p:sp>
          <p:nvSpPr>
            <p:cNvPr id="9" name="Freeform: Shape 8"/>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8621630" y="3025541"/>
              <a:ext cx="294478" cy="295175"/>
              <a:chOff x="8642442" y="3025541"/>
              <a:chExt cx="294478" cy="295175"/>
            </a:xfrm>
          </p:grpSpPr>
          <p:sp>
            <p:nvSpPr>
              <p:cNvPr id="31" name="Rectangle 30"/>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ight Triangle 31"/>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ight Triangle 32"/>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p:cNvGrpSpPr/>
            <p:nvPr/>
          </p:nvGrpSpPr>
          <p:grpSpPr>
            <a:xfrm>
              <a:off x="8426775" y="3393792"/>
              <a:ext cx="294478" cy="295175"/>
              <a:chOff x="8642442" y="3025541"/>
              <a:chExt cx="294478" cy="295175"/>
            </a:xfrm>
          </p:grpSpPr>
          <p:sp>
            <p:nvSpPr>
              <p:cNvPr id="28" name="Rectangle 27"/>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ight Triangle 28"/>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Triangle 29"/>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8816486" y="3393792"/>
              <a:ext cx="294478" cy="295175"/>
              <a:chOff x="8642442" y="3025541"/>
              <a:chExt cx="294478" cy="295175"/>
            </a:xfrm>
          </p:grpSpPr>
          <p:sp>
            <p:nvSpPr>
              <p:cNvPr id="25" name="Rectangle 24"/>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Triangle 25"/>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ight Triangle 26"/>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p:cNvGrpSpPr/>
            <p:nvPr/>
          </p:nvGrpSpPr>
          <p:grpSpPr>
            <a:xfrm>
              <a:off x="8426775" y="3766437"/>
              <a:ext cx="294478" cy="295175"/>
              <a:chOff x="8642442" y="3025541"/>
              <a:chExt cx="294478" cy="295175"/>
            </a:xfrm>
          </p:grpSpPr>
          <p:sp>
            <p:nvSpPr>
              <p:cNvPr id="22" name="Rectangle 21"/>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ight Triangle 22"/>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ight Triangle 23"/>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p:cNvGrpSpPr/>
            <p:nvPr/>
          </p:nvGrpSpPr>
          <p:grpSpPr>
            <a:xfrm>
              <a:off x="9206198" y="3766437"/>
              <a:ext cx="294478" cy="295175"/>
              <a:chOff x="8642442" y="3025541"/>
              <a:chExt cx="294478" cy="295175"/>
            </a:xfrm>
          </p:grpSpPr>
          <p:sp>
            <p:nvSpPr>
              <p:cNvPr id="19" name="Rectangle 18"/>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ight Triangle 19"/>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ight Triangle 20"/>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p:cNvGrpSpPr/>
            <p:nvPr/>
          </p:nvGrpSpPr>
          <p:grpSpPr>
            <a:xfrm>
              <a:off x="8816486" y="3766436"/>
              <a:ext cx="294478" cy="295175"/>
              <a:chOff x="8642442" y="3025541"/>
              <a:chExt cx="294478" cy="295175"/>
            </a:xfrm>
          </p:grpSpPr>
          <p:sp>
            <p:nvSpPr>
              <p:cNvPr id="16" name="Rectangle 15"/>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ight Triangle 16"/>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ight Triangle 17"/>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63988136"/>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58EF0-52DB-43D0-BB06-92062748B6D2}"/>
              </a:ext>
            </a:extLst>
          </p:cNvPr>
          <p:cNvSpPr>
            <a:spLocks noGrp="1"/>
          </p:cNvSpPr>
          <p:nvPr>
            <p:ph type="title"/>
          </p:nvPr>
        </p:nvSpPr>
        <p:spPr/>
        <p:txBody>
          <a:bodyPr/>
          <a:lstStyle/>
          <a:p>
            <a:r>
              <a:rPr lang="en-US" dirty="0"/>
              <a:t>Additional Resources</a:t>
            </a:r>
          </a:p>
        </p:txBody>
      </p:sp>
      <p:sp>
        <p:nvSpPr>
          <p:cNvPr id="3" name="Text Placeholder 2">
            <a:extLst>
              <a:ext uri="{FF2B5EF4-FFF2-40B4-BE49-F238E27FC236}">
                <a16:creationId xmlns:a16="http://schemas.microsoft.com/office/drawing/2014/main" id="{AF28A81C-BB1A-45F8-86AB-63F6BED2B564}"/>
              </a:ext>
            </a:extLst>
          </p:cNvPr>
          <p:cNvSpPr>
            <a:spLocks noGrp="1"/>
          </p:cNvSpPr>
          <p:nvPr>
            <p:ph type="body" sz="quarter" idx="10"/>
          </p:nvPr>
        </p:nvSpPr>
        <p:spPr>
          <a:xfrm>
            <a:off x="274639" y="1212850"/>
            <a:ext cx="11887200" cy="5666423"/>
          </a:xfrm>
        </p:spPr>
        <p:txBody>
          <a:bodyPr/>
          <a:lstStyle/>
          <a:p>
            <a:endParaRPr lang="en-US" dirty="0"/>
          </a:p>
          <a:p>
            <a:r>
              <a:rPr lang="en-US" dirty="0"/>
              <a:t>Azure site: </a:t>
            </a:r>
            <a:r>
              <a:rPr lang="en-US" dirty="0">
                <a:hlinkClick r:id="rId2"/>
              </a:rPr>
              <a:t>http://aka.ms/sqldw</a:t>
            </a:r>
            <a:endParaRPr lang="en-US" dirty="0"/>
          </a:p>
          <a:p>
            <a:endParaRPr lang="en-US" dirty="0"/>
          </a:p>
          <a:p>
            <a:r>
              <a:rPr lang="en-US" dirty="0"/>
              <a:t>SQL DW suggestions: </a:t>
            </a:r>
            <a:r>
              <a:rPr lang="en-US" dirty="0">
                <a:hlinkClick r:id="rId3"/>
              </a:rPr>
              <a:t>http://aka.ms/sql-dw-feedback</a:t>
            </a:r>
            <a:endParaRPr lang="en-US" dirty="0"/>
          </a:p>
          <a:p>
            <a:endParaRPr lang="en-US" dirty="0"/>
          </a:p>
          <a:p>
            <a:r>
              <a:rPr lang="en-US" dirty="0"/>
              <a:t>Stack Overflow – Tag: azure-</a:t>
            </a:r>
            <a:r>
              <a:rPr lang="en-US" dirty="0" err="1"/>
              <a:t>sqldw</a:t>
            </a:r>
            <a:endParaRPr lang="en-US" dirty="0"/>
          </a:p>
          <a:p>
            <a:endParaRPr lang="en-US" dirty="0"/>
          </a:p>
          <a:p>
            <a:r>
              <a:rPr lang="en-US" dirty="0"/>
              <a:t>Twitter: @</a:t>
            </a:r>
            <a:r>
              <a:rPr lang="en-US" dirty="0" err="1"/>
              <a:t>AzureSQLDW</a:t>
            </a:r>
            <a:endParaRPr lang="en-US" dirty="0"/>
          </a:p>
          <a:p>
            <a:endParaRPr lang="en-US" dirty="0"/>
          </a:p>
        </p:txBody>
      </p:sp>
    </p:spTree>
    <p:extLst>
      <p:ext uri="{BB962C8B-B14F-4D97-AF65-F5344CB8AC3E}">
        <p14:creationId xmlns:p14="http://schemas.microsoft.com/office/powerpoint/2010/main" val="15815650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59790-8F4F-4B69-9BC1-9EF12CF5D5E4}"/>
              </a:ext>
            </a:extLst>
          </p:cNvPr>
          <p:cNvSpPr>
            <a:spLocks noGrp="1"/>
          </p:cNvSpPr>
          <p:nvPr>
            <p:ph type="title"/>
          </p:nvPr>
        </p:nvSpPr>
        <p:spPr/>
        <p:txBody>
          <a:bodyPr/>
          <a:lstStyle/>
          <a:p>
            <a:endParaRPr lang="en-US"/>
          </a:p>
        </p:txBody>
      </p:sp>
      <p:sp>
        <p:nvSpPr>
          <p:cNvPr id="3" name="Rectangle 2">
            <a:extLst>
              <a:ext uri="{FF2B5EF4-FFF2-40B4-BE49-F238E27FC236}">
                <a16:creationId xmlns:a16="http://schemas.microsoft.com/office/drawing/2014/main" id="{0D664C7D-18D3-4BB0-97FD-C305657D1927}"/>
              </a:ext>
            </a:extLst>
          </p:cNvPr>
          <p:cNvSpPr/>
          <p:nvPr/>
        </p:nvSpPr>
        <p:spPr>
          <a:xfrm>
            <a:off x="655637" y="1592262"/>
            <a:ext cx="7391400" cy="1077218"/>
          </a:xfrm>
          <a:prstGeom prst="rect">
            <a:avLst/>
          </a:prstGeom>
        </p:spPr>
        <p:txBody>
          <a:bodyPr wrap="square">
            <a:spAutoFit/>
          </a:bodyPr>
          <a:lstStyle/>
          <a:p>
            <a:r>
              <a:rPr lang="en-US" sz="3200" dirty="0">
                <a:latin typeface="Calibri" panose="020F0502020204030204" pitchFamily="34" charset="0"/>
                <a:ea typeface="Calibri" panose="020F0502020204030204" pitchFamily="34" charset="0"/>
                <a:hlinkClick r:id="rId2"/>
              </a:rPr>
              <a:t>https://github.com/nithsk87/Airlift</a:t>
            </a:r>
            <a:endParaRPr lang="en-US" sz="3200" dirty="0">
              <a:latin typeface="Calibri" panose="020F0502020204030204" pitchFamily="34" charset="0"/>
              <a:ea typeface="Calibri" panose="020F0502020204030204" pitchFamily="34" charset="0"/>
            </a:endParaRPr>
          </a:p>
          <a:p>
            <a:r>
              <a:rPr lang="en-US" sz="3200" dirty="0">
                <a:latin typeface="Calibri" panose="020F0502020204030204" pitchFamily="34" charset="0"/>
                <a:ea typeface="Calibri" panose="020F0502020204030204" pitchFamily="34" charset="0"/>
              </a:rPr>
              <a:t> </a:t>
            </a:r>
            <a:endParaRPr lang="en-US" sz="3200" dirty="0"/>
          </a:p>
        </p:txBody>
      </p:sp>
    </p:spTree>
    <p:extLst>
      <p:ext uri="{BB962C8B-B14F-4D97-AF65-F5344CB8AC3E}">
        <p14:creationId xmlns:p14="http://schemas.microsoft.com/office/powerpoint/2010/main" val="3448630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076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2A8A-1BF4-48D1-88D4-1E8A1A2496BE}"/>
              </a:ext>
            </a:extLst>
          </p:cNvPr>
          <p:cNvSpPr>
            <a:spLocks noGrp="1"/>
          </p:cNvSpPr>
          <p:nvPr>
            <p:ph type="title"/>
          </p:nvPr>
        </p:nvSpPr>
        <p:spPr/>
        <p:txBody>
          <a:bodyPr/>
          <a:lstStyle/>
          <a:p>
            <a:r>
              <a:rPr lang="en-US" dirty="0"/>
              <a:t>Suitable workloads</a:t>
            </a:r>
            <a:br>
              <a:rPr lang="en-US" dirty="0"/>
            </a:br>
            <a:endParaRPr lang="en-US" dirty="0"/>
          </a:p>
        </p:txBody>
      </p:sp>
      <p:sp>
        <p:nvSpPr>
          <p:cNvPr id="3" name="Text Placeholder 2">
            <a:extLst>
              <a:ext uri="{FF2B5EF4-FFF2-40B4-BE49-F238E27FC236}">
                <a16:creationId xmlns:a16="http://schemas.microsoft.com/office/drawing/2014/main" id="{3246D084-4094-4F48-B189-019C1AEA5EB9}"/>
              </a:ext>
            </a:extLst>
          </p:cNvPr>
          <p:cNvSpPr>
            <a:spLocks noGrp="1"/>
          </p:cNvSpPr>
          <p:nvPr>
            <p:ph type="body" sz="quarter" idx="10"/>
          </p:nvPr>
        </p:nvSpPr>
        <p:spPr>
          <a:xfrm>
            <a:off x="273051" y="1744662"/>
            <a:ext cx="12115800" cy="4801314"/>
          </a:xfrm>
        </p:spPr>
        <p:txBody>
          <a:bodyPr/>
          <a:lstStyle/>
          <a:p>
            <a:r>
              <a:rPr lang="en-US" dirty="0"/>
              <a:t>Store large volumes of data.</a:t>
            </a:r>
          </a:p>
          <a:p>
            <a:r>
              <a:rPr lang="en-US" dirty="0"/>
              <a:t>Consolidate disparate data into a single location.</a:t>
            </a:r>
          </a:p>
          <a:p>
            <a:r>
              <a:rPr lang="en-US" dirty="0"/>
              <a:t>Shape, model, transform and aggregate data.</a:t>
            </a:r>
          </a:p>
          <a:p>
            <a:r>
              <a:rPr lang="en-US" dirty="0"/>
              <a:t>Perform query analysis across large datasets.</a:t>
            </a:r>
          </a:p>
          <a:p>
            <a:r>
              <a:rPr lang="en-US" dirty="0"/>
              <a:t>Ad-hoc reporting across large data volumes.</a:t>
            </a:r>
          </a:p>
          <a:p>
            <a:r>
              <a:rPr lang="en-US" dirty="0"/>
              <a:t>All using simple SQL constructs.</a:t>
            </a:r>
          </a:p>
          <a:p>
            <a:endParaRPr lang="en-US" dirty="0"/>
          </a:p>
        </p:txBody>
      </p:sp>
      <p:sp>
        <p:nvSpPr>
          <p:cNvPr id="4" name="Text Placeholder 3">
            <a:extLst>
              <a:ext uri="{FF2B5EF4-FFF2-40B4-BE49-F238E27FC236}">
                <a16:creationId xmlns:a16="http://schemas.microsoft.com/office/drawing/2014/main" id="{DA7C6908-B236-4186-8C99-661B519F9018}"/>
              </a:ext>
            </a:extLst>
          </p:cNvPr>
          <p:cNvSpPr>
            <a:spLocks noGrp="1"/>
          </p:cNvSpPr>
          <p:nvPr>
            <p:ph type="body" sz="quarter" idx="11"/>
          </p:nvPr>
        </p:nvSpPr>
        <p:spPr>
          <a:xfrm>
            <a:off x="273051" y="982662"/>
            <a:ext cx="11888787" cy="572464"/>
          </a:xfrm>
        </p:spPr>
        <p:txBody>
          <a:bodyPr/>
          <a:lstStyle/>
          <a:p>
            <a:r>
              <a:rPr lang="en-US" dirty="0"/>
              <a:t>Analytics</a:t>
            </a:r>
          </a:p>
        </p:txBody>
      </p:sp>
      <p:sp>
        <p:nvSpPr>
          <p:cNvPr id="5" name="Rectangle 4">
            <a:extLst>
              <a:ext uri="{FF2B5EF4-FFF2-40B4-BE49-F238E27FC236}">
                <a16:creationId xmlns:a16="http://schemas.microsoft.com/office/drawing/2014/main" id="{F58C0E2A-805E-4158-8769-3776DD50D972}"/>
              </a:ext>
            </a:extLst>
          </p:cNvPr>
          <p:cNvSpPr/>
          <p:nvPr/>
        </p:nvSpPr>
        <p:spPr bwMode="auto">
          <a:xfrm>
            <a:off x="467183" y="5859462"/>
            <a:ext cx="11454282" cy="8998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GB" sz="4896" dirty="0">
                <a:gradFill>
                  <a:gsLst>
                    <a:gs pos="0">
                      <a:srgbClr val="FFFFFF"/>
                    </a:gs>
                    <a:gs pos="100000">
                      <a:srgbClr val="FFFFFF"/>
                    </a:gs>
                  </a:gsLst>
                  <a:lin ang="5400000" scaled="0"/>
                </a:gradFill>
                <a:ea typeface="Segoe UI" pitchFamily="34" charset="0"/>
                <a:cs typeface="Segoe UI" pitchFamily="34" charset="0"/>
              </a:rPr>
              <a:t>“SQL on SQL”</a:t>
            </a:r>
          </a:p>
        </p:txBody>
      </p:sp>
    </p:spTree>
    <p:extLst>
      <p:ext uri="{BB962C8B-B14F-4D97-AF65-F5344CB8AC3E}">
        <p14:creationId xmlns:p14="http://schemas.microsoft.com/office/powerpoint/2010/main" val="29204973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A226-8249-4BCB-9DF2-1555781289C5}"/>
              </a:ext>
            </a:extLst>
          </p:cNvPr>
          <p:cNvSpPr>
            <a:spLocks noGrp="1"/>
          </p:cNvSpPr>
          <p:nvPr>
            <p:ph type="title"/>
          </p:nvPr>
        </p:nvSpPr>
        <p:spPr/>
        <p:txBody>
          <a:bodyPr/>
          <a:lstStyle/>
          <a:p>
            <a:r>
              <a:rPr lang="en-GB" dirty="0"/>
              <a:t>Unsuitable workloads</a:t>
            </a:r>
            <a:endParaRPr lang="en-US" dirty="0"/>
          </a:p>
        </p:txBody>
      </p:sp>
      <p:sp>
        <p:nvSpPr>
          <p:cNvPr id="3" name="Text Placeholder 2">
            <a:extLst>
              <a:ext uri="{FF2B5EF4-FFF2-40B4-BE49-F238E27FC236}">
                <a16:creationId xmlns:a16="http://schemas.microsoft.com/office/drawing/2014/main" id="{693420C4-9DBA-4A33-82A0-325279E96806}"/>
              </a:ext>
            </a:extLst>
          </p:cNvPr>
          <p:cNvSpPr>
            <a:spLocks noGrp="1"/>
          </p:cNvSpPr>
          <p:nvPr>
            <p:ph type="body" sz="quarter" idx="10"/>
          </p:nvPr>
        </p:nvSpPr>
        <p:spPr>
          <a:xfrm>
            <a:off x="273051" y="1744662"/>
            <a:ext cx="12115800" cy="1520416"/>
          </a:xfrm>
        </p:spPr>
        <p:txBody>
          <a:bodyPr/>
          <a:lstStyle/>
          <a:p>
            <a:r>
              <a:rPr lang="en-US" sz="2800" dirty="0"/>
              <a:t>High frequency reads and writes.</a:t>
            </a:r>
          </a:p>
          <a:p>
            <a:r>
              <a:rPr lang="en-US" sz="2800" dirty="0"/>
              <a:t>Large numbers of singleton selects.</a:t>
            </a:r>
          </a:p>
          <a:p>
            <a:r>
              <a:rPr lang="en-US" sz="2800" dirty="0"/>
              <a:t>High volumes of single row inserts.</a:t>
            </a:r>
          </a:p>
        </p:txBody>
      </p:sp>
      <p:sp>
        <p:nvSpPr>
          <p:cNvPr id="4" name="Text Placeholder 3">
            <a:extLst>
              <a:ext uri="{FF2B5EF4-FFF2-40B4-BE49-F238E27FC236}">
                <a16:creationId xmlns:a16="http://schemas.microsoft.com/office/drawing/2014/main" id="{02DBE55C-9854-4D26-883A-0D4CF01B0D10}"/>
              </a:ext>
            </a:extLst>
          </p:cNvPr>
          <p:cNvSpPr>
            <a:spLocks noGrp="1"/>
          </p:cNvSpPr>
          <p:nvPr>
            <p:ph type="body" sz="quarter" idx="11"/>
          </p:nvPr>
        </p:nvSpPr>
        <p:spPr>
          <a:xfrm>
            <a:off x="273051" y="1324598"/>
            <a:ext cx="11888787" cy="572464"/>
          </a:xfrm>
        </p:spPr>
        <p:txBody>
          <a:bodyPr/>
          <a:lstStyle/>
          <a:p>
            <a:r>
              <a:rPr lang="en-GB" dirty="0"/>
              <a:t>Operational workloads (OLTP)</a:t>
            </a:r>
          </a:p>
        </p:txBody>
      </p:sp>
      <p:sp>
        <p:nvSpPr>
          <p:cNvPr id="5" name="Text Placeholder 2">
            <a:extLst>
              <a:ext uri="{FF2B5EF4-FFF2-40B4-BE49-F238E27FC236}">
                <a16:creationId xmlns:a16="http://schemas.microsoft.com/office/drawing/2014/main" id="{08DA2396-060F-46D9-92D0-2247B76BA9AC}"/>
              </a:ext>
            </a:extLst>
          </p:cNvPr>
          <p:cNvSpPr txBox="1">
            <a:spLocks/>
          </p:cNvSpPr>
          <p:nvPr/>
        </p:nvSpPr>
        <p:spPr>
          <a:xfrm>
            <a:off x="273051" y="4528581"/>
            <a:ext cx="12115800" cy="10464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Row by row processing needs.</a:t>
            </a:r>
          </a:p>
          <a:p>
            <a:r>
              <a:rPr lang="en-US" sz="2800" dirty="0"/>
              <a:t>Incompatible formats (JSON, XML).</a:t>
            </a:r>
          </a:p>
        </p:txBody>
      </p:sp>
      <p:sp>
        <p:nvSpPr>
          <p:cNvPr id="6" name="Text Placeholder 3">
            <a:extLst>
              <a:ext uri="{FF2B5EF4-FFF2-40B4-BE49-F238E27FC236}">
                <a16:creationId xmlns:a16="http://schemas.microsoft.com/office/drawing/2014/main" id="{56586D77-D5CF-4AED-9973-A2821A8B82A1}"/>
              </a:ext>
            </a:extLst>
          </p:cNvPr>
          <p:cNvSpPr txBox="1">
            <a:spLocks/>
          </p:cNvSpPr>
          <p:nvPr/>
        </p:nvSpPr>
        <p:spPr>
          <a:xfrm>
            <a:off x="273051" y="4067798"/>
            <a:ext cx="11888787" cy="5724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anose="020B0604020202020204" pitchFamily="34" charset="0"/>
              <a:buNone/>
              <a:tabLst/>
              <a:defRPr sz="2800" kern="1200" spc="0" baseline="0">
                <a:solidFill>
                  <a:schemeClr val="tx2"/>
                </a:solidFill>
                <a:latin typeface="+mj-lt"/>
                <a:ea typeface="+mn-ea"/>
                <a:cs typeface="+mn-cs"/>
              </a:defRPr>
            </a:lvl1pPr>
            <a:lvl2pPr marL="342834"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39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799946"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102850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Data Preparation</a:t>
            </a:r>
          </a:p>
        </p:txBody>
      </p:sp>
      <p:cxnSp>
        <p:nvCxnSpPr>
          <p:cNvPr id="7" name="Straight Arrow Connector 6">
            <a:extLst>
              <a:ext uri="{FF2B5EF4-FFF2-40B4-BE49-F238E27FC236}">
                <a16:creationId xmlns:a16="http://schemas.microsoft.com/office/drawing/2014/main" id="{41411CD9-C67C-4B42-9A24-58B03D2F7E00}"/>
              </a:ext>
            </a:extLst>
          </p:cNvPr>
          <p:cNvCxnSpPr/>
          <p:nvPr/>
        </p:nvCxnSpPr>
        <p:spPr>
          <a:xfrm>
            <a:off x="8378083" y="1625320"/>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4274534-7F5C-4A4C-802A-A375236A6D4E}"/>
              </a:ext>
            </a:extLst>
          </p:cNvPr>
          <p:cNvCxnSpPr/>
          <p:nvPr/>
        </p:nvCxnSpPr>
        <p:spPr>
          <a:xfrm>
            <a:off x="8450169" y="18232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5ACF8E7-E963-44A6-9843-CB3B036DA48E}"/>
              </a:ext>
            </a:extLst>
          </p:cNvPr>
          <p:cNvCxnSpPr/>
          <p:nvPr/>
        </p:nvCxnSpPr>
        <p:spPr>
          <a:xfrm>
            <a:off x="8485819" y="2021263"/>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DFB381-229C-42F7-AD83-9408290E064B}"/>
              </a:ext>
            </a:extLst>
          </p:cNvPr>
          <p:cNvCxnSpPr/>
          <p:nvPr/>
        </p:nvCxnSpPr>
        <p:spPr>
          <a:xfrm>
            <a:off x="8449907" y="2219235"/>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6DBB27B-DBDA-4C77-BE51-CF8FA1D2ED78}"/>
              </a:ext>
            </a:extLst>
          </p:cNvPr>
          <p:cNvCxnSpPr/>
          <p:nvPr/>
        </p:nvCxnSpPr>
        <p:spPr>
          <a:xfrm>
            <a:off x="8378083" y="2417208"/>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5422079-2308-4966-85DF-3F38625F62AE}"/>
              </a:ext>
            </a:extLst>
          </p:cNvPr>
          <p:cNvCxnSpPr/>
          <p:nvPr/>
        </p:nvCxnSpPr>
        <p:spPr>
          <a:xfrm>
            <a:off x="8449907" y="2979191"/>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3F8D1E-8AFA-4D49-97F3-70AD3AE50A5E}"/>
              </a:ext>
            </a:extLst>
          </p:cNvPr>
          <p:cNvCxnSpPr/>
          <p:nvPr/>
        </p:nvCxnSpPr>
        <p:spPr>
          <a:xfrm>
            <a:off x="8521993" y="3177162"/>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DB8AA3-F541-451A-8FA9-AF702CBB9D7B}"/>
              </a:ext>
            </a:extLst>
          </p:cNvPr>
          <p:cNvCxnSpPr/>
          <p:nvPr/>
        </p:nvCxnSpPr>
        <p:spPr>
          <a:xfrm>
            <a:off x="8557643" y="3375134"/>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43BFC5F-9AD8-4ABC-9E75-263E33DB13E1}"/>
              </a:ext>
            </a:extLst>
          </p:cNvPr>
          <p:cNvCxnSpPr/>
          <p:nvPr/>
        </p:nvCxnSpPr>
        <p:spPr>
          <a:xfrm>
            <a:off x="8521731" y="3573106"/>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4C0D233-435E-41E7-A9B7-28FC9A808736}"/>
              </a:ext>
            </a:extLst>
          </p:cNvPr>
          <p:cNvCxnSpPr/>
          <p:nvPr/>
        </p:nvCxnSpPr>
        <p:spPr>
          <a:xfrm>
            <a:off x="8449907" y="3771079"/>
            <a:ext cx="782527" cy="0"/>
          </a:xfrm>
          <a:prstGeom prst="straightConnector1">
            <a:avLst/>
          </a:prstGeom>
          <a:ln w="28575">
            <a:solidFill>
              <a:schemeClr val="tx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Curved Right Arrow 40">
            <a:extLst>
              <a:ext uri="{FF2B5EF4-FFF2-40B4-BE49-F238E27FC236}">
                <a16:creationId xmlns:a16="http://schemas.microsoft.com/office/drawing/2014/main" id="{BEA42DE6-D4E1-49CE-9C9D-64C56C1EDBD9}"/>
              </a:ext>
            </a:extLst>
          </p:cNvPr>
          <p:cNvSpPr/>
          <p:nvPr/>
        </p:nvSpPr>
        <p:spPr bwMode="auto">
          <a:xfrm rot="10800000">
            <a:off x="8377594" y="4809966"/>
            <a:ext cx="460563" cy="1329949"/>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Curved Right Arrow 41">
            <a:extLst>
              <a:ext uri="{FF2B5EF4-FFF2-40B4-BE49-F238E27FC236}">
                <a16:creationId xmlns:a16="http://schemas.microsoft.com/office/drawing/2014/main" id="{14B33DC4-6BEE-4D62-9F19-70CE01E760C6}"/>
              </a:ext>
            </a:extLst>
          </p:cNvPr>
          <p:cNvSpPr/>
          <p:nvPr/>
        </p:nvSpPr>
        <p:spPr bwMode="auto">
          <a:xfrm>
            <a:off x="7123025" y="4809968"/>
            <a:ext cx="460562" cy="1329950"/>
          </a:xfrm>
          <a:prstGeom prst="curvedRightArrow">
            <a:avLst>
              <a:gd name="adj1" fmla="val 19758"/>
              <a:gd name="adj2" fmla="val 38969"/>
              <a:gd name="adj3" fmla="val 2500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ight Arrow 42">
            <a:extLst>
              <a:ext uri="{FF2B5EF4-FFF2-40B4-BE49-F238E27FC236}">
                <a16:creationId xmlns:a16="http://schemas.microsoft.com/office/drawing/2014/main" id="{8812F1F3-1613-487D-8DC9-10BF1F90C766}"/>
              </a:ext>
            </a:extLst>
          </p:cNvPr>
          <p:cNvSpPr/>
          <p:nvPr/>
        </p:nvSpPr>
        <p:spPr bwMode="auto">
          <a:xfrm>
            <a:off x="8592767" y="4379080"/>
            <a:ext cx="978270" cy="506824"/>
          </a:xfrm>
          <a:prstGeom prst="rightArrow">
            <a:avLst>
              <a:gd name="adj1" fmla="val 37819"/>
              <a:gd name="adj2" fmla="val 67180"/>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4C37E9AA-3E32-4E52-9BFB-5FEA58A603C6}"/>
              </a:ext>
            </a:extLst>
          </p:cNvPr>
          <p:cNvGrpSpPr/>
          <p:nvPr/>
        </p:nvGrpSpPr>
        <p:grpSpPr>
          <a:xfrm>
            <a:off x="7499991" y="2889610"/>
            <a:ext cx="797927" cy="919278"/>
            <a:chOff x="3889804" y="5487538"/>
            <a:chExt cx="981581" cy="1503220"/>
          </a:xfrm>
        </p:grpSpPr>
        <p:grpSp>
          <p:nvGrpSpPr>
            <p:cNvPr id="21" name="Group 20">
              <a:extLst>
                <a:ext uri="{FF2B5EF4-FFF2-40B4-BE49-F238E27FC236}">
                  <a16:creationId xmlns:a16="http://schemas.microsoft.com/office/drawing/2014/main" id="{F389595F-AFAC-4892-AAC7-32BE8A3639B0}"/>
                </a:ext>
              </a:extLst>
            </p:cNvPr>
            <p:cNvGrpSpPr/>
            <p:nvPr/>
          </p:nvGrpSpPr>
          <p:grpSpPr>
            <a:xfrm>
              <a:off x="4088812" y="5729791"/>
              <a:ext cx="640699" cy="978963"/>
              <a:chOff x="3994659" y="7008702"/>
              <a:chExt cx="745465" cy="1374671"/>
            </a:xfrm>
          </p:grpSpPr>
          <p:sp>
            <p:nvSpPr>
              <p:cNvPr id="24" name="Rectangle 23">
                <a:extLst>
                  <a:ext uri="{FF2B5EF4-FFF2-40B4-BE49-F238E27FC236}">
                    <a16:creationId xmlns:a16="http://schemas.microsoft.com/office/drawing/2014/main" id="{CC0BB218-17EA-43AA-AE4D-C5E1BD9EF29D}"/>
                  </a:ext>
                </a:extLst>
              </p:cNvPr>
              <p:cNvSpPr/>
              <p:nvPr>
                <p:custDataLst>
                  <p:tags r:id="rId1"/>
                </p:custDataLst>
              </p:nvPr>
            </p:nvSpPr>
            <p:spPr bwMode="auto">
              <a:xfrm>
                <a:off x="3994660" y="7008702"/>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6FE1DF1-D67C-4A63-B271-13AAE8CD32AC}"/>
                  </a:ext>
                </a:extLst>
              </p:cNvPr>
              <p:cNvSpPr/>
              <p:nvPr>
                <p:custDataLst>
                  <p:tags r:id="rId2"/>
                </p:custDataLst>
              </p:nvPr>
            </p:nvSpPr>
            <p:spPr bwMode="auto">
              <a:xfrm>
                <a:off x="4285367" y="7262718"/>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6832AB6C-F4BA-4E6A-970C-465635BAA3B5}"/>
                  </a:ext>
                </a:extLst>
              </p:cNvPr>
              <p:cNvSpPr/>
              <p:nvPr>
                <p:custDataLst>
                  <p:tags r:id="rId3"/>
                </p:custDataLst>
              </p:nvPr>
            </p:nvSpPr>
            <p:spPr bwMode="auto">
              <a:xfrm>
                <a:off x="3994660" y="7513156"/>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6304EAF-087F-4E38-BEED-C7534426E8BF}"/>
                  </a:ext>
                </a:extLst>
              </p:cNvPr>
              <p:cNvSpPr/>
              <p:nvPr>
                <p:custDataLst>
                  <p:tags r:id="rId4"/>
                </p:custDataLst>
              </p:nvPr>
            </p:nvSpPr>
            <p:spPr bwMode="auto">
              <a:xfrm>
                <a:off x="4285367" y="7799834"/>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992DC1FD-03B6-4A0B-91FC-510072D8C385}"/>
                  </a:ext>
                </a:extLst>
              </p:cNvPr>
              <p:cNvSpPr/>
              <p:nvPr>
                <p:custDataLst>
                  <p:tags r:id="rId5"/>
                </p:custDataLst>
              </p:nvPr>
            </p:nvSpPr>
            <p:spPr bwMode="auto">
              <a:xfrm>
                <a:off x="3994659" y="8017615"/>
                <a:ext cx="182881"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BE2EF44D-43C7-422F-8AD5-BFCBC8A15B89}"/>
                  </a:ext>
                </a:extLst>
              </p:cNvPr>
              <p:cNvSpPr/>
              <p:nvPr>
                <p:custDataLst>
                  <p:tags r:id="rId6"/>
                </p:custDataLst>
              </p:nvPr>
            </p:nvSpPr>
            <p:spPr bwMode="auto">
              <a:xfrm>
                <a:off x="4557245" y="7511743"/>
                <a:ext cx="182879" cy="365758"/>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35" tIns="46623" rIns="69935" bIns="46623" rtlCol="0" anchor="b" anchorCtr="0"/>
              <a:lstStyle/>
              <a:p>
                <a:pPr defTabSz="950778"/>
                <a:endParaRPr lang="en-US" sz="1529" dirty="0">
                  <a:gradFill flip="none" rotWithShape="1">
                    <a:gsLst>
                      <a:gs pos="0">
                        <a:srgbClr val="FFFFFF"/>
                      </a:gs>
                      <a:gs pos="100000">
                        <a:srgbClr val="FFFFFF"/>
                      </a:gs>
                    </a:gsLst>
                    <a:lin ang="5400000" scaled="0"/>
                    <a:tileRect/>
                  </a:gradFill>
                  <a:ea typeface="Segoe UI" pitchFamily="34" charset="0"/>
                  <a:cs typeface="Segoe UI" pitchFamily="34" charset="0"/>
                </a:endParaRPr>
              </a:p>
            </p:txBody>
          </p:sp>
        </p:grpSp>
        <p:sp>
          <p:nvSpPr>
            <p:cNvPr id="22" name="Freeform 85">
              <a:extLst>
                <a:ext uri="{FF2B5EF4-FFF2-40B4-BE49-F238E27FC236}">
                  <a16:creationId xmlns:a16="http://schemas.microsoft.com/office/drawing/2014/main" id="{AD11BE37-F574-4BCE-AB2A-FDBDAFE3337A}"/>
                </a:ext>
              </a:extLst>
            </p:cNvPr>
            <p:cNvSpPr/>
            <p:nvPr/>
          </p:nvSpPr>
          <p:spPr bwMode="auto">
            <a:xfrm rot="5400000">
              <a:off x="4215158" y="5164754"/>
              <a:ext cx="333444" cy="979011"/>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sp>
          <p:nvSpPr>
            <p:cNvPr id="23" name="Freeform 87">
              <a:extLst>
                <a:ext uri="{FF2B5EF4-FFF2-40B4-BE49-F238E27FC236}">
                  <a16:creationId xmlns:a16="http://schemas.microsoft.com/office/drawing/2014/main" id="{49E8566F-732E-47D9-ADBD-1F9C4A2444CB}"/>
                </a:ext>
              </a:extLst>
            </p:cNvPr>
            <p:cNvSpPr/>
            <p:nvPr/>
          </p:nvSpPr>
          <p:spPr bwMode="auto">
            <a:xfrm rot="16200000" flipV="1">
              <a:off x="4212590" y="6334528"/>
              <a:ext cx="333444"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304"/>
              <a:endParaRPr lang="en-US" sz="1836" dirty="0">
                <a:solidFill>
                  <a:srgbClr val="404040"/>
                </a:solidFill>
              </a:endParaRPr>
            </a:p>
          </p:txBody>
        </p:sp>
      </p:grpSp>
      <p:sp>
        <p:nvSpPr>
          <p:cNvPr id="30" name="Freeform 215">
            <a:extLst>
              <a:ext uri="{FF2B5EF4-FFF2-40B4-BE49-F238E27FC236}">
                <a16:creationId xmlns:a16="http://schemas.microsoft.com/office/drawing/2014/main" id="{8F25FC9F-E76B-4A0F-9222-14EB23961C86}"/>
              </a:ext>
            </a:extLst>
          </p:cNvPr>
          <p:cNvSpPr/>
          <p:nvPr/>
        </p:nvSpPr>
        <p:spPr bwMode="auto">
          <a:xfrm>
            <a:off x="7473694" y="1512852"/>
            <a:ext cx="850521" cy="850521"/>
          </a:xfrm>
          <a:custGeom>
            <a:avLst/>
            <a:gdLst>
              <a:gd name="connsiteX0" fmla="*/ 3415133 w 10141184"/>
              <a:gd name="connsiteY0" fmla="*/ 6010509 h 10141184"/>
              <a:gd name="connsiteX1" fmla="*/ 3350113 w 10141184"/>
              <a:gd name="connsiteY1" fmla="*/ 6050010 h 10141184"/>
              <a:gd name="connsiteX2" fmla="*/ 2668171 w 10141184"/>
              <a:gd name="connsiteY2" fmla="*/ 6222684 h 10141184"/>
              <a:gd name="connsiteX3" fmla="*/ 2528591 w 10141184"/>
              <a:gd name="connsiteY3" fmla="*/ 6215635 h 10141184"/>
              <a:gd name="connsiteX4" fmla="*/ 2523174 w 10141184"/>
              <a:gd name="connsiteY4" fmla="*/ 6231969 h 10141184"/>
              <a:gd name="connsiteX5" fmla="*/ 2318373 w 10141184"/>
              <a:gd name="connsiteY5" fmla="*/ 8003172 h 10141184"/>
              <a:gd name="connsiteX6" fmla="*/ 2332346 w 10141184"/>
              <a:gd name="connsiteY6" fmla="*/ 8187656 h 10141184"/>
              <a:gd name="connsiteX7" fmla="*/ 2428823 w 10141184"/>
              <a:gd name="connsiteY7" fmla="*/ 8275340 h 10141184"/>
              <a:gd name="connsiteX8" fmla="*/ 5070592 w 10141184"/>
              <a:gd name="connsiteY8" fmla="*/ 9223709 h 10141184"/>
              <a:gd name="connsiteX9" fmla="*/ 7953975 w 10141184"/>
              <a:gd name="connsiteY9" fmla="*/ 8059660 h 10141184"/>
              <a:gd name="connsiteX10" fmla="*/ 8038251 w 10141184"/>
              <a:gd name="connsiteY10" fmla="*/ 7972053 h 10141184"/>
              <a:gd name="connsiteX11" fmla="*/ 7935209 w 10141184"/>
              <a:gd name="connsiteY11" fmla="*/ 7955458 h 10141184"/>
              <a:gd name="connsiteX12" fmla="*/ 6399905 w 10141184"/>
              <a:gd name="connsiteY12" fmla="*/ 7594125 h 10141184"/>
              <a:gd name="connsiteX13" fmla="*/ 6252976 w 10141184"/>
              <a:gd name="connsiteY13" fmla="*/ 7546748 h 10141184"/>
              <a:gd name="connsiteX14" fmla="*/ 6210341 w 10141184"/>
              <a:gd name="connsiteY14" fmla="*/ 7616927 h 10141184"/>
              <a:gd name="connsiteX15" fmla="*/ 5411806 w 10141184"/>
              <a:gd name="connsiteY15" fmla="*/ 8041504 h 10141184"/>
              <a:gd name="connsiteX16" fmla="*/ 4448806 w 10141184"/>
              <a:gd name="connsiteY16" fmla="*/ 7078504 h 10141184"/>
              <a:gd name="connsiteX17" fmla="*/ 4492101 w 10141184"/>
              <a:gd name="connsiteY17" fmla="*/ 6792137 h 10141184"/>
              <a:gd name="connsiteX18" fmla="*/ 4497500 w 10141184"/>
              <a:gd name="connsiteY18" fmla="*/ 6777384 h 10141184"/>
              <a:gd name="connsiteX19" fmla="*/ 4475532 w 10141184"/>
              <a:gd name="connsiteY19" fmla="*/ 6765143 h 10141184"/>
              <a:gd name="connsiteX20" fmla="*/ 3440976 w 10141184"/>
              <a:gd name="connsiteY20" fmla="*/ 6033790 h 10141184"/>
              <a:gd name="connsiteX21" fmla="*/ 5332671 w 10141184"/>
              <a:gd name="connsiteY21" fmla="*/ 3061564 h 10141184"/>
              <a:gd name="connsiteX22" fmla="*/ 5187827 w 10141184"/>
              <a:gd name="connsiteY22" fmla="*/ 3138927 h 10141184"/>
              <a:gd name="connsiteX23" fmla="*/ 4001026 w 10141184"/>
              <a:gd name="connsiteY23" fmla="*/ 3981079 h 10141184"/>
              <a:gd name="connsiteX24" fmla="*/ 3904063 w 10141184"/>
              <a:gd name="connsiteY24" fmla="*/ 4073690 h 10141184"/>
              <a:gd name="connsiteX25" fmla="*/ 3926166 w 10141184"/>
              <a:gd name="connsiteY25" fmla="*/ 4110073 h 10141184"/>
              <a:gd name="connsiteX26" fmla="*/ 4098841 w 10141184"/>
              <a:gd name="connsiteY26" fmla="*/ 4792014 h 10141184"/>
              <a:gd name="connsiteX27" fmla="*/ 3926167 w 10141184"/>
              <a:gd name="connsiteY27" fmla="*/ 5473955 h 10141184"/>
              <a:gd name="connsiteX28" fmla="*/ 3899025 w 10141184"/>
              <a:gd name="connsiteY28" fmla="*/ 5518631 h 10141184"/>
              <a:gd name="connsiteX29" fmla="*/ 3932413 w 10141184"/>
              <a:gd name="connsiteY29" fmla="*/ 5549473 h 10141184"/>
              <a:gd name="connsiteX30" fmla="*/ 4841047 w 10141184"/>
              <a:gd name="connsiteY30" fmla="*/ 6211652 h 10141184"/>
              <a:gd name="connsiteX31" fmla="*/ 4915884 w 10141184"/>
              <a:gd name="connsiteY31" fmla="*/ 6254150 h 10141184"/>
              <a:gd name="connsiteX32" fmla="*/ 4952783 w 10141184"/>
              <a:gd name="connsiteY32" fmla="*/ 6231733 h 10141184"/>
              <a:gd name="connsiteX33" fmla="*/ 5411806 w 10141184"/>
              <a:gd name="connsiteY33" fmla="*/ 6115504 h 10141184"/>
              <a:gd name="connsiteX34" fmla="*/ 6331512 w 10141184"/>
              <a:gd name="connsiteY34" fmla="*/ 6792137 h 10141184"/>
              <a:gd name="connsiteX35" fmla="*/ 6352957 w 10141184"/>
              <a:gd name="connsiteY35" fmla="*/ 6875541 h 10141184"/>
              <a:gd name="connsiteX36" fmla="*/ 6430754 w 10141184"/>
              <a:gd name="connsiteY36" fmla="*/ 6900158 h 10141184"/>
              <a:gd name="connsiteX37" fmla="*/ 8588829 w 10141184"/>
              <a:gd name="connsiteY37" fmla="*/ 7244251 h 10141184"/>
              <a:gd name="connsiteX38" fmla="*/ 8606666 w 10141184"/>
              <a:gd name="connsiteY38" fmla="*/ 7244735 h 10141184"/>
              <a:gd name="connsiteX39" fmla="*/ 8710398 w 10141184"/>
              <a:gd name="connsiteY39" fmla="*/ 7072243 h 10141184"/>
              <a:gd name="connsiteX40" fmla="*/ 8971699 w 10141184"/>
              <a:gd name="connsiteY40" fmla="*/ 6498574 h 10141184"/>
              <a:gd name="connsiteX41" fmla="*/ 9015972 w 10141184"/>
              <a:gd name="connsiteY41" fmla="*/ 6367731 h 10141184"/>
              <a:gd name="connsiteX42" fmla="*/ 8361832 w 10141184"/>
              <a:gd name="connsiteY42" fmla="*/ 5794763 h 10141184"/>
              <a:gd name="connsiteX43" fmla="*/ 8292321 w 10141184"/>
              <a:gd name="connsiteY43" fmla="*/ 5846743 h 10141184"/>
              <a:gd name="connsiteX44" fmla="*/ 7713874 w 10141184"/>
              <a:gd name="connsiteY44" fmla="*/ 6023434 h 10141184"/>
              <a:gd name="connsiteX45" fmla="*/ 6679287 w 10141184"/>
              <a:gd name="connsiteY45" fmla="*/ 4988848 h 10141184"/>
              <a:gd name="connsiteX46" fmla="*/ 6804156 w 10141184"/>
              <a:gd name="connsiteY46" fmla="*/ 4495702 h 10141184"/>
              <a:gd name="connsiteX47" fmla="*/ 6832716 w 10141184"/>
              <a:gd name="connsiteY47" fmla="*/ 4448690 h 10141184"/>
              <a:gd name="connsiteX48" fmla="*/ 6479476 w 10141184"/>
              <a:gd name="connsiteY48" fmla="*/ 4133960 h 10141184"/>
              <a:gd name="connsiteX49" fmla="*/ 5573071 w 10141184"/>
              <a:gd name="connsiteY49" fmla="*/ 3293361 h 10141184"/>
              <a:gd name="connsiteX50" fmla="*/ 1513122 w 10141184"/>
              <a:gd name="connsiteY50" fmla="*/ 2930603 h 10141184"/>
              <a:gd name="connsiteX51" fmla="*/ 1467715 w 10141184"/>
              <a:gd name="connsiteY51" fmla="*/ 3003349 h 10141184"/>
              <a:gd name="connsiteX52" fmla="*/ 917474 w 10141184"/>
              <a:gd name="connsiteY52" fmla="*/ 5070592 h 10141184"/>
              <a:gd name="connsiteX53" fmla="*/ 1418733 w 10141184"/>
              <a:gd name="connsiteY53" fmla="*/ 7050215 h 10141184"/>
              <a:gd name="connsiteX54" fmla="*/ 1453430 w 10141184"/>
              <a:gd name="connsiteY54" fmla="*/ 7110559 h 10141184"/>
              <a:gd name="connsiteX55" fmla="*/ 1457570 w 10141184"/>
              <a:gd name="connsiteY55" fmla="*/ 7088163 h 10141184"/>
              <a:gd name="connsiteX56" fmla="*/ 1714315 w 10141184"/>
              <a:gd name="connsiteY56" fmla="*/ 6105992 h 10141184"/>
              <a:gd name="connsiteX57" fmla="*/ 1783693 w 10141184"/>
              <a:gd name="connsiteY57" fmla="*/ 5915101 h 10141184"/>
              <a:gd name="connsiteX58" fmla="*/ 1758133 w 10141184"/>
              <a:gd name="connsiteY58" fmla="*/ 5895988 h 10141184"/>
              <a:gd name="connsiteX59" fmla="*/ 1237501 w 10141184"/>
              <a:gd name="connsiteY59" fmla="*/ 4792014 h 10141184"/>
              <a:gd name="connsiteX60" fmla="*/ 1758133 w 10141184"/>
              <a:gd name="connsiteY60" fmla="*/ 3688041 h 10141184"/>
              <a:gd name="connsiteX61" fmla="*/ 1760201 w 10141184"/>
              <a:gd name="connsiteY61" fmla="*/ 3686495 h 10141184"/>
              <a:gd name="connsiteX62" fmla="*/ 1691359 w 10141184"/>
              <a:gd name="connsiteY62" fmla="*/ 3513388 h 10141184"/>
              <a:gd name="connsiteX63" fmla="*/ 1570605 w 10141184"/>
              <a:gd name="connsiteY63" fmla="*/ 3147217 h 10141184"/>
              <a:gd name="connsiteX64" fmla="*/ 8032677 w 10141184"/>
              <a:gd name="connsiteY64" fmla="*/ 2261958 h 10141184"/>
              <a:gd name="connsiteX65" fmla="*/ 6007865 w 10141184"/>
              <a:gd name="connsiteY65" fmla="*/ 2741856 h 10141184"/>
              <a:gd name="connsiteX66" fmla="*/ 5937529 w 10141184"/>
              <a:gd name="connsiteY66" fmla="*/ 2772474 h 10141184"/>
              <a:gd name="connsiteX67" fmla="*/ 6594591 w 10141184"/>
              <a:gd name="connsiteY67" fmla="*/ 3405982 h 10141184"/>
              <a:gd name="connsiteX68" fmla="*/ 7278212 w 10141184"/>
              <a:gd name="connsiteY68" fmla="*/ 4028024 h 10141184"/>
              <a:gd name="connsiteX69" fmla="*/ 7295610 w 10141184"/>
              <a:gd name="connsiteY69" fmla="*/ 4043057 h 10141184"/>
              <a:gd name="connsiteX70" fmla="*/ 7311165 w 10141184"/>
              <a:gd name="connsiteY70" fmla="*/ 4035564 h 10141184"/>
              <a:gd name="connsiteX71" fmla="*/ 7713874 w 10141184"/>
              <a:gd name="connsiteY71" fmla="*/ 3954261 h 10141184"/>
              <a:gd name="connsiteX72" fmla="*/ 8748459 w 10141184"/>
              <a:gd name="connsiteY72" fmla="*/ 4988848 h 10141184"/>
              <a:gd name="connsiteX73" fmla="*/ 8727440 w 10141184"/>
              <a:gd name="connsiteY73" fmla="*/ 5197353 h 10141184"/>
              <a:gd name="connsiteX74" fmla="*/ 8725210 w 10141184"/>
              <a:gd name="connsiteY74" fmla="*/ 5206028 h 10141184"/>
              <a:gd name="connsiteX75" fmla="*/ 8746610 w 10141184"/>
              <a:gd name="connsiteY75" fmla="*/ 5222388 h 10141184"/>
              <a:gd name="connsiteX76" fmla="*/ 9143379 w 10141184"/>
              <a:gd name="connsiteY76" fmla="*/ 5512339 h 10141184"/>
              <a:gd name="connsiteX77" fmla="*/ 9195475 w 10141184"/>
              <a:gd name="connsiteY77" fmla="*/ 5548677 h 10141184"/>
              <a:gd name="connsiteX78" fmla="*/ 9202267 w 10141184"/>
              <a:gd name="connsiteY78" fmla="*/ 5495225 h 10141184"/>
              <a:gd name="connsiteX79" fmla="*/ 9223709 w 10141184"/>
              <a:gd name="connsiteY79" fmla="*/ 5070592 h 10141184"/>
              <a:gd name="connsiteX80" fmla="*/ 8275340 w 10141184"/>
              <a:gd name="connsiteY80" fmla="*/ 2428823 h 10141184"/>
              <a:gd name="connsiteX81" fmla="*/ 8126191 w 10141184"/>
              <a:gd name="connsiteY81" fmla="*/ 2264718 h 10141184"/>
              <a:gd name="connsiteX82" fmla="*/ 3556152 w 10141184"/>
              <a:gd name="connsiteY82" fmla="*/ 1203574 h 10141184"/>
              <a:gd name="connsiteX83" fmla="*/ 3454011 w 10141184"/>
              <a:gd name="connsiteY83" fmla="*/ 1243847 h 10141184"/>
              <a:gd name="connsiteX84" fmla="*/ 1996379 w 10141184"/>
              <a:gd name="connsiteY84" fmla="*/ 2278130 h 10141184"/>
              <a:gd name="connsiteX85" fmla="*/ 1963447 w 10141184"/>
              <a:gd name="connsiteY85" fmla="*/ 2317078 h 10141184"/>
              <a:gd name="connsiteX86" fmla="*/ 2042716 w 10141184"/>
              <a:gd name="connsiteY86" fmla="*/ 2579341 h 10141184"/>
              <a:gd name="connsiteX87" fmla="*/ 2263231 w 10141184"/>
              <a:gd name="connsiteY87" fmla="*/ 3177375 h 10141184"/>
              <a:gd name="connsiteX88" fmla="*/ 2359558 w 10141184"/>
              <a:gd name="connsiteY88" fmla="*/ 3395626 h 10141184"/>
              <a:gd name="connsiteX89" fmla="*/ 2379842 w 10141184"/>
              <a:gd name="connsiteY89" fmla="*/ 3390411 h 10141184"/>
              <a:gd name="connsiteX90" fmla="*/ 2668171 w 10141184"/>
              <a:gd name="connsiteY90" fmla="*/ 3361344 h 10141184"/>
              <a:gd name="connsiteX91" fmla="*/ 3225051 w 10141184"/>
              <a:gd name="connsiteY91" fmla="*/ 3473774 h 10141184"/>
              <a:gd name="connsiteX92" fmla="*/ 3283796 w 10141184"/>
              <a:gd name="connsiteY92" fmla="*/ 3502073 h 10141184"/>
              <a:gd name="connsiteX93" fmla="*/ 3413994 w 10141184"/>
              <a:gd name="connsiteY93" fmla="*/ 3369463 h 10141184"/>
              <a:gd name="connsiteX94" fmla="*/ 4512515 w 10141184"/>
              <a:gd name="connsiteY94" fmla="*/ 2497429 h 10141184"/>
              <a:gd name="connsiteX95" fmla="*/ 4669746 w 10141184"/>
              <a:gd name="connsiteY95" fmla="*/ 2402729 h 10141184"/>
              <a:gd name="connsiteX96" fmla="*/ 4500155 w 10141184"/>
              <a:gd name="connsiteY96" fmla="*/ 2229795 h 10141184"/>
              <a:gd name="connsiteX97" fmla="*/ 3970795 w 10141184"/>
              <a:gd name="connsiteY97" fmla="*/ 1667769 h 10141184"/>
              <a:gd name="connsiteX98" fmla="*/ 5070592 w 10141184"/>
              <a:gd name="connsiteY98" fmla="*/ 917475 h 10141184"/>
              <a:gd name="connsiteX99" fmla="*/ 4233594 w 10141184"/>
              <a:gd name="connsiteY99" fmla="*/ 1001851 h 10141184"/>
              <a:gd name="connsiteX100" fmla="*/ 4216791 w 10141184"/>
              <a:gd name="connsiteY100" fmla="*/ 1005729 h 10141184"/>
              <a:gd name="connsiteX101" fmla="*/ 4604593 w 10141184"/>
              <a:gd name="connsiteY101" fmla="*/ 1412126 h 10141184"/>
              <a:gd name="connsiteX102" fmla="*/ 5253191 w 10141184"/>
              <a:gd name="connsiteY102" fmla="*/ 2083440 h 10141184"/>
              <a:gd name="connsiteX103" fmla="*/ 5588444 w 10141184"/>
              <a:gd name="connsiteY103" fmla="*/ 1927910 h 10141184"/>
              <a:gd name="connsiteX104" fmla="*/ 6890044 w 10141184"/>
              <a:gd name="connsiteY104" fmla="*/ 1485452 h 10141184"/>
              <a:gd name="connsiteX105" fmla="*/ 7086940 w 10141184"/>
              <a:gd name="connsiteY105" fmla="*/ 1439850 h 10141184"/>
              <a:gd name="connsiteX106" fmla="*/ 7050215 w 10141184"/>
              <a:gd name="connsiteY106" fmla="*/ 1418734 h 10141184"/>
              <a:gd name="connsiteX107" fmla="*/ 5070592 w 10141184"/>
              <a:gd name="connsiteY107" fmla="*/ 917475 h 10141184"/>
              <a:gd name="connsiteX108" fmla="*/ 5070592 w 10141184"/>
              <a:gd name="connsiteY108" fmla="*/ 0 h 10141184"/>
              <a:gd name="connsiteX109" fmla="*/ 10141184 w 10141184"/>
              <a:gd name="connsiteY109" fmla="*/ 5070592 h 10141184"/>
              <a:gd name="connsiteX110" fmla="*/ 5070592 w 10141184"/>
              <a:gd name="connsiteY110" fmla="*/ 10141184 h 10141184"/>
              <a:gd name="connsiteX111" fmla="*/ 0 w 10141184"/>
              <a:gd name="connsiteY111" fmla="*/ 5070592 h 10141184"/>
              <a:gd name="connsiteX112" fmla="*/ 5070592 w 10141184"/>
              <a:gd name="connsiteY112" fmla="*/ 0 h 101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0141184" h="10141184">
                <a:moveTo>
                  <a:pt x="3415133" y="6010509"/>
                </a:moveTo>
                <a:lnTo>
                  <a:pt x="3350113" y="6050010"/>
                </a:lnTo>
                <a:cubicBezTo>
                  <a:pt x="3147396" y="6160132"/>
                  <a:pt x="2915089" y="6222684"/>
                  <a:pt x="2668171" y="6222684"/>
                </a:cubicBezTo>
                <a:lnTo>
                  <a:pt x="2528591" y="6215635"/>
                </a:lnTo>
                <a:lnTo>
                  <a:pt x="2523174" y="6231969"/>
                </a:lnTo>
                <a:cubicBezTo>
                  <a:pt x="2360548" y="6761271"/>
                  <a:pt x="2282669" y="7350349"/>
                  <a:pt x="2318373" y="8003172"/>
                </a:cubicBezTo>
                <a:lnTo>
                  <a:pt x="2332346" y="8187656"/>
                </a:lnTo>
                <a:lnTo>
                  <a:pt x="2428823" y="8275340"/>
                </a:lnTo>
                <a:cubicBezTo>
                  <a:pt x="3146726" y="8867806"/>
                  <a:pt x="4067096" y="9223709"/>
                  <a:pt x="5070592" y="9223709"/>
                </a:cubicBezTo>
                <a:cubicBezTo>
                  <a:pt x="6190565" y="9223709"/>
                  <a:pt x="7206995" y="8780391"/>
                  <a:pt x="7953975" y="8059660"/>
                </a:cubicBezTo>
                <a:lnTo>
                  <a:pt x="8038251" y="7972053"/>
                </a:lnTo>
                <a:lnTo>
                  <a:pt x="7935209" y="7955458"/>
                </a:lnTo>
                <a:cubicBezTo>
                  <a:pt x="7468008" y="7876091"/>
                  <a:pt x="6943776" y="7761485"/>
                  <a:pt x="6399905" y="7594125"/>
                </a:cubicBezTo>
                <a:lnTo>
                  <a:pt x="6252976" y="7546748"/>
                </a:lnTo>
                <a:lnTo>
                  <a:pt x="6210341" y="7616927"/>
                </a:lnTo>
                <a:cubicBezTo>
                  <a:pt x="6037283" y="7873086"/>
                  <a:pt x="5744212" y="8041504"/>
                  <a:pt x="5411806" y="8041504"/>
                </a:cubicBezTo>
                <a:cubicBezTo>
                  <a:pt x="4879955" y="8041504"/>
                  <a:pt x="4448806" y="7610354"/>
                  <a:pt x="4448806" y="7078504"/>
                </a:cubicBezTo>
                <a:cubicBezTo>
                  <a:pt x="4448806" y="6978782"/>
                  <a:pt x="4463964" y="6882600"/>
                  <a:pt x="4492101" y="6792137"/>
                </a:cubicBezTo>
                <a:lnTo>
                  <a:pt x="4497500" y="6777384"/>
                </a:lnTo>
                <a:lnTo>
                  <a:pt x="4475532" y="6765143"/>
                </a:lnTo>
                <a:cubicBezTo>
                  <a:pt x="4116328" y="6555616"/>
                  <a:pt x="3767783" y="6313562"/>
                  <a:pt x="3440976" y="6033790"/>
                </a:cubicBezTo>
                <a:close/>
                <a:moveTo>
                  <a:pt x="5332671" y="3061564"/>
                </a:moveTo>
                <a:lnTo>
                  <a:pt x="5187827" y="3138927"/>
                </a:lnTo>
                <a:cubicBezTo>
                  <a:pt x="4777167" y="3369454"/>
                  <a:pt x="4371955" y="3648849"/>
                  <a:pt x="4001026" y="3981079"/>
                </a:cubicBezTo>
                <a:lnTo>
                  <a:pt x="3904063" y="4073690"/>
                </a:lnTo>
                <a:lnTo>
                  <a:pt x="3926166" y="4110073"/>
                </a:lnTo>
                <a:cubicBezTo>
                  <a:pt x="4036288" y="4312789"/>
                  <a:pt x="4098841" y="4545097"/>
                  <a:pt x="4098841" y="4792014"/>
                </a:cubicBezTo>
                <a:cubicBezTo>
                  <a:pt x="4098841" y="5038931"/>
                  <a:pt x="4036289" y="5271239"/>
                  <a:pt x="3926167" y="5473955"/>
                </a:cubicBezTo>
                <a:lnTo>
                  <a:pt x="3899025" y="5518631"/>
                </a:lnTo>
                <a:lnTo>
                  <a:pt x="3932413" y="5549473"/>
                </a:lnTo>
                <a:cubicBezTo>
                  <a:pt x="4213739" y="5797395"/>
                  <a:pt x="4517175" y="6018079"/>
                  <a:pt x="4841047" y="6211652"/>
                </a:cubicBezTo>
                <a:lnTo>
                  <a:pt x="4915884" y="6254150"/>
                </a:lnTo>
                <a:lnTo>
                  <a:pt x="4952783" y="6231733"/>
                </a:lnTo>
                <a:cubicBezTo>
                  <a:pt x="5089234" y="6157609"/>
                  <a:pt x="5245603" y="6115504"/>
                  <a:pt x="5411806" y="6115504"/>
                </a:cubicBezTo>
                <a:cubicBezTo>
                  <a:pt x="5843934" y="6115504"/>
                  <a:pt x="6209585" y="6400130"/>
                  <a:pt x="6331512" y="6792137"/>
                </a:cubicBezTo>
                <a:lnTo>
                  <a:pt x="6352957" y="6875541"/>
                </a:lnTo>
                <a:lnTo>
                  <a:pt x="6430754" y="6900158"/>
                </a:lnTo>
                <a:cubicBezTo>
                  <a:pt x="7098219" y="7097076"/>
                  <a:pt x="7820570" y="7211548"/>
                  <a:pt x="8588829" y="7244251"/>
                </a:cubicBezTo>
                <a:lnTo>
                  <a:pt x="8606666" y="7244735"/>
                </a:lnTo>
                <a:lnTo>
                  <a:pt x="8710398" y="7072243"/>
                </a:lnTo>
                <a:cubicBezTo>
                  <a:pt x="8811373" y="6889019"/>
                  <a:pt x="8898916" y="6697354"/>
                  <a:pt x="8971699" y="6498574"/>
                </a:cubicBezTo>
                <a:lnTo>
                  <a:pt x="9015972" y="6367731"/>
                </a:lnTo>
                <a:lnTo>
                  <a:pt x="8361832" y="5794763"/>
                </a:lnTo>
                <a:lnTo>
                  <a:pt x="8292321" y="5846743"/>
                </a:lnTo>
                <a:cubicBezTo>
                  <a:pt x="8127200" y="5958296"/>
                  <a:pt x="7928144" y="6023434"/>
                  <a:pt x="7713874" y="6023434"/>
                </a:cubicBezTo>
                <a:cubicBezTo>
                  <a:pt x="7142486" y="6023434"/>
                  <a:pt x="6679287" y="5560235"/>
                  <a:pt x="6679287" y="4988848"/>
                </a:cubicBezTo>
                <a:cubicBezTo>
                  <a:pt x="6679287" y="4810289"/>
                  <a:pt x="6724521" y="4642296"/>
                  <a:pt x="6804156" y="4495702"/>
                </a:cubicBezTo>
                <a:lnTo>
                  <a:pt x="6832716" y="4448690"/>
                </a:lnTo>
                <a:lnTo>
                  <a:pt x="6479476" y="4133960"/>
                </a:lnTo>
                <a:cubicBezTo>
                  <a:pt x="6175732" y="3858793"/>
                  <a:pt x="5873480" y="3579454"/>
                  <a:pt x="5573071" y="3293361"/>
                </a:cubicBezTo>
                <a:close/>
                <a:moveTo>
                  <a:pt x="1513122" y="2930603"/>
                </a:moveTo>
                <a:lnTo>
                  <a:pt x="1467715" y="3003349"/>
                </a:lnTo>
                <a:cubicBezTo>
                  <a:pt x="1117670" y="3612107"/>
                  <a:pt x="917474" y="4317971"/>
                  <a:pt x="917474" y="5070592"/>
                </a:cubicBezTo>
                <a:cubicBezTo>
                  <a:pt x="917474" y="5787375"/>
                  <a:pt x="1099058" y="6461746"/>
                  <a:pt x="1418733" y="7050215"/>
                </a:cubicBezTo>
                <a:lnTo>
                  <a:pt x="1453430" y="7110559"/>
                </a:lnTo>
                <a:lnTo>
                  <a:pt x="1457570" y="7088163"/>
                </a:lnTo>
                <a:cubicBezTo>
                  <a:pt x="1499157" y="6868606"/>
                  <a:pt x="1573839" y="6522957"/>
                  <a:pt x="1714315" y="6105992"/>
                </a:cubicBezTo>
                <a:lnTo>
                  <a:pt x="1783693" y="5915101"/>
                </a:lnTo>
                <a:lnTo>
                  <a:pt x="1758133" y="5895988"/>
                </a:lnTo>
                <a:cubicBezTo>
                  <a:pt x="1440170" y="5633581"/>
                  <a:pt x="1237501" y="5236465"/>
                  <a:pt x="1237501" y="4792014"/>
                </a:cubicBezTo>
                <a:cubicBezTo>
                  <a:pt x="1237501" y="4347563"/>
                  <a:pt x="1440171" y="3950447"/>
                  <a:pt x="1758133" y="3688041"/>
                </a:cubicBezTo>
                <a:lnTo>
                  <a:pt x="1760201" y="3686495"/>
                </a:lnTo>
                <a:lnTo>
                  <a:pt x="1691359" y="3513388"/>
                </a:lnTo>
                <a:cubicBezTo>
                  <a:pt x="1648134" y="3394445"/>
                  <a:pt x="1607825" y="3272415"/>
                  <a:pt x="1570605" y="3147217"/>
                </a:cubicBezTo>
                <a:close/>
                <a:moveTo>
                  <a:pt x="8032677" y="2261958"/>
                </a:moveTo>
                <a:cubicBezTo>
                  <a:pt x="7562695" y="2260307"/>
                  <a:pt x="6812452" y="2409914"/>
                  <a:pt x="6007865" y="2741856"/>
                </a:cubicBezTo>
                <a:lnTo>
                  <a:pt x="5937529" y="2772474"/>
                </a:lnTo>
                <a:lnTo>
                  <a:pt x="6594591" y="3405982"/>
                </a:lnTo>
                <a:cubicBezTo>
                  <a:pt x="6818810" y="3616485"/>
                  <a:pt x="7046028" y="3823701"/>
                  <a:pt x="7278212" y="4028024"/>
                </a:cubicBezTo>
                <a:lnTo>
                  <a:pt x="7295610" y="4043057"/>
                </a:lnTo>
                <a:lnTo>
                  <a:pt x="7311165" y="4035564"/>
                </a:lnTo>
                <a:cubicBezTo>
                  <a:pt x="7434941" y="3983211"/>
                  <a:pt x="7571027" y="3954261"/>
                  <a:pt x="7713874" y="3954261"/>
                </a:cubicBezTo>
                <a:cubicBezTo>
                  <a:pt x="8285261" y="3954261"/>
                  <a:pt x="8748459" y="4417460"/>
                  <a:pt x="8748459" y="4988848"/>
                </a:cubicBezTo>
                <a:cubicBezTo>
                  <a:pt x="8748459" y="5060271"/>
                  <a:pt x="8741222" y="5130004"/>
                  <a:pt x="8727440" y="5197353"/>
                </a:cubicBezTo>
                <a:lnTo>
                  <a:pt x="8725210" y="5206028"/>
                </a:lnTo>
                <a:lnTo>
                  <a:pt x="8746610" y="5222388"/>
                </a:lnTo>
                <a:cubicBezTo>
                  <a:pt x="8876561" y="5319549"/>
                  <a:pt x="9008735" y="5416183"/>
                  <a:pt x="9143379" y="5512339"/>
                </a:cubicBezTo>
                <a:lnTo>
                  <a:pt x="9195475" y="5548677"/>
                </a:lnTo>
                <a:lnTo>
                  <a:pt x="9202267" y="5495225"/>
                </a:lnTo>
                <a:cubicBezTo>
                  <a:pt x="9216446" y="5355609"/>
                  <a:pt x="9223709" y="5213949"/>
                  <a:pt x="9223709" y="5070592"/>
                </a:cubicBezTo>
                <a:cubicBezTo>
                  <a:pt x="9223709" y="4067096"/>
                  <a:pt x="8867806" y="3146727"/>
                  <a:pt x="8275340" y="2428823"/>
                </a:cubicBezTo>
                <a:lnTo>
                  <a:pt x="8126191" y="2264718"/>
                </a:lnTo>
                <a:close/>
                <a:moveTo>
                  <a:pt x="3556152" y="1203574"/>
                </a:moveTo>
                <a:lnTo>
                  <a:pt x="3454011" y="1243847"/>
                </a:lnTo>
                <a:cubicBezTo>
                  <a:pt x="2895030" y="1480276"/>
                  <a:pt x="2398584" y="1835605"/>
                  <a:pt x="1996379" y="2278130"/>
                </a:cubicBezTo>
                <a:lnTo>
                  <a:pt x="1963447" y="2317078"/>
                </a:lnTo>
                <a:lnTo>
                  <a:pt x="2042716" y="2579341"/>
                </a:lnTo>
                <a:cubicBezTo>
                  <a:pt x="2109507" y="2785585"/>
                  <a:pt x="2183081" y="2984924"/>
                  <a:pt x="2263231" y="3177375"/>
                </a:cubicBezTo>
                <a:lnTo>
                  <a:pt x="2359558" y="3395626"/>
                </a:lnTo>
                <a:lnTo>
                  <a:pt x="2379842" y="3390411"/>
                </a:lnTo>
                <a:cubicBezTo>
                  <a:pt x="2472975" y="3371353"/>
                  <a:pt x="2569405" y="3361344"/>
                  <a:pt x="2668171" y="3361344"/>
                </a:cubicBezTo>
                <a:cubicBezTo>
                  <a:pt x="2865705" y="3361344"/>
                  <a:pt x="3053888" y="3401378"/>
                  <a:pt x="3225051" y="3473774"/>
                </a:cubicBezTo>
                <a:lnTo>
                  <a:pt x="3283796" y="3502073"/>
                </a:lnTo>
                <a:lnTo>
                  <a:pt x="3413994" y="3369463"/>
                </a:lnTo>
                <a:cubicBezTo>
                  <a:pt x="3727854" y="3062067"/>
                  <a:pt x="4091366" y="2766931"/>
                  <a:pt x="4512515" y="2497429"/>
                </a:cubicBezTo>
                <a:lnTo>
                  <a:pt x="4669746" y="2402729"/>
                </a:lnTo>
                <a:lnTo>
                  <a:pt x="4500155" y="2229795"/>
                </a:lnTo>
                <a:cubicBezTo>
                  <a:pt x="4322863" y="2046185"/>
                  <a:pt x="4146385" y="1859029"/>
                  <a:pt x="3970795" y="1667769"/>
                </a:cubicBezTo>
                <a:close/>
                <a:moveTo>
                  <a:pt x="5070592" y="917475"/>
                </a:moveTo>
                <a:cubicBezTo>
                  <a:pt x="4783879" y="917475"/>
                  <a:pt x="4503952" y="946528"/>
                  <a:pt x="4233594" y="1001851"/>
                </a:cubicBezTo>
                <a:lnTo>
                  <a:pt x="4216791" y="1005729"/>
                </a:lnTo>
                <a:lnTo>
                  <a:pt x="4604593" y="1412126"/>
                </a:lnTo>
                <a:lnTo>
                  <a:pt x="5253191" y="2083440"/>
                </a:lnTo>
                <a:lnTo>
                  <a:pt x="5588444" y="1927910"/>
                </a:lnTo>
                <a:cubicBezTo>
                  <a:pt x="5983493" y="1757228"/>
                  <a:pt x="6416154" y="1607723"/>
                  <a:pt x="6890044" y="1485452"/>
                </a:cubicBezTo>
                <a:lnTo>
                  <a:pt x="7086940" y="1439850"/>
                </a:lnTo>
                <a:lnTo>
                  <a:pt x="7050215" y="1418734"/>
                </a:lnTo>
                <a:cubicBezTo>
                  <a:pt x="6461746" y="1099058"/>
                  <a:pt x="5787375" y="917475"/>
                  <a:pt x="5070592" y="917475"/>
                </a:cubicBezTo>
                <a:close/>
                <a:moveTo>
                  <a:pt x="5070592" y="0"/>
                </a:moveTo>
                <a:cubicBezTo>
                  <a:pt x="7871004" y="0"/>
                  <a:pt x="10141184" y="2270181"/>
                  <a:pt x="10141184" y="5070592"/>
                </a:cubicBezTo>
                <a:cubicBezTo>
                  <a:pt x="10141184" y="7871004"/>
                  <a:pt x="7871004" y="10141184"/>
                  <a:pt x="5070592" y="10141184"/>
                </a:cubicBezTo>
                <a:cubicBezTo>
                  <a:pt x="2270181" y="10141184"/>
                  <a:pt x="0" y="7871004"/>
                  <a:pt x="0" y="5070592"/>
                </a:cubicBezTo>
                <a:cubicBezTo>
                  <a:pt x="0" y="2270181"/>
                  <a:pt x="2270181" y="0"/>
                  <a:pt x="5070592" y="0"/>
                </a:cubicBez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solidFill>
                <a:prstClr val="white"/>
              </a:solidFill>
            </a:endParaRPr>
          </a:p>
        </p:txBody>
      </p:sp>
      <p:grpSp>
        <p:nvGrpSpPr>
          <p:cNvPr id="31" name="Group 30">
            <a:extLst>
              <a:ext uri="{FF2B5EF4-FFF2-40B4-BE49-F238E27FC236}">
                <a16:creationId xmlns:a16="http://schemas.microsoft.com/office/drawing/2014/main" id="{D570DBA3-5782-49E9-9AE8-F268A45BF41F}"/>
              </a:ext>
            </a:extLst>
          </p:cNvPr>
          <p:cNvGrpSpPr/>
          <p:nvPr/>
        </p:nvGrpSpPr>
        <p:grpSpPr>
          <a:xfrm>
            <a:off x="9394037" y="1606463"/>
            <a:ext cx="1047909" cy="903821"/>
            <a:chOff x="3181975" y="2639781"/>
            <a:chExt cx="756257" cy="652271"/>
          </a:xfrm>
        </p:grpSpPr>
        <p:grpSp>
          <p:nvGrpSpPr>
            <p:cNvPr id="32" name="Group 31">
              <a:extLst>
                <a:ext uri="{FF2B5EF4-FFF2-40B4-BE49-F238E27FC236}">
                  <a16:creationId xmlns:a16="http://schemas.microsoft.com/office/drawing/2014/main" id="{558F3DCF-F40B-4292-AED6-152FE3CF0876}"/>
                </a:ext>
              </a:extLst>
            </p:cNvPr>
            <p:cNvGrpSpPr/>
            <p:nvPr/>
          </p:nvGrpSpPr>
          <p:grpSpPr>
            <a:xfrm>
              <a:off x="3181975" y="2639781"/>
              <a:ext cx="427935" cy="566646"/>
              <a:chOff x="5933635" y="4575515"/>
              <a:chExt cx="304757" cy="403541"/>
            </a:xfrm>
          </p:grpSpPr>
          <p:grpSp>
            <p:nvGrpSpPr>
              <p:cNvPr id="36" name="Group 35">
                <a:extLst>
                  <a:ext uri="{FF2B5EF4-FFF2-40B4-BE49-F238E27FC236}">
                    <a16:creationId xmlns:a16="http://schemas.microsoft.com/office/drawing/2014/main" id="{EF92A443-78A6-4AB9-81D3-40320DEE324B}"/>
                  </a:ext>
                </a:extLst>
              </p:cNvPr>
              <p:cNvGrpSpPr>
                <a:grpSpLocks noChangeAspect="1"/>
              </p:cNvGrpSpPr>
              <p:nvPr/>
            </p:nvGrpSpPr>
            <p:grpSpPr>
              <a:xfrm>
                <a:off x="5933635" y="4575515"/>
                <a:ext cx="304757" cy="403541"/>
                <a:chOff x="784223" y="4300538"/>
                <a:chExt cx="460378" cy="609600"/>
              </a:xfrm>
            </p:grpSpPr>
            <p:sp>
              <p:nvSpPr>
                <p:cNvPr id="38" name="Freeform 6">
                  <a:extLst>
                    <a:ext uri="{FF2B5EF4-FFF2-40B4-BE49-F238E27FC236}">
                      <a16:creationId xmlns:a16="http://schemas.microsoft.com/office/drawing/2014/main" id="{FE2ED0E4-02FA-4AC2-93E8-326EE560C9B4}"/>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dirty="0">
                    <a:solidFill>
                      <a:prstClr val="black"/>
                    </a:solidFill>
                  </a:endParaRPr>
                </a:p>
              </p:txBody>
            </p:sp>
            <p:sp>
              <p:nvSpPr>
                <p:cNvPr id="39" name="Freeform 7">
                  <a:extLst>
                    <a:ext uri="{FF2B5EF4-FFF2-40B4-BE49-F238E27FC236}">
                      <a16:creationId xmlns:a16="http://schemas.microsoft.com/office/drawing/2014/main" id="{BE2960D2-A5B9-47D0-B7DC-43B24D840EEB}"/>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0" name="Freeform 8">
                  <a:extLst>
                    <a:ext uri="{FF2B5EF4-FFF2-40B4-BE49-F238E27FC236}">
                      <a16:creationId xmlns:a16="http://schemas.microsoft.com/office/drawing/2014/main" id="{2319D0AD-40D0-4820-B0C2-BC864E497E78}"/>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1" name="Freeform 9">
                  <a:extLst>
                    <a:ext uri="{FF2B5EF4-FFF2-40B4-BE49-F238E27FC236}">
                      <a16:creationId xmlns:a16="http://schemas.microsoft.com/office/drawing/2014/main" id="{0F5A5A09-9C53-4ACF-A16E-9683703ADEDB}"/>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sp>
              <p:nvSpPr>
                <p:cNvPr id="42" name="Freeform 10">
                  <a:extLst>
                    <a:ext uri="{FF2B5EF4-FFF2-40B4-BE49-F238E27FC236}">
                      <a16:creationId xmlns:a16="http://schemas.microsoft.com/office/drawing/2014/main" id="{D268B691-B1F7-419F-86B9-35A15FF0B29B}"/>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4080">
                    <a:solidFill>
                      <a:prstClr val="black"/>
                    </a:solidFill>
                  </a:endParaRPr>
                </a:p>
              </p:txBody>
            </p:sp>
          </p:grpSp>
          <p:sp>
            <p:nvSpPr>
              <p:cNvPr id="37" name="Rectangle 36">
                <a:extLst>
                  <a:ext uri="{FF2B5EF4-FFF2-40B4-BE49-F238E27FC236}">
                    <a16:creationId xmlns:a16="http://schemas.microsoft.com/office/drawing/2014/main" id="{DA5A82ED-DC27-438E-82A0-25D61BE721F2}"/>
                  </a:ext>
                </a:extLst>
              </p:cNvPr>
              <p:cNvSpPr/>
              <p:nvPr/>
            </p:nvSpPr>
            <p:spPr>
              <a:xfrm>
                <a:off x="5998859" y="4727276"/>
                <a:ext cx="180456" cy="131653"/>
              </a:xfrm>
              <a:prstGeom prst="rect">
                <a:avLst/>
              </a:prstGeom>
            </p:spPr>
            <p:txBody>
              <a:bodyPr wrap="none" lIns="0" tIns="0" rIns="0" bIns="0">
                <a:spAutoFit/>
              </a:bodyPr>
              <a:lstStyle/>
              <a:p>
                <a:r>
                  <a:rPr lang="en-US" sz="1632" b="1" spc="-51" dirty="0">
                    <a:solidFill>
                      <a:prstClr val="white"/>
                    </a:solidFill>
                  </a:rPr>
                  <a:t>SQL</a:t>
                </a:r>
                <a:endParaRPr lang="en-US" sz="2040" b="1" spc="-51" dirty="0">
                  <a:solidFill>
                    <a:prstClr val="white"/>
                  </a:solidFill>
                </a:endParaRPr>
              </a:p>
            </p:txBody>
          </p:sp>
        </p:grpSp>
        <p:grpSp>
          <p:nvGrpSpPr>
            <p:cNvPr id="33" name="Group 32">
              <a:extLst>
                <a:ext uri="{FF2B5EF4-FFF2-40B4-BE49-F238E27FC236}">
                  <a16:creationId xmlns:a16="http://schemas.microsoft.com/office/drawing/2014/main" id="{4B9B2533-EE14-45FF-8691-1C9495A25806}"/>
                </a:ext>
              </a:extLst>
            </p:cNvPr>
            <p:cNvGrpSpPr/>
            <p:nvPr/>
          </p:nvGrpSpPr>
          <p:grpSpPr>
            <a:xfrm>
              <a:off x="3357485" y="2974013"/>
              <a:ext cx="580747" cy="318039"/>
              <a:chOff x="4445521" y="4254303"/>
              <a:chExt cx="1149940" cy="629751"/>
            </a:xfrm>
          </p:grpSpPr>
          <p:sp>
            <p:nvSpPr>
              <p:cNvPr id="34" name="Oval 209">
                <a:extLst>
                  <a:ext uri="{FF2B5EF4-FFF2-40B4-BE49-F238E27FC236}">
                    <a16:creationId xmlns:a16="http://schemas.microsoft.com/office/drawing/2014/main" id="{B08CBBA5-3C46-4128-A420-A45580506C4C}"/>
                  </a:ext>
                </a:extLst>
              </p:cNvPr>
              <p:cNvSpPr/>
              <p:nvPr/>
            </p:nvSpPr>
            <p:spPr bwMode="auto">
              <a:xfrm>
                <a:off x="4454970" y="4254303"/>
                <a:ext cx="1140491" cy="629751"/>
              </a:xfrm>
              <a:custGeom>
                <a:avLst/>
                <a:gdLst/>
                <a:ahLst/>
                <a:cxnLst/>
                <a:rect l="l" t="t" r="r" b="b"/>
                <a:pathLst>
                  <a:path w="3499493" h="2054868">
                    <a:moveTo>
                      <a:pt x="1951464" y="0"/>
                    </a:moveTo>
                    <a:cubicBezTo>
                      <a:pt x="2462838" y="0"/>
                      <a:pt x="2877388" y="395874"/>
                      <a:pt x="2877388" y="884210"/>
                    </a:cubicBezTo>
                    <a:cubicBezTo>
                      <a:pt x="2877388" y="918469"/>
                      <a:pt x="2875348" y="952273"/>
                      <a:pt x="2870875" y="985457"/>
                    </a:cubicBezTo>
                    <a:cubicBezTo>
                      <a:pt x="2899773" y="978985"/>
                      <a:pt x="2929730" y="976444"/>
                      <a:pt x="2960281" y="976444"/>
                    </a:cubicBezTo>
                    <a:cubicBezTo>
                      <a:pt x="3258080" y="976444"/>
                      <a:pt x="3499493" y="1217857"/>
                      <a:pt x="3499493" y="1515656"/>
                    </a:cubicBezTo>
                    <a:cubicBezTo>
                      <a:pt x="3499493" y="1813455"/>
                      <a:pt x="3258080" y="2054868"/>
                      <a:pt x="2960281" y="2054868"/>
                    </a:cubicBezTo>
                    <a:lnTo>
                      <a:pt x="2928952" y="2052151"/>
                    </a:lnTo>
                    <a:lnTo>
                      <a:pt x="509786" y="2052151"/>
                    </a:lnTo>
                    <a:cubicBezTo>
                      <a:pt x="494036" y="2052151"/>
                      <a:pt x="479849" y="2045457"/>
                      <a:pt x="470177" y="2034517"/>
                    </a:cubicBezTo>
                    <a:cubicBezTo>
                      <a:pt x="204777" y="1999829"/>
                      <a:pt x="0" y="1750739"/>
                      <a:pt x="0" y="1449039"/>
                    </a:cubicBezTo>
                    <a:cubicBezTo>
                      <a:pt x="0" y="1152224"/>
                      <a:pt x="198199" y="906330"/>
                      <a:pt x="457331" y="864986"/>
                    </a:cubicBezTo>
                    <a:cubicBezTo>
                      <a:pt x="465918" y="656655"/>
                      <a:pt x="637955" y="490895"/>
                      <a:pt x="848708" y="490895"/>
                    </a:cubicBezTo>
                    <a:cubicBezTo>
                      <a:pt x="938214" y="490895"/>
                      <a:pt x="1020736" y="520793"/>
                      <a:pt x="1085920" y="572346"/>
                    </a:cubicBezTo>
                    <a:cubicBezTo>
                      <a:pt x="1217075" y="237711"/>
                      <a:pt x="1555199" y="0"/>
                      <a:pt x="1951464" y="0"/>
                    </a:cubicBezTo>
                    <a:close/>
                  </a:path>
                </a:pathLst>
              </a:custGeom>
              <a:solidFill>
                <a:srgbClr val="61AD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sp>
            <p:nvSpPr>
              <p:cNvPr id="35" name="Freeform 291">
                <a:extLst>
                  <a:ext uri="{FF2B5EF4-FFF2-40B4-BE49-F238E27FC236}">
                    <a16:creationId xmlns:a16="http://schemas.microsoft.com/office/drawing/2014/main" id="{39BBF4C0-A51B-42D4-87C6-F595F461FBF5}"/>
                  </a:ext>
                </a:extLst>
              </p:cNvPr>
              <p:cNvSpPr/>
              <p:nvPr/>
            </p:nvSpPr>
            <p:spPr bwMode="auto">
              <a:xfrm>
                <a:off x="4445521" y="4254303"/>
                <a:ext cx="969146" cy="629751"/>
              </a:xfrm>
              <a:custGeom>
                <a:avLst/>
                <a:gdLst>
                  <a:gd name="connsiteX0" fmla="*/ 954551 w 969146"/>
                  <a:gd name="connsiteY0" fmla="*/ 628919 h 629751"/>
                  <a:gd name="connsiteX1" fmla="*/ 969146 w 969146"/>
                  <a:gd name="connsiteY1" fmla="*/ 628919 h 629751"/>
                  <a:gd name="connsiteX2" fmla="*/ 964761 w 969146"/>
                  <a:gd name="connsiteY2" fmla="*/ 629751 h 629751"/>
                  <a:gd name="connsiteX3" fmla="*/ 635986 w 969146"/>
                  <a:gd name="connsiteY3" fmla="*/ 0 h 629751"/>
                  <a:gd name="connsiteX4" fmla="*/ 753445 w 969146"/>
                  <a:gd name="connsiteY4" fmla="*/ 21295 h 629751"/>
                  <a:gd name="connsiteX5" fmla="*/ 791135 w 969146"/>
                  <a:gd name="connsiteY5" fmla="*/ 39666 h 629751"/>
                  <a:gd name="connsiteX6" fmla="*/ 769766 w 969146"/>
                  <a:gd name="connsiteY6" fmla="*/ 49245 h 629751"/>
                  <a:gd name="connsiteX7" fmla="*/ 661124 w 969146"/>
                  <a:gd name="connsiteY7" fmla="*/ 175406 h 629751"/>
                  <a:gd name="connsiteX8" fmla="*/ 583817 w 969146"/>
                  <a:gd name="connsiteY8" fmla="*/ 150444 h 629751"/>
                  <a:gd name="connsiteX9" fmla="*/ 456266 w 969146"/>
                  <a:gd name="connsiteY9" fmla="*/ 265091 h 629751"/>
                  <a:gd name="connsiteX10" fmla="*/ 307221 w 969146"/>
                  <a:gd name="connsiteY10" fmla="*/ 444084 h 629751"/>
                  <a:gd name="connsiteX11" fmla="*/ 460453 w 969146"/>
                  <a:gd name="connsiteY11" fmla="*/ 623514 h 629751"/>
                  <a:gd name="connsiteX12" fmla="*/ 473361 w 969146"/>
                  <a:gd name="connsiteY12" fmla="*/ 628919 h 629751"/>
                  <a:gd name="connsiteX13" fmla="*/ 166140 w 969146"/>
                  <a:gd name="connsiteY13" fmla="*/ 628919 h 629751"/>
                  <a:gd name="connsiteX14" fmla="*/ 153232 w 969146"/>
                  <a:gd name="connsiteY14" fmla="*/ 623514 h 629751"/>
                  <a:gd name="connsiteX15" fmla="*/ 0 w 969146"/>
                  <a:gd name="connsiteY15" fmla="*/ 444084 h 629751"/>
                  <a:gd name="connsiteX16" fmla="*/ 149045 w 969146"/>
                  <a:gd name="connsiteY16" fmla="*/ 265091 h 629751"/>
                  <a:gd name="connsiteX17" fmla="*/ 276596 w 969146"/>
                  <a:gd name="connsiteY17" fmla="*/ 150444 h 629751"/>
                  <a:gd name="connsiteX18" fmla="*/ 353903 w 969146"/>
                  <a:gd name="connsiteY18" fmla="*/ 175406 h 629751"/>
                  <a:gd name="connsiteX19" fmla="*/ 635986 w 969146"/>
                  <a:gd name="connsiteY19" fmla="*/ 0 h 62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9146" h="629751">
                    <a:moveTo>
                      <a:pt x="954551" y="628919"/>
                    </a:moveTo>
                    <a:lnTo>
                      <a:pt x="969146" y="628919"/>
                    </a:lnTo>
                    <a:lnTo>
                      <a:pt x="964761" y="629751"/>
                    </a:lnTo>
                    <a:close/>
                    <a:moveTo>
                      <a:pt x="635986" y="0"/>
                    </a:moveTo>
                    <a:cubicBezTo>
                      <a:pt x="677650" y="0"/>
                      <a:pt x="717343" y="7583"/>
                      <a:pt x="753445" y="21295"/>
                    </a:cubicBezTo>
                    <a:lnTo>
                      <a:pt x="791135" y="39666"/>
                    </a:lnTo>
                    <a:lnTo>
                      <a:pt x="769766" y="49245"/>
                    </a:lnTo>
                    <a:cubicBezTo>
                      <a:pt x="720731" y="80277"/>
                      <a:pt x="682496" y="124129"/>
                      <a:pt x="661124" y="175406"/>
                    </a:cubicBezTo>
                    <a:cubicBezTo>
                      <a:pt x="639881" y="159607"/>
                      <a:pt x="612987" y="150444"/>
                      <a:pt x="583817" y="150444"/>
                    </a:cubicBezTo>
                    <a:cubicBezTo>
                      <a:pt x="515132" y="150444"/>
                      <a:pt x="459065" y="201244"/>
                      <a:pt x="456266" y="265091"/>
                    </a:cubicBezTo>
                    <a:cubicBezTo>
                      <a:pt x="371815" y="277761"/>
                      <a:pt x="307221" y="353120"/>
                      <a:pt x="307221" y="444084"/>
                    </a:cubicBezTo>
                    <a:cubicBezTo>
                      <a:pt x="307221" y="536545"/>
                      <a:pt x="373958" y="612884"/>
                      <a:pt x="460453" y="623514"/>
                    </a:cubicBezTo>
                    <a:cubicBezTo>
                      <a:pt x="463605" y="626867"/>
                      <a:pt x="468228" y="628919"/>
                      <a:pt x="473361" y="628919"/>
                    </a:cubicBezTo>
                    <a:lnTo>
                      <a:pt x="166140" y="628919"/>
                    </a:lnTo>
                    <a:cubicBezTo>
                      <a:pt x="161007" y="628919"/>
                      <a:pt x="156384" y="626867"/>
                      <a:pt x="153232" y="623514"/>
                    </a:cubicBezTo>
                    <a:cubicBezTo>
                      <a:pt x="66737" y="612884"/>
                      <a:pt x="0" y="536545"/>
                      <a:pt x="0" y="444084"/>
                    </a:cubicBezTo>
                    <a:cubicBezTo>
                      <a:pt x="0" y="353120"/>
                      <a:pt x="64594" y="277761"/>
                      <a:pt x="149045" y="265091"/>
                    </a:cubicBezTo>
                    <a:cubicBezTo>
                      <a:pt x="151844" y="201244"/>
                      <a:pt x="207911" y="150444"/>
                      <a:pt x="276596" y="150444"/>
                    </a:cubicBezTo>
                    <a:cubicBezTo>
                      <a:pt x="305766" y="150444"/>
                      <a:pt x="332660" y="159607"/>
                      <a:pt x="353903" y="175406"/>
                    </a:cubicBezTo>
                    <a:cubicBezTo>
                      <a:pt x="396647" y="72851"/>
                      <a:pt x="506842" y="0"/>
                      <a:pt x="635986" y="0"/>
                    </a:cubicBezTo>
                    <a:close/>
                  </a:path>
                </a:pathLst>
              </a:custGeom>
              <a:solidFill>
                <a:srgbClr val="7AC3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6795" tIns="48398" rIns="48398" bIns="96795" numCol="1" spcCol="0" rtlCol="0" fromWordArt="0" anchor="b" anchorCtr="0" forceAA="0" compatLnSpc="1">
                <a:prstTxWarp prst="textNoShape">
                  <a:avLst/>
                </a:prstTxWarp>
                <a:noAutofit/>
              </a:bodyPr>
              <a:lstStyle/>
              <a:p>
                <a:pPr algn="ctr" defTabSz="967631"/>
                <a:endParaRPr lang="en-US" sz="2040" spc="-53" dirty="0" err="1">
                  <a:solidFill>
                    <a:srgbClr val="B4009E"/>
                  </a:soli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D03BD0D4-350A-446D-99E0-7CB9FE433F9C}"/>
              </a:ext>
            </a:extLst>
          </p:cNvPr>
          <p:cNvGrpSpPr/>
          <p:nvPr/>
        </p:nvGrpSpPr>
        <p:grpSpPr>
          <a:xfrm>
            <a:off x="7403147" y="4150796"/>
            <a:ext cx="1118584" cy="971507"/>
            <a:chOff x="2317532" y="-4150064"/>
            <a:chExt cx="458787" cy="398463"/>
          </a:xfrm>
          <a:solidFill>
            <a:srgbClr val="3898C6"/>
          </a:solidFill>
        </p:grpSpPr>
        <p:sp>
          <p:nvSpPr>
            <p:cNvPr id="44" name="Freeform 185">
              <a:extLst>
                <a:ext uri="{FF2B5EF4-FFF2-40B4-BE49-F238E27FC236}">
                  <a16:creationId xmlns:a16="http://schemas.microsoft.com/office/drawing/2014/main" id="{32A8A4DA-7498-43BB-93FE-AADDE79BA167}"/>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5" name="Freeform 186">
              <a:extLst>
                <a:ext uri="{FF2B5EF4-FFF2-40B4-BE49-F238E27FC236}">
                  <a16:creationId xmlns:a16="http://schemas.microsoft.com/office/drawing/2014/main" id="{CE570FAA-33C1-4C01-A999-F21C5D435F35}"/>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6" name="Freeform 187">
              <a:extLst>
                <a:ext uri="{FF2B5EF4-FFF2-40B4-BE49-F238E27FC236}">
                  <a16:creationId xmlns:a16="http://schemas.microsoft.com/office/drawing/2014/main" id="{D119893B-A9F8-47AB-81F8-47B961D1FD10}"/>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47" name="Freeform 188">
              <a:extLst>
                <a:ext uri="{FF2B5EF4-FFF2-40B4-BE49-F238E27FC236}">
                  <a16:creationId xmlns:a16="http://schemas.microsoft.com/office/drawing/2014/main" id="{8FB53440-7E34-4EE1-9345-FB925BC71EF8}"/>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48" name="Group 47">
            <a:extLst>
              <a:ext uri="{FF2B5EF4-FFF2-40B4-BE49-F238E27FC236}">
                <a16:creationId xmlns:a16="http://schemas.microsoft.com/office/drawing/2014/main" id="{ACC7C2AC-5F74-4E04-99F7-20C729CF152E}"/>
              </a:ext>
            </a:extLst>
          </p:cNvPr>
          <p:cNvGrpSpPr/>
          <p:nvPr/>
        </p:nvGrpSpPr>
        <p:grpSpPr>
          <a:xfrm>
            <a:off x="9340170" y="2857934"/>
            <a:ext cx="1118584" cy="971507"/>
            <a:chOff x="2317532" y="-4150064"/>
            <a:chExt cx="458787" cy="398463"/>
          </a:xfrm>
          <a:solidFill>
            <a:srgbClr val="3898C6"/>
          </a:solidFill>
        </p:grpSpPr>
        <p:sp>
          <p:nvSpPr>
            <p:cNvPr id="49" name="Freeform 185">
              <a:extLst>
                <a:ext uri="{FF2B5EF4-FFF2-40B4-BE49-F238E27FC236}">
                  <a16:creationId xmlns:a16="http://schemas.microsoft.com/office/drawing/2014/main" id="{20D88F51-D5ED-4891-8A5B-5CE3E7CD566F}"/>
                </a:ext>
              </a:extLst>
            </p:cNvPr>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0" name="Freeform 186">
              <a:extLst>
                <a:ext uri="{FF2B5EF4-FFF2-40B4-BE49-F238E27FC236}">
                  <a16:creationId xmlns:a16="http://schemas.microsoft.com/office/drawing/2014/main" id="{A44F934E-1E9C-4ABA-BFF5-32CF28F657CB}"/>
                </a:ext>
              </a:extLst>
            </p:cNvPr>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1" name="Freeform 187">
              <a:extLst>
                <a:ext uri="{FF2B5EF4-FFF2-40B4-BE49-F238E27FC236}">
                  <a16:creationId xmlns:a16="http://schemas.microsoft.com/office/drawing/2014/main" id="{796B8D8A-439E-4BDD-9513-875A4832D1AE}"/>
                </a:ext>
              </a:extLst>
            </p:cNvPr>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sp>
          <p:nvSpPr>
            <p:cNvPr id="52" name="Freeform 188">
              <a:extLst>
                <a:ext uri="{FF2B5EF4-FFF2-40B4-BE49-F238E27FC236}">
                  <a16:creationId xmlns:a16="http://schemas.microsoft.com/office/drawing/2014/main" id="{174F2DCF-968F-499D-BC35-B4E4FD12A1BC}"/>
                </a:ext>
              </a:extLst>
            </p:cNvPr>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prstClr val="black"/>
                </a:solidFill>
                <a:latin typeface="Segoe UI"/>
              </a:endParaRPr>
            </a:p>
          </p:txBody>
        </p:sp>
      </p:grpSp>
      <p:grpSp>
        <p:nvGrpSpPr>
          <p:cNvPr id="53" name="Group 52">
            <a:extLst>
              <a:ext uri="{FF2B5EF4-FFF2-40B4-BE49-F238E27FC236}">
                <a16:creationId xmlns:a16="http://schemas.microsoft.com/office/drawing/2014/main" id="{7C282DA4-EE7A-4452-89BC-F36B6192B15F}"/>
              </a:ext>
            </a:extLst>
          </p:cNvPr>
          <p:cNvGrpSpPr/>
          <p:nvPr/>
        </p:nvGrpSpPr>
        <p:grpSpPr>
          <a:xfrm>
            <a:off x="7565279" y="5799373"/>
            <a:ext cx="794316" cy="791146"/>
            <a:chOff x="-7378143" y="58666"/>
            <a:chExt cx="6534212" cy="6508134"/>
          </a:xfrm>
        </p:grpSpPr>
        <p:sp>
          <p:nvSpPr>
            <p:cNvPr id="54" name="Freeform 936">
              <a:extLst>
                <a:ext uri="{FF2B5EF4-FFF2-40B4-BE49-F238E27FC236}">
                  <a16:creationId xmlns:a16="http://schemas.microsoft.com/office/drawing/2014/main" id="{9409A32D-CE64-4580-9338-F1419F886AE2}"/>
                </a:ext>
              </a:extLst>
            </p:cNvPr>
            <p:cNvSpPr/>
            <p:nvPr/>
          </p:nvSpPr>
          <p:spPr>
            <a:xfrm rot="1800000">
              <a:off x="-7378143" y="58666"/>
              <a:ext cx="6534212" cy="6508134"/>
            </a:xfrm>
            <a:custGeom>
              <a:avLst/>
              <a:gdLst>
                <a:gd name="connsiteX0" fmla="*/ 1204549 w 6534212"/>
                <a:gd name="connsiteY0" fmla="*/ 1045491 h 6508134"/>
                <a:gd name="connsiteX1" fmla="*/ 1475161 w 6534212"/>
                <a:gd name="connsiteY1" fmla="*/ 962831 h 6508134"/>
                <a:gd name="connsiteX2" fmla="*/ 2238177 w 6534212"/>
                <a:gd name="connsiteY2" fmla="*/ 962831 h 6508134"/>
                <a:gd name="connsiteX3" fmla="*/ 3793396 w 6534212"/>
                <a:gd name="connsiteY3" fmla="*/ 64925 h 6508134"/>
                <a:gd name="connsiteX4" fmla="*/ 4454559 w 6534212"/>
                <a:gd name="connsiteY4" fmla="*/ 242083 h 6508134"/>
                <a:gd name="connsiteX5" fmla="*/ 4870683 w 6534212"/>
                <a:gd name="connsiteY5" fmla="*/ 962831 h 6508134"/>
                <a:gd name="connsiteX6" fmla="*/ 5575864 w 6534212"/>
                <a:gd name="connsiteY6" fmla="*/ 962831 h 6508134"/>
                <a:gd name="connsiteX7" fmla="*/ 6059869 w 6534212"/>
                <a:gd name="connsiteY7" fmla="*/ 1446836 h 6508134"/>
                <a:gd name="connsiteX8" fmla="*/ 6059869 w 6534212"/>
                <a:gd name="connsiteY8" fmla="*/ 3022561 h 6508134"/>
                <a:gd name="connsiteX9" fmla="*/ 6469287 w 6534212"/>
                <a:gd name="connsiteY9" fmla="*/ 3731694 h 6508134"/>
                <a:gd name="connsiteX10" fmla="*/ 6292129 w 6534212"/>
                <a:gd name="connsiteY10" fmla="*/ 4392857 h 6508134"/>
                <a:gd name="connsiteX11" fmla="*/ 6059869 w 6534212"/>
                <a:gd name="connsiteY11" fmla="*/ 4526953 h 6508134"/>
                <a:gd name="connsiteX12" fmla="*/ 6059869 w 6534212"/>
                <a:gd name="connsiteY12" fmla="*/ 5476292 h 6508134"/>
                <a:gd name="connsiteX13" fmla="*/ 5575864 w 6534212"/>
                <a:gd name="connsiteY13" fmla="*/ 5960297 h 6508134"/>
                <a:gd name="connsiteX14" fmla="*/ 3577244 w 6534212"/>
                <a:gd name="connsiteY14" fmla="*/ 5960297 h 6508134"/>
                <a:gd name="connsiteX15" fmla="*/ 2740816 w 6534212"/>
                <a:gd name="connsiteY15" fmla="*/ 6443209 h 6508134"/>
                <a:gd name="connsiteX16" fmla="*/ 2079653 w 6534212"/>
                <a:gd name="connsiteY16" fmla="*/ 6266051 h 6508134"/>
                <a:gd name="connsiteX17" fmla="*/ 1903126 w 6534212"/>
                <a:gd name="connsiteY17" fmla="*/ 5960297 h 6508134"/>
                <a:gd name="connsiteX18" fmla="*/ 1475161 w 6534212"/>
                <a:gd name="connsiteY18" fmla="*/ 5960297 h 6508134"/>
                <a:gd name="connsiteX19" fmla="*/ 991156 w 6534212"/>
                <a:gd name="connsiteY19" fmla="*/ 5476292 h 6508134"/>
                <a:gd name="connsiteX20" fmla="*/ 991156 w 6534212"/>
                <a:gd name="connsiteY20" fmla="*/ 4380719 h 6508134"/>
                <a:gd name="connsiteX21" fmla="*/ 64925 w 6534212"/>
                <a:gd name="connsiteY21" fmla="*/ 2776440 h 6508134"/>
                <a:gd name="connsiteX22" fmla="*/ 242083 w 6534212"/>
                <a:gd name="connsiteY22" fmla="*/ 2115276 h 6508134"/>
                <a:gd name="connsiteX23" fmla="*/ 991156 w 6534212"/>
                <a:gd name="connsiteY23" fmla="*/ 1682799 h 6508134"/>
                <a:gd name="connsiteX24" fmla="*/ 991156 w 6534212"/>
                <a:gd name="connsiteY24" fmla="*/ 1446836 h 6508134"/>
                <a:gd name="connsiteX25" fmla="*/ 1204549 w 6534212"/>
                <a:gd name="connsiteY25" fmla="*/ 1045491 h 650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34212" h="6508134">
                  <a:moveTo>
                    <a:pt x="1204549" y="1045491"/>
                  </a:moveTo>
                  <a:cubicBezTo>
                    <a:pt x="1281797" y="993304"/>
                    <a:pt x="1374920" y="962831"/>
                    <a:pt x="1475161" y="962831"/>
                  </a:cubicBezTo>
                  <a:lnTo>
                    <a:pt x="2238177" y="962831"/>
                  </a:lnTo>
                  <a:lnTo>
                    <a:pt x="3793396" y="64925"/>
                  </a:lnTo>
                  <a:cubicBezTo>
                    <a:pt x="4024892" y="-68730"/>
                    <a:pt x="4320905" y="10587"/>
                    <a:pt x="4454559" y="242083"/>
                  </a:cubicBezTo>
                  <a:lnTo>
                    <a:pt x="4870683" y="962831"/>
                  </a:lnTo>
                  <a:lnTo>
                    <a:pt x="5575864" y="962831"/>
                  </a:lnTo>
                  <a:cubicBezTo>
                    <a:pt x="5843173" y="962831"/>
                    <a:pt x="6059869" y="1179527"/>
                    <a:pt x="6059869" y="1446836"/>
                  </a:cubicBezTo>
                  <a:lnTo>
                    <a:pt x="6059869" y="3022561"/>
                  </a:lnTo>
                  <a:lnTo>
                    <a:pt x="6469287" y="3731694"/>
                  </a:lnTo>
                  <a:cubicBezTo>
                    <a:pt x="6602942" y="3963191"/>
                    <a:pt x="6523625" y="4259203"/>
                    <a:pt x="6292129" y="4392857"/>
                  </a:cubicBezTo>
                  <a:lnTo>
                    <a:pt x="6059869" y="4526953"/>
                  </a:lnTo>
                  <a:lnTo>
                    <a:pt x="6059869" y="5476292"/>
                  </a:lnTo>
                  <a:cubicBezTo>
                    <a:pt x="6059869" y="5743601"/>
                    <a:pt x="5843173" y="5960297"/>
                    <a:pt x="5575864" y="5960297"/>
                  </a:cubicBezTo>
                  <a:lnTo>
                    <a:pt x="3577244" y="5960297"/>
                  </a:lnTo>
                  <a:lnTo>
                    <a:pt x="2740816" y="6443209"/>
                  </a:lnTo>
                  <a:cubicBezTo>
                    <a:pt x="2509320" y="6576863"/>
                    <a:pt x="2213307" y="6497547"/>
                    <a:pt x="2079653" y="6266051"/>
                  </a:cubicBezTo>
                  <a:lnTo>
                    <a:pt x="1903126" y="5960297"/>
                  </a:lnTo>
                  <a:lnTo>
                    <a:pt x="1475161" y="5960297"/>
                  </a:lnTo>
                  <a:cubicBezTo>
                    <a:pt x="1207852" y="5960297"/>
                    <a:pt x="991156" y="5743601"/>
                    <a:pt x="991156" y="5476292"/>
                  </a:cubicBezTo>
                  <a:lnTo>
                    <a:pt x="991156" y="4380719"/>
                  </a:lnTo>
                  <a:lnTo>
                    <a:pt x="64925" y="2776440"/>
                  </a:lnTo>
                  <a:cubicBezTo>
                    <a:pt x="-68730" y="2544943"/>
                    <a:pt x="10587" y="2248931"/>
                    <a:pt x="242083" y="2115276"/>
                  </a:cubicBezTo>
                  <a:lnTo>
                    <a:pt x="991156" y="1682799"/>
                  </a:lnTo>
                  <a:lnTo>
                    <a:pt x="991156" y="1446836"/>
                  </a:lnTo>
                  <a:cubicBezTo>
                    <a:pt x="991156" y="1279768"/>
                    <a:pt x="1075803" y="1132471"/>
                    <a:pt x="1204549" y="1045491"/>
                  </a:cubicBezTo>
                  <a:close/>
                </a:path>
              </a:pathLst>
            </a:custGeom>
            <a:solidFill>
              <a:schemeClr val="bg1">
                <a:lumMod val="5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5" name="Rounded Rectangle 937">
              <a:extLst>
                <a:ext uri="{FF2B5EF4-FFF2-40B4-BE49-F238E27FC236}">
                  <a16:creationId xmlns:a16="http://schemas.microsoft.com/office/drawing/2014/main" id="{099F5E76-74DD-4D71-A1BA-35BAFB17F3CD}"/>
                </a:ext>
              </a:extLst>
            </p:cNvPr>
            <p:cNvSpPr/>
            <p:nvPr/>
          </p:nvSpPr>
          <p:spPr>
            <a:xfrm>
              <a:off x="-6404706" y="1093468"/>
              <a:ext cx="4587341" cy="4438531"/>
            </a:xfrm>
            <a:prstGeom prst="roundRect">
              <a:avLst>
                <a:gd name="adj" fmla="val 5282"/>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p>
          </p:txBody>
        </p:sp>
        <p:sp>
          <p:nvSpPr>
            <p:cNvPr id="56" name="Freeform 864">
              <a:extLst>
                <a:ext uri="{FF2B5EF4-FFF2-40B4-BE49-F238E27FC236}">
                  <a16:creationId xmlns:a16="http://schemas.microsoft.com/office/drawing/2014/main" id="{2E28E71E-9CC4-4636-8C31-71944234BB17}"/>
                </a:ext>
              </a:extLst>
            </p:cNvPr>
            <p:cNvSpPr>
              <a:spLocks noChangeAspect="1"/>
            </p:cNvSpPr>
            <p:nvPr/>
          </p:nvSpPr>
          <p:spPr bwMode="auto">
            <a:xfrm>
              <a:off x="-4946118" y="1626761"/>
              <a:ext cx="1670165" cy="3371944"/>
            </a:xfrm>
            <a:custGeom>
              <a:avLst/>
              <a:gdLst>
                <a:gd name="T0" fmla="*/ 230 w 317"/>
                <a:gd name="T1" fmla="*/ 0 h 640"/>
                <a:gd name="T2" fmla="*/ 173 w 317"/>
                <a:gd name="T3" fmla="*/ 256 h 640"/>
                <a:gd name="T4" fmla="*/ 317 w 317"/>
                <a:gd name="T5" fmla="*/ 256 h 640"/>
                <a:gd name="T6" fmla="*/ 82 w 317"/>
                <a:gd name="T7" fmla="*/ 640 h 640"/>
                <a:gd name="T8" fmla="*/ 146 w 317"/>
                <a:gd name="T9" fmla="*/ 344 h 640"/>
                <a:gd name="T10" fmla="*/ 0 w 317"/>
                <a:gd name="T11" fmla="*/ 342 h 640"/>
                <a:gd name="T12" fmla="*/ 230 w 317"/>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317" h="640">
                  <a:moveTo>
                    <a:pt x="230" y="0"/>
                  </a:moveTo>
                  <a:lnTo>
                    <a:pt x="173" y="256"/>
                  </a:lnTo>
                  <a:lnTo>
                    <a:pt x="317" y="256"/>
                  </a:lnTo>
                  <a:lnTo>
                    <a:pt x="82" y="640"/>
                  </a:lnTo>
                  <a:lnTo>
                    <a:pt x="146" y="344"/>
                  </a:lnTo>
                  <a:lnTo>
                    <a:pt x="0" y="342"/>
                  </a:lnTo>
                  <a:lnTo>
                    <a:pt x="230" y="0"/>
                  </a:lnTo>
                  <a:close/>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prstClr val="black"/>
                </a:solidFill>
              </a:endParaRPr>
            </a:p>
          </p:txBody>
        </p:sp>
      </p:grpSp>
      <p:grpSp>
        <p:nvGrpSpPr>
          <p:cNvPr id="57" name="Group 56">
            <a:extLst>
              <a:ext uri="{FF2B5EF4-FFF2-40B4-BE49-F238E27FC236}">
                <a16:creationId xmlns:a16="http://schemas.microsoft.com/office/drawing/2014/main" id="{D1D4D3FF-119F-419D-8243-7CF038BD34C4}"/>
              </a:ext>
            </a:extLst>
          </p:cNvPr>
          <p:cNvGrpSpPr>
            <a:grpSpLocks noChangeAspect="1"/>
          </p:cNvGrpSpPr>
          <p:nvPr/>
        </p:nvGrpSpPr>
        <p:grpSpPr>
          <a:xfrm>
            <a:off x="9573626" y="4139085"/>
            <a:ext cx="1450599" cy="1407636"/>
            <a:chOff x="7961114" y="2149640"/>
            <a:chExt cx="2847881" cy="2763537"/>
          </a:xfrm>
        </p:grpSpPr>
        <p:grpSp>
          <p:nvGrpSpPr>
            <p:cNvPr id="58" name="Group 57">
              <a:extLst>
                <a:ext uri="{FF2B5EF4-FFF2-40B4-BE49-F238E27FC236}">
                  <a16:creationId xmlns:a16="http://schemas.microsoft.com/office/drawing/2014/main" id="{AE075864-5BC0-4DBD-AA47-5C30DB65F1A1}"/>
                </a:ext>
              </a:extLst>
            </p:cNvPr>
            <p:cNvGrpSpPr/>
            <p:nvPr/>
          </p:nvGrpSpPr>
          <p:grpSpPr>
            <a:xfrm>
              <a:off x="9583554" y="3290523"/>
              <a:ext cx="1225441" cy="1622654"/>
              <a:chOff x="5933635" y="4575515"/>
              <a:chExt cx="304757" cy="403541"/>
            </a:xfrm>
          </p:grpSpPr>
          <p:grpSp>
            <p:nvGrpSpPr>
              <p:cNvPr id="84" name="Group 83">
                <a:extLst>
                  <a:ext uri="{FF2B5EF4-FFF2-40B4-BE49-F238E27FC236}">
                    <a16:creationId xmlns:a16="http://schemas.microsoft.com/office/drawing/2014/main" id="{186E8B70-9F37-4BEB-A5E5-6DA9C884FD21}"/>
                  </a:ext>
                </a:extLst>
              </p:cNvPr>
              <p:cNvGrpSpPr>
                <a:grpSpLocks noChangeAspect="1"/>
              </p:cNvGrpSpPr>
              <p:nvPr/>
            </p:nvGrpSpPr>
            <p:grpSpPr>
              <a:xfrm>
                <a:off x="5933635" y="4575515"/>
                <a:ext cx="304757" cy="403541"/>
                <a:chOff x="784223" y="4300538"/>
                <a:chExt cx="460378" cy="609600"/>
              </a:xfrm>
            </p:grpSpPr>
            <p:sp>
              <p:nvSpPr>
                <p:cNvPr id="86" name="Freeform 6">
                  <a:extLst>
                    <a:ext uri="{FF2B5EF4-FFF2-40B4-BE49-F238E27FC236}">
                      <a16:creationId xmlns:a16="http://schemas.microsoft.com/office/drawing/2014/main" id="{5F07F342-841E-4DF2-87BD-0D43D3BC0023}"/>
                    </a:ext>
                  </a:extLst>
                </p:cNvPr>
                <p:cNvSpPr>
                  <a:spLocks/>
                </p:cNvSpPr>
                <p:nvPr/>
              </p:nvSpPr>
              <p:spPr bwMode="auto">
                <a:xfrm>
                  <a:off x="784223" y="4383088"/>
                  <a:ext cx="460375" cy="527050"/>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3999C6"/>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dirty="0">
                    <a:solidFill>
                      <a:prstClr val="black"/>
                    </a:solidFill>
                  </a:endParaRPr>
                </a:p>
              </p:txBody>
            </p:sp>
            <p:sp>
              <p:nvSpPr>
                <p:cNvPr id="87" name="Freeform 7">
                  <a:extLst>
                    <a:ext uri="{FF2B5EF4-FFF2-40B4-BE49-F238E27FC236}">
                      <a16:creationId xmlns:a16="http://schemas.microsoft.com/office/drawing/2014/main" id="{5181F5E5-398B-4BC2-BAC9-26B1B1172BDF}"/>
                    </a:ext>
                  </a:extLst>
                </p:cNvPr>
                <p:cNvSpPr>
                  <a:spLocks/>
                </p:cNvSpPr>
                <p:nvPr/>
              </p:nvSpPr>
              <p:spPr bwMode="auto">
                <a:xfrm>
                  <a:off x="1011238" y="4383088"/>
                  <a:ext cx="233363" cy="527050"/>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5EB6DA"/>
                </a:solidFill>
                <a:ln w="0">
                  <a:solidFill>
                    <a:srgbClr val="3999C6"/>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8" name="Freeform 8">
                  <a:extLst>
                    <a:ext uri="{FF2B5EF4-FFF2-40B4-BE49-F238E27FC236}">
                      <a16:creationId xmlns:a16="http://schemas.microsoft.com/office/drawing/2014/main" id="{898CF09E-C575-43CB-B0FA-2440640333A4}"/>
                    </a:ext>
                  </a:extLst>
                </p:cNvPr>
                <p:cNvSpPr>
                  <a:spLocks/>
                </p:cNvSpPr>
                <p:nvPr/>
              </p:nvSpPr>
              <p:spPr bwMode="auto">
                <a:xfrm>
                  <a:off x="784225" y="4300538"/>
                  <a:ext cx="460375" cy="16668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89" name="Freeform 9">
                  <a:extLst>
                    <a:ext uri="{FF2B5EF4-FFF2-40B4-BE49-F238E27FC236}">
                      <a16:creationId xmlns:a16="http://schemas.microsoft.com/office/drawing/2014/main" id="{2F6BBBD7-4116-4123-ADE7-67023DDA2CD1}"/>
                    </a:ext>
                  </a:extLst>
                </p:cNvPr>
                <p:cNvSpPr>
                  <a:spLocks/>
                </p:cNvSpPr>
                <p:nvPr/>
              </p:nvSpPr>
              <p:spPr bwMode="auto">
                <a:xfrm>
                  <a:off x="831850" y="4324351"/>
                  <a:ext cx="365125" cy="109538"/>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BBF0B"/>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sp>
              <p:nvSpPr>
                <p:cNvPr id="90" name="Freeform 10">
                  <a:extLst>
                    <a:ext uri="{FF2B5EF4-FFF2-40B4-BE49-F238E27FC236}">
                      <a16:creationId xmlns:a16="http://schemas.microsoft.com/office/drawing/2014/main" id="{4BACBD72-7700-4EE2-92EE-0D661A5A94ED}"/>
                    </a:ext>
                  </a:extLst>
                </p:cNvPr>
                <p:cNvSpPr>
                  <a:spLocks/>
                </p:cNvSpPr>
                <p:nvPr/>
              </p:nvSpPr>
              <p:spPr bwMode="auto">
                <a:xfrm>
                  <a:off x="831850" y="4324351"/>
                  <a:ext cx="365125" cy="8890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2D123"/>
                </a:solidFill>
                <a:ln w="0">
                  <a:noFill/>
                  <a:prstDash val="solid"/>
                  <a:round/>
                  <a:headEnd/>
                  <a:tailEnd/>
                </a:ln>
              </p:spPr>
              <p:txBody>
                <a:bodyPr vert="horz" wrap="square" lIns="93260" tIns="46630" rIns="93260" bIns="46630" numCol="1" anchor="ctr" anchorCtr="0" compatLnSpc="1">
                  <a:prstTxWarp prst="textNoShape">
                    <a:avLst/>
                  </a:prstTxWarp>
                </a:bodyPr>
                <a:lstStyle/>
                <a:p>
                  <a:endParaRPr lang="en-US" sz="4080">
                    <a:solidFill>
                      <a:prstClr val="black"/>
                    </a:solidFill>
                  </a:endParaRPr>
                </a:p>
              </p:txBody>
            </p:sp>
          </p:grpSp>
          <p:sp>
            <p:nvSpPr>
              <p:cNvPr id="85" name="Rectangle 84">
                <a:extLst>
                  <a:ext uri="{FF2B5EF4-FFF2-40B4-BE49-F238E27FC236}">
                    <a16:creationId xmlns:a16="http://schemas.microsoft.com/office/drawing/2014/main" id="{3D4BC8AC-A4C4-498A-8BFF-42D7DA009128}"/>
                  </a:ext>
                </a:extLst>
              </p:cNvPr>
              <p:cNvSpPr/>
              <p:nvPr/>
            </p:nvSpPr>
            <p:spPr>
              <a:xfrm>
                <a:off x="5998859" y="4729275"/>
                <a:ext cx="171429" cy="125068"/>
              </a:xfrm>
              <a:prstGeom prst="rect">
                <a:avLst/>
              </a:prstGeom>
            </p:spPr>
            <p:txBody>
              <a:bodyPr wrap="none" lIns="0" tIns="0" rIns="0" bIns="0" anchor="ctr">
                <a:spAutoFit/>
              </a:bodyPr>
              <a:lstStyle/>
              <a:p>
                <a:r>
                  <a:rPr lang="en-US" sz="1632" b="1" spc="-51" dirty="0">
                    <a:solidFill>
                      <a:prstClr val="white"/>
                    </a:solidFill>
                  </a:rPr>
                  <a:t>SQL</a:t>
                </a:r>
                <a:endParaRPr lang="en-US" sz="2040" b="1" spc="-51" dirty="0">
                  <a:solidFill>
                    <a:prstClr val="white"/>
                  </a:solidFill>
                </a:endParaRPr>
              </a:p>
            </p:txBody>
          </p:sp>
        </p:grpSp>
        <p:sp>
          <p:nvSpPr>
            <p:cNvPr id="59" name="Freeform: Shape 58">
              <a:extLst>
                <a:ext uri="{FF2B5EF4-FFF2-40B4-BE49-F238E27FC236}">
                  <a16:creationId xmlns:a16="http://schemas.microsoft.com/office/drawing/2014/main" id="{C3214A1F-0EF3-4CC0-B79F-6AB96B692C4C}"/>
                </a:ext>
              </a:extLst>
            </p:cNvPr>
            <p:cNvSpPr/>
            <p:nvPr/>
          </p:nvSpPr>
          <p:spPr bwMode="auto">
            <a:xfrm>
              <a:off x="7961114" y="2149640"/>
              <a:ext cx="2172684" cy="1915429"/>
            </a:xfrm>
            <a:custGeom>
              <a:avLst/>
              <a:gdLst>
                <a:gd name="connsiteX0" fmla="*/ 1083426 w 2172684"/>
                <a:gd name="connsiteY0" fmla="*/ 0 h 1915429"/>
                <a:gd name="connsiteX1" fmla="*/ 2172684 w 2172684"/>
                <a:gd name="connsiteY1" fmla="*/ 575913 h 1915429"/>
                <a:gd name="connsiteX2" fmla="*/ 2172684 w 2172684"/>
                <a:gd name="connsiteY2" fmla="*/ 744355 h 1915429"/>
                <a:gd name="connsiteX3" fmla="*/ 1963119 w 2172684"/>
                <a:gd name="connsiteY3" fmla="*/ 744355 h 1915429"/>
                <a:gd name="connsiteX4" fmla="*/ 1963119 w 2172684"/>
                <a:gd name="connsiteY4" fmla="*/ 1188800 h 1915429"/>
                <a:gd name="connsiteX5" fmla="*/ 1932187 w 2172684"/>
                <a:gd name="connsiteY5" fmla="*/ 1193948 h 1915429"/>
                <a:gd name="connsiteX6" fmla="*/ 1893158 w 2172684"/>
                <a:gd name="connsiteY6" fmla="*/ 1200991 h 1915429"/>
                <a:gd name="connsiteX7" fmla="*/ 1856480 w 2172684"/>
                <a:gd name="connsiteY7" fmla="*/ 1208973 h 1915429"/>
                <a:gd name="connsiteX8" fmla="*/ 1821212 w 2172684"/>
                <a:gd name="connsiteY8" fmla="*/ 1217893 h 1915429"/>
                <a:gd name="connsiteX9" fmla="*/ 1788295 w 2172684"/>
                <a:gd name="connsiteY9" fmla="*/ 1227753 h 1915429"/>
                <a:gd name="connsiteX10" fmla="*/ 1756790 w 2172684"/>
                <a:gd name="connsiteY10" fmla="*/ 1238083 h 1915429"/>
                <a:gd name="connsiteX11" fmla="*/ 1751874 w 2172684"/>
                <a:gd name="connsiteY11" fmla="*/ 1239983 h 1915429"/>
                <a:gd name="connsiteX12" fmla="*/ 1751874 w 2172684"/>
                <a:gd name="connsiteY12" fmla="*/ 744355 h 1915429"/>
                <a:gd name="connsiteX13" fmla="*/ 427302 w 2172684"/>
                <a:gd name="connsiteY13" fmla="*/ 744355 h 1915429"/>
                <a:gd name="connsiteX14" fmla="*/ 427302 w 2172684"/>
                <a:gd name="connsiteY14" fmla="*/ 1915429 h 1915429"/>
                <a:gd name="connsiteX15" fmla="*/ 216057 w 2172684"/>
                <a:gd name="connsiteY15" fmla="*/ 1915429 h 1915429"/>
                <a:gd name="connsiteX16" fmla="*/ 216057 w 2172684"/>
                <a:gd name="connsiteY16" fmla="*/ 744355 h 1915429"/>
                <a:gd name="connsiteX17" fmla="*/ 0 w 2172684"/>
                <a:gd name="connsiteY17" fmla="*/ 744355 h 1915429"/>
                <a:gd name="connsiteX18" fmla="*/ 0 w 2172684"/>
                <a:gd name="connsiteY18" fmla="*/ 575913 h 1915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72684" h="1915429">
                  <a:moveTo>
                    <a:pt x="1083426" y="0"/>
                  </a:moveTo>
                  <a:lnTo>
                    <a:pt x="2172684" y="575913"/>
                  </a:lnTo>
                  <a:lnTo>
                    <a:pt x="2172684" y="744355"/>
                  </a:lnTo>
                  <a:lnTo>
                    <a:pt x="1963119" y="744355"/>
                  </a:lnTo>
                  <a:lnTo>
                    <a:pt x="1963119" y="1188800"/>
                  </a:lnTo>
                  <a:lnTo>
                    <a:pt x="1932187" y="1193948"/>
                  </a:lnTo>
                  <a:lnTo>
                    <a:pt x="1893158" y="1200991"/>
                  </a:lnTo>
                  <a:lnTo>
                    <a:pt x="1856480" y="1208973"/>
                  </a:lnTo>
                  <a:lnTo>
                    <a:pt x="1821212" y="1217893"/>
                  </a:lnTo>
                  <a:lnTo>
                    <a:pt x="1788295" y="1227753"/>
                  </a:lnTo>
                  <a:lnTo>
                    <a:pt x="1756790" y="1238083"/>
                  </a:lnTo>
                  <a:lnTo>
                    <a:pt x="1751874" y="1239983"/>
                  </a:lnTo>
                  <a:lnTo>
                    <a:pt x="1751874" y="744355"/>
                  </a:lnTo>
                  <a:lnTo>
                    <a:pt x="427302" y="744355"/>
                  </a:lnTo>
                  <a:lnTo>
                    <a:pt x="427302" y="1915429"/>
                  </a:lnTo>
                  <a:lnTo>
                    <a:pt x="216057" y="1915429"/>
                  </a:lnTo>
                  <a:lnTo>
                    <a:pt x="216057" y="744355"/>
                  </a:lnTo>
                  <a:lnTo>
                    <a:pt x="0" y="744355"/>
                  </a:lnTo>
                  <a:lnTo>
                    <a:pt x="0" y="575913"/>
                  </a:lnTo>
                  <a:close/>
                </a:path>
              </a:pathLst>
            </a:custGeom>
            <a:solidFill>
              <a:srgbClr val="3999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F56B33A7-7D28-4093-92A0-465C863ADE76}"/>
                </a:ext>
              </a:extLst>
            </p:cNvPr>
            <p:cNvGrpSpPr/>
            <p:nvPr/>
          </p:nvGrpSpPr>
          <p:grpSpPr>
            <a:xfrm>
              <a:off x="8621630" y="3025541"/>
              <a:ext cx="294478" cy="295175"/>
              <a:chOff x="8642442" y="3025541"/>
              <a:chExt cx="294478" cy="295175"/>
            </a:xfrm>
          </p:grpSpPr>
          <p:sp>
            <p:nvSpPr>
              <p:cNvPr id="81" name="Rectangle 80">
                <a:extLst>
                  <a:ext uri="{FF2B5EF4-FFF2-40B4-BE49-F238E27FC236}">
                    <a16:creationId xmlns:a16="http://schemas.microsoft.com/office/drawing/2014/main" id="{902ED310-A5C9-4DE6-9F3F-B56FEB593611}"/>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ight Triangle 81">
                <a:extLst>
                  <a:ext uri="{FF2B5EF4-FFF2-40B4-BE49-F238E27FC236}">
                    <a16:creationId xmlns:a16="http://schemas.microsoft.com/office/drawing/2014/main" id="{7BB2D315-457F-415E-8DD3-AEE9D7DC6B4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ight Triangle 82">
                <a:extLst>
                  <a:ext uri="{FF2B5EF4-FFF2-40B4-BE49-F238E27FC236}">
                    <a16:creationId xmlns:a16="http://schemas.microsoft.com/office/drawing/2014/main" id="{29CB9A4A-7824-47CE-A2C7-759CDEBBCC6D}"/>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E3F73A1F-EC04-4862-84EE-69B36AE9B786}"/>
                </a:ext>
              </a:extLst>
            </p:cNvPr>
            <p:cNvGrpSpPr/>
            <p:nvPr/>
          </p:nvGrpSpPr>
          <p:grpSpPr>
            <a:xfrm>
              <a:off x="8426775" y="3393792"/>
              <a:ext cx="294478" cy="295175"/>
              <a:chOff x="8642442" y="3025541"/>
              <a:chExt cx="294478" cy="295175"/>
            </a:xfrm>
          </p:grpSpPr>
          <p:sp>
            <p:nvSpPr>
              <p:cNvPr id="78" name="Rectangle 77">
                <a:extLst>
                  <a:ext uri="{FF2B5EF4-FFF2-40B4-BE49-F238E27FC236}">
                    <a16:creationId xmlns:a16="http://schemas.microsoft.com/office/drawing/2014/main" id="{EAC734F5-36B6-4E34-9EF3-AA652162F7F4}"/>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ight Triangle 78">
                <a:extLst>
                  <a:ext uri="{FF2B5EF4-FFF2-40B4-BE49-F238E27FC236}">
                    <a16:creationId xmlns:a16="http://schemas.microsoft.com/office/drawing/2014/main" id="{6745CB5B-5E93-440A-943D-8A384896F2B3}"/>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ight Triangle 79">
                <a:extLst>
                  <a:ext uri="{FF2B5EF4-FFF2-40B4-BE49-F238E27FC236}">
                    <a16:creationId xmlns:a16="http://schemas.microsoft.com/office/drawing/2014/main" id="{A283C773-48FE-4080-952B-9AB0C79ABC0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65A524A-553A-4223-83BB-E726F2E8200A}"/>
                </a:ext>
              </a:extLst>
            </p:cNvPr>
            <p:cNvGrpSpPr/>
            <p:nvPr/>
          </p:nvGrpSpPr>
          <p:grpSpPr>
            <a:xfrm>
              <a:off x="8816486" y="3393792"/>
              <a:ext cx="294478" cy="295175"/>
              <a:chOff x="8642442" y="3025541"/>
              <a:chExt cx="294478" cy="295175"/>
            </a:xfrm>
          </p:grpSpPr>
          <p:sp>
            <p:nvSpPr>
              <p:cNvPr id="75" name="Rectangle 74">
                <a:extLst>
                  <a:ext uri="{FF2B5EF4-FFF2-40B4-BE49-F238E27FC236}">
                    <a16:creationId xmlns:a16="http://schemas.microsoft.com/office/drawing/2014/main" id="{96659092-18D4-4E49-A163-15E1A15E44D2}"/>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ight Triangle 75">
                <a:extLst>
                  <a:ext uri="{FF2B5EF4-FFF2-40B4-BE49-F238E27FC236}">
                    <a16:creationId xmlns:a16="http://schemas.microsoft.com/office/drawing/2014/main" id="{EDB19CC1-19AF-4B26-B763-A44B00FCFF5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ight Triangle 76">
                <a:extLst>
                  <a:ext uri="{FF2B5EF4-FFF2-40B4-BE49-F238E27FC236}">
                    <a16:creationId xmlns:a16="http://schemas.microsoft.com/office/drawing/2014/main" id="{83B364C0-A047-4F5C-A5AE-F988A6170B4F}"/>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AAB6741-A1C8-4AA1-B8E9-12AFA2E2E3C2}"/>
                </a:ext>
              </a:extLst>
            </p:cNvPr>
            <p:cNvGrpSpPr/>
            <p:nvPr/>
          </p:nvGrpSpPr>
          <p:grpSpPr>
            <a:xfrm>
              <a:off x="8426775" y="3766437"/>
              <a:ext cx="294478" cy="295175"/>
              <a:chOff x="8642442" y="3025541"/>
              <a:chExt cx="294478" cy="295175"/>
            </a:xfrm>
          </p:grpSpPr>
          <p:sp>
            <p:nvSpPr>
              <p:cNvPr id="72" name="Rectangle 71">
                <a:extLst>
                  <a:ext uri="{FF2B5EF4-FFF2-40B4-BE49-F238E27FC236}">
                    <a16:creationId xmlns:a16="http://schemas.microsoft.com/office/drawing/2014/main" id="{A4A72DDC-2F1C-48B6-B25D-4DE2048599C5}"/>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ight Triangle 72">
                <a:extLst>
                  <a:ext uri="{FF2B5EF4-FFF2-40B4-BE49-F238E27FC236}">
                    <a16:creationId xmlns:a16="http://schemas.microsoft.com/office/drawing/2014/main" id="{BE969233-191D-421A-A82C-948C436D9EAF}"/>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ight Triangle 73">
                <a:extLst>
                  <a:ext uri="{FF2B5EF4-FFF2-40B4-BE49-F238E27FC236}">
                    <a16:creationId xmlns:a16="http://schemas.microsoft.com/office/drawing/2014/main" id="{CBB9688B-4F75-4FD8-A748-538BFCE67378}"/>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DA261628-1A40-4995-9542-A1C502557A70}"/>
                </a:ext>
              </a:extLst>
            </p:cNvPr>
            <p:cNvGrpSpPr/>
            <p:nvPr/>
          </p:nvGrpSpPr>
          <p:grpSpPr>
            <a:xfrm>
              <a:off x="9206198" y="3766437"/>
              <a:ext cx="294478" cy="295175"/>
              <a:chOff x="8642442" y="3025541"/>
              <a:chExt cx="294478" cy="295175"/>
            </a:xfrm>
          </p:grpSpPr>
          <p:sp>
            <p:nvSpPr>
              <p:cNvPr id="69" name="Rectangle 68">
                <a:extLst>
                  <a:ext uri="{FF2B5EF4-FFF2-40B4-BE49-F238E27FC236}">
                    <a16:creationId xmlns:a16="http://schemas.microsoft.com/office/drawing/2014/main" id="{B500008D-01E3-4B22-B44F-5FA196C82759}"/>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ight Triangle 69">
                <a:extLst>
                  <a:ext uri="{FF2B5EF4-FFF2-40B4-BE49-F238E27FC236}">
                    <a16:creationId xmlns:a16="http://schemas.microsoft.com/office/drawing/2014/main" id="{9C39F00A-B45D-4703-B25F-7E5602230FC1}"/>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ight Triangle 70">
                <a:extLst>
                  <a:ext uri="{FF2B5EF4-FFF2-40B4-BE49-F238E27FC236}">
                    <a16:creationId xmlns:a16="http://schemas.microsoft.com/office/drawing/2014/main" id="{3E01DF56-62E2-4781-82F1-3DF81697A6F9}"/>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638D5478-16CB-4C58-9AAE-69541A72F212}"/>
                </a:ext>
              </a:extLst>
            </p:cNvPr>
            <p:cNvGrpSpPr/>
            <p:nvPr/>
          </p:nvGrpSpPr>
          <p:grpSpPr>
            <a:xfrm>
              <a:off x="8816486" y="3766436"/>
              <a:ext cx="294478" cy="295175"/>
              <a:chOff x="8642442" y="3025541"/>
              <a:chExt cx="294478" cy="295175"/>
            </a:xfrm>
          </p:grpSpPr>
          <p:sp>
            <p:nvSpPr>
              <p:cNvPr id="66" name="Rectangle 65">
                <a:extLst>
                  <a:ext uri="{FF2B5EF4-FFF2-40B4-BE49-F238E27FC236}">
                    <a16:creationId xmlns:a16="http://schemas.microsoft.com/office/drawing/2014/main" id="{79D5FE55-A629-45AA-BCF8-C0A6ACB58DED}"/>
                  </a:ext>
                </a:extLst>
              </p:cNvPr>
              <p:cNvSpPr/>
              <p:nvPr/>
            </p:nvSpPr>
            <p:spPr bwMode="auto">
              <a:xfrm>
                <a:off x="8642442" y="3025541"/>
                <a:ext cx="294478" cy="295175"/>
              </a:xfrm>
              <a:prstGeom prst="rect">
                <a:avLst/>
              </a:prstGeom>
              <a:solidFill>
                <a:srgbClr val="ADCF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ight Triangle 66">
                <a:extLst>
                  <a:ext uri="{FF2B5EF4-FFF2-40B4-BE49-F238E27FC236}">
                    <a16:creationId xmlns:a16="http://schemas.microsoft.com/office/drawing/2014/main" id="{5DE47A0A-D206-4AFA-9CA9-B9EB1448EF4C}"/>
                  </a:ext>
                </a:extLst>
              </p:cNvPr>
              <p:cNvSpPr/>
              <p:nvPr/>
            </p:nvSpPr>
            <p:spPr bwMode="auto">
              <a:xfrm rot="5400000">
                <a:off x="8686764" y="3065941"/>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ight Triangle 67">
                <a:extLst>
                  <a:ext uri="{FF2B5EF4-FFF2-40B4-BE49-F238E27FC236}">
                    <a16:creationId xmlns:a16="http://schemas.microsoft.com/office/drawing/2014/main" id="{0B9C310E-3AB7-48D1-A8E7-690C98C72020}"/>
                  </a:ext>
                </a:extLst>
              </p:cNvPr>
              <p:cNvSpPr/>
              <p:nvPr/>
            </p:nvSpPr>
            <p:spPr bwMode="auto">
              <a:xfrm rot="16200000">
                <a:off x="8721253" y="3098827"/>
                <a:ext cx="182880" cy="182880"/>
              </a:xfrm>
              <a:prstGeom prst="rtTriangle">
                <a:avLst/>
              </a:prstGeom>
              <a:solidFill>
                <a:srgbClr val="80BA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63242293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DW-template" id="{4004FE3C-34C3-4BF4-B931-9CEEED0AD18A}" vid="{FE622CE9-696D-43AD-8509-13C02856CE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90242BDE30F014F83329AA536B70806" ma:contentTypeVersion="14" ma:contentTypeDescription="Create a new document." ma:contentTypeScope="" ma:versionID="61e14dbbf8e08a8ab4ea95551eeb838b">
  <xsd:schema xmlns:xsd="http://www.w3.org/2001/XMLSchema" xmlns:xs="http://www.w3.org/2001/XMLSchema" xmlns:p="http://schemas.microsoft.com/office/2006/metadata/properties" xmlns:ns1="http://schemas.microsoft.com/sharepoint/v3" xmlns:ns2="b018db0b-322c-4925-9fdb-2f34949f0610" xmlns:ns3="738c2dd8-7dd6-440d-aa04-76a8929a2564" targetNamespace="http://schemas.microsoft.com/office/2006/metadata/properties" ma:root="true" ma:fieldsID="31da9dec1efb6139bf90db12b99ee28a" ns1:_="" ns2:_="" ns3:_="">
    <xsd:import namespace="http://schemas.microsoft.com/sharepoint/v3"/>
    <xsd:import namespace="b018db0b-322c-4925-9fdb-2f34949f0610"/>
    <xsd:import namespace="738c2dd8-7dd6-440d-aa04-76a8929a256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Tags" minOccurs="0"/>
                <xsd:element ref="ns2:MediaServiceOCR"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18db0b-322c-4925-9fdb-2f34949f061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38c2dd8-7dd6-440d-aa04-76a8929a256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018db0b-322c-4925-9fdb-2f34949f0610"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5FDEA32-5A21-4A0D-984C-95E451985E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018db0b-322c-4925-9fdb-2f34949f0610"/>
    <ds:schemaRef ds:uri="738c2dd8-7dd6-440d-aa04-76a8929a25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8D0A58-D75E-49EA-B79A-0DAABEE0AE89}">
  <ds:schemaRefs>
    <ds:schemaRef ds:uri="http://schemas.microsoft.com/sharepoint/v3/contenttype/forms"/>
  </ds:schemaRefs>
</ds:datastoreItem>
</file>

<file path=customXml/itemProps3.xml><?xml version="1.0" encoding="utf-8"?>
<ds:datastoreItem xmlns:ds="http://schemas.openxmlformats.org/officeDocument/2006/customXml" ds:itemID="{5D9D2A45-C951-4605-BD60-4C7BFDC342F1}">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f39d70c-cb26-42e3-90dd-658a2fd7f3c2"/>
    <ds:schemaRef ds:uri="http://www.w3.org/XML/1998/namespace"/>
    <ds:schemaRef ds:uri="b018db0b-322c-4925-9fdb-2f34949f0610"/>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TR24_BO_CT_Template</Template>
  <TotalTime>0</TotalTime>
  <Words>7537</Words>
  <Application>Microsoft Office PowerPoint</Application>
  <PresentationFormat>Custom</PresentationFormat>
  <Paragraphs>1967</Paragraphs>
  <Slides>79</Slides>
  <Notes>58</Notes>
  <HiddenSlides>1</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79</vt:i4>
      </vt:variant>
    </vt:vector>
  </HeadingPairs>
  <TitlesOfParts>
    <vt:vector size="96" baseType="lpstr">
      <vt:lpstr>Arial</vt:lpstr>
      <vt:lpstr>Calibri</vt:lpstr>
      <vt:lpstr>Consolas</vt:lpstr>
      <vt:lpstr>Courier New</vt:lpstr>
      <vt:lpstr>Lucida Console</vt:lpstr>
      <vt:lpstr>Segoe</vt:lpstr>
      <vt:lpstr>Segoe Light</vt:lpstr>
      <vt:lpstr>Segoe UI</vt:lpstr>
      <vt:lpstr>Segoe UI Light</vt:lpstr>
      <vt:lpstr>Segoe UI Light (Headings)</vt:lpstr>
      <vt:lpstr>Segoe UI Semibold</vt:lpstr>
      <vt:lpstr>Segoe UI Semilight</vt:lpstr>
      <vt:lpstr>Times New Roman</vt:lpstr>
      <vt:lpstr>Wingdings</vt:lpstr>
      <vt:lpstr>Template</vt:lpstr>
      <vt:lpstr>C+E Readiness Template</vt:lpstr>
      <vt:lpstr>Modernizing Your Data Warehouse</vt:lpstr>
      <vt:lpstr>PowerPoint Presentation</vt:lpstr>
      <vt:lpstr>Introduction  to SQL DW</vt:lpstr>
      <vt:lpstr>Industry-leading price performance</vt:lpstr>
      <vt:lpstr>Typical MDW Architecture</vt:lpstr>
      <vt:lpstr>Changes in Data Warehouse space </vt:lpstr>
      <vt:lpstr>Introducing Azure SQL DW Service</vt:lpstr>
      <vt:lpstr>Fully managed PaaS</vt:lpstr>
      <vt:lpstr>Suitable workloads </vt:lpstr>
      <vt:lpstr>Unsuitable workloads</vt:lpstr>
      <vt:lpstr>Base Patterns</vt:lpstr>
      <vt:lpstr>Resume / Pause Pattern</vt:lpstr>
      <vt:lpstr>SaaS customer isolation</vt:lpstr>
      <vt:lpstr>Big Data &amp; SQLDW</vt:lpstr>
      <vt:lpstr>Under the hood - Architecture</vt:lpstr>
      <vt:lpstr>SMP vs. MPP Architecture</vt:lpstr>
      <vt:lpstr>SQL DW Fundamentals</vt:lpstr>
      <vt:lpstr>Data Warehouse Units</vt:lpstr>
      <vt:lpstr>Separate compute from storage </vt:lpstr>
      <vt:lpstr>Independently scale compute </vt:lpstr>
      <vt:lpstr>Pause and resume workload</vt:lpstr>
      <vt:lpstr>Gen 2 Compute and Memory</vt:lpstr>
      <vt:lpstr>Management Interfaces</vt:lpstr>
      <vt:lpstr>Scaling in the Portal</vt:lpstr>
      <vt:lpstr>Scaling via T-SQL and PowerShell</vt:lpstr>
      <vt:lpstr>Query Execution</vt:lpstr>
      <vt:lpstr>Data Distribution</vt:lpstr>
      <vt:lpstr>Table Distribution Options</vt:lpstr>
      <vt:lpstr>Creating tables</vt:lpstr>
      <vt:lpstr>Hash Distributed</vt:lpstr>
      <vt:lpstr>Round Robin Distributed</vt:lpstr>
      <vt:lpstr>Replicated Tables</vt:lpstr>
      <vt:lpstr>Replicated Table Scenarios</vt:lpstr>
      <vt:lpstr>T-SQL: Create a Replicated table</vt:lpstr>
      <vt:lpstr>Replicated Tables… How it works</vt:lpstr>
      <vt:lpstr>Common table distribution methods</vt:lpstr>
      <vt:lpstr>Tables – Indexes</vt:lpstr>
      <vt:lpstr>Row Store &amp; Column Store </vt:lpstr>
      <vt:lpstr>Column store taxonomy</vt:lpstr>
      <vt:lpstr>Scale out = Distributed tables </vt:lpstr>
      <vt:lpstr>Row store or Column store?</vt:lpstr>
      <vt:lpstr>Clustered columnstore indexes </vt:lpstr>
      <vt:lpstr>Tables – Partitions</vt:lpstr>
      <vt:lpstr>Data Loading</vt:lpstr>
      <vt:lpstr>Data Loading</vt:lpstr>
      <vt:lpstr>PowerPoint Presentation</vt:lpstr>
      <vt:lpstr>Parallel Load</vt:lpstr>
      <vt:lpstr>Polybase – authentication</vt:lpstr>
      <vt:lpstr>Polybase – external file access</vt:lpstr>
      <vt:lpstr>Create table as select (CTAS)</vt:lpstr>
      <vt:lpstr>Copy command</vt:lpstr>
      <vt:lpstr>Azure Data Factory Copy Data tool</vt:lpstr>
      <vt:lpstr>Azure Data Factory Copy activity</vt:lpstr>
      <vt:lpstr>Databricks – structured streaming</vt:lpstr>
      <vt:lpstr>SQL Server Integration Services (SSIS)</vt:lpstr>
      <vt:lpstr>Workload Management</vt:lpstr>
      <vt:lpstr>Resource classes </vt:lpstr>
      <vt:lpstr>Concurrent queries</vt:lpstr>
      <vt:lpstr>Resource class types</vt:lpstr>
      <vt:lpstr>Gen 2 Concurrency – Static RC</vt:lpstr>
      <vt:lpstr>Dynamic Resource Classes</vt:lpstr>
      <vt:lpstr>Gen 2 Concurrency – Dynamic RC</vt:lpstr>
      <vt:lpstr>Concurrency slots</vt:lpstr>
      <vt:lpstr>Concurrent query limits</vt:lpstr>
      <vt:lpstr>Concurrency limits based on resource classes</vt:lpstr>
      <vt:lpstr>Operations not governed by resource classes </vt:lpstr>
      <vt:lpstr>Change a user's resource class</vt:lpstr>
      <vt:lpstr>Monitoring</vt:lpstr>
      <vt:lpstr>Monitoring Options</vt:lpstr>
      <vt:lpstr>Azure Portal</vt:lpstr>
      <vt:lpstr>Execution DMVs</vt:lpstr>
      <vt:lpstr>Data Protection</vt:lpstr>
      <vt:lpstr>Backup Options</vt:lpstr>
      <vt:lpstr>Geo-redundancy</vt:lpstr>
      <vt:lpstr>Industry-leading security</vt:lpstr>
      <vt:lpstr>Industry-leading compliance</vt:lpstr>
      <vt:lpstr>Azure SQL DW Take-aways </vt:lpstr>
      <vt:lpstr>Additional Resources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2017-03-22T23:49:30Z</dcterms:created>
  <dcterms:modified xsi:type="dcterms:W3CDTF">2019-04-12T14:50:05Z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0x010100690242BDE30F014F83329AA536B70806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rortloff@microsoft.com</vt:lpwstr>
  </property>
  <property fmtid="{D5CDD505-2E9C-101B-9397-08002B2CF9AE}" pid="6" name="MSIP_Label_f42aa342-8706-4288-bd11-ebb85995028c_SetDate">
    <vt:lpwstr>2018-08-22T22:46:54.9623868Z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